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7"/>
  </p:notesMasterIdLst>
  <p:sldIdLst>
    <p:sldId id="805" r:id="rId2"/>
    <p:sldId id="797" r:id="rId3"/>
    <p:sldId id="779" r:id="rId4"/>
    <p:sldId id="798" r:id="rId5"/>
    <p:sldId id="780" r:id="rId6"/>
  </p:sldIdLst>
  <p:sldSz cx="8229600" cy="9144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95" d="100"/>
          <a:sy n="95" d="100"/>
        </p:scale>
        <p:origin x="28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75BE1-3189-4905-8EFA-8D7BE45F1165}" type="datetimeFigureOut">
              <a:rPr lang="en-US" smtClean="0"/>
              <a:t>7/3/23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93913" y="1162050"/>
            <a:ext cx="28225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C2643-D44F-4018-BDCB-A87DAE79E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59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496484"/>
            <a:ext cx="6995160" cy="318346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802717"/>
            <a:ext cx="6172200" cy="2207683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5115-B48E-429F-B8C2-243F2929461A}" type="datetimeFigureOut">
              <a:rPr lang="en-US" smtClean="0"/>
              <a:t>7/3/23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529F-4AFE-40FD-AFB5-FDA359ECA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3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5115-B48E-429F-B8C2-243F2929461A}" type="datetimeFigureOut">
              <a:rPr lang="en-US" smtClean="0"/>
              <a:t>7/3/23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529F-4AFE-40FD-AFB5-FDA359ECA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6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486834"/>
            <a:ext cx="1774508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486834"/>
            <a:ext cx="5220653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5115-B48E-429F-B8C2-243F2929461A}" type="datetimeFigureOut">
              <a:rPr lang="en-US" smtClean="0"/>
              <a:t>7/3/23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529F-4AFE-40FD-AFB5-FDA359ECA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5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5115-B48E-429F-B8C2-243F2929461A}" type="datetimeFigureOut">
              <a:rPr lang="en-US" smtClean="0"/>
              <a:t>7/3/23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529F-4AFE-40FD-AFB5-FDA359ECA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279653"/>
            <a:ext cx="7098030" cy="3803649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119286"/>
            <a:ext cx="7098030" cy="2000249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5115-B48E-429F-B8C2-243F2929461A}" type="datetimeFigureOut">
              <a:rPr lang="en-US" smtClean="0"/>
              <a:t>7/3/23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529F-4AFE-40FD-AFB5-FDA359ECA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0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434167"/>
            <a:ext cx="349758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434167"/>
            <a:ext cx="349758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5115-B48E-429F-B8C2-243F2929461A}" type="datetimeFigureOut">
              <a:rPr lang="en-US" smtClean="0"/>
              <a:t>7/3/23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529F-4AFE-40FD-AFB5-FDA359ECA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0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486836"/>
            <a:ext cx="709803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241551"/>
            <a:ext cx="3481506" cy="1098549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340100"/>
            <a:ext cx="3481506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241551"/>
            <a:ext cx="3498652" cy="1098549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340100"/>
            <a:ext cx="349865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5115-B48E-429F-B8C2-243F2929461A}" type="datetimeFigureOut">
              <a:rPr lang="en-US" smtClean="0"/>
              <a:t>7/3/23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529F-4AFE-40FD-AFB5-FDA359ECA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3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5115-B48E-429F-B8C2-243F2929461A}" type="datetimeFigureOut">
              <a:rPr lang="en-US" smtClean="0"/>
              <a:t>7/3/23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529F-4AFE-40FD-AFB5-FDA359ECA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16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5115-B48E-429F-B8C2-243F2929461A}" type="datetimeFigureOut">
              <a:rPr lang="en-US" smtClean="0"/>
              <a:t>7/3/23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529F-4AFE-40FD-AFB5-FDA359ECA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5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09600"/>
            <a:ext cx="2654260" cy="21336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316569"/>
            <a:ext cx="4166235" cy="6498167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2743200"/>
            <a:ext cx="2654260" cy="5082117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5115-B48E-429F-B8C2-243F2929461A}" type="datetimeFigureOut">
              <a:rPr lang="en-US" smtClean="0"/>
              <a:t>7/3/23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529F-4AFE-40FD-AFB5-FDA359ECA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56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09600"/>
            <a:ext cx="2654260" cy="21336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316569"/>
            <a:ext cx="4166235" cy="6498167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2743200"/>
            <a:ext cx="2654260" cy="5082117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5115-B48E-429F-B8C2-243F2929461A}" type="datetimeFigureOut">
              <a:rPr lang="en-US" smtClean="0"/>
              <a:t>7/3/23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529F-4AFE-40FD-AFB5-FDA359ECA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9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486836"/>
            <a:ext cx="709803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434167"/>
            <a:ext cx="709803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8475136"/>
            <a:ext cx="185166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B5115-B48E-429F-B8C2-243F2929461A}" type="datetimeFigureOut">
              <a:rPr lang="en-US" smtClean="0"/>
              <a:t>7/3/23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8475136"/>
            <a:ext cx="277749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8475136"/>
            <a:ext cx="185166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3529F-4AFE-40FD-AFB5-FDA359ECA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0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fense.gov/Resources/Insignia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fense.gov/Resources/Insignia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46C9C-0D58-87D3-9589-C281CBBF5C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 Military Ranks </a:t>
            </a:r>
            <a:br>
              <a:rPr lang="en-US" dirty="0"/>
            </a:br>
            <a:r>
              <a:rPr lang="en-US" dirty="0"/>
              <a:t>and Insignia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7AD099-9D4E-8F8F-2D11-BF7409506A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74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93BC9A5-FBFC-BF2B-D0EE-156A71BEE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973430"/>
              </p:ext>
            </p:extLst>
          </p:nvPr>
        </p:nvGraphicFramePr>
        <p:xfrm>
          <a:off x="174812" y="927846"/>
          <a:ext cx="7858194" cy="7406437"/>
        </p:xfrm>
        <a:graphic>
          <a:graphicData uri="http://schemas.openxmlformats.org/drawingml/2006/table">
            <a:tbl>
              <a:tblPr firstRow="1" lastCol="1" bandRow="1">
                <a:tableStyleId>{5940675A-B579-460E-94D1-54222C63F5DA}</a:tableStyleId>
              </a:tblPr>
              <a:tblGrid>
                <a:gridCol w="604476">
                  <a:extLst>
                    <a:ext uri="{9D8B030D-6E8A-4147-A177-3AD203B41FA5}">
                      <a16:colId xmlns:a16="http://schemas.microsoft.com/office/drawing/2014/main" val="4043675235"/>
                    </a:ext>
                  </a:extLst>
                </a:gridCol>
                <a:gridCol w="1208953">
                  <a:extLst>
                    <a:ext uri="{9D8B030D-6E8A-4147-A177-3AD203B41FA5}">
                      <a16:colId xmlns:a16="http://schemas.microsoft.com/office/drawing/2014/main" val="575777528"/>
                    </a:ext>
                  </a:extLst>
                </a:gridCol>
                <a:gridCol w="1208953">
                  <a:extLst>
                    <a:ext uri="{9D8B030D-6E8A-4147-A177-3AD203B41FA5}">
                      <a16:colId xmlns:a16="http://schemas.microsoft.com/office/drawing/2014/main" val="3212095074"/>
                    </a:ext>
                  </a:extLst>
                </a:gridCol>
                <a:gridCol w="1208953">
                  <a:extLst>
                    <a:ext uri="{9D8B030D-6E8A-4147-A177-3AD203B41FA5}">
                      <a16:colId xmlns:a16="http://schemas.microsoft.com/office/drawing/2014/main" val="3696947464"/>
                    </a:ext>
                  </a:extLst>
                </a:gridCol>
                <a:gridCol w="1208953">
                  <a:extLst>
                    <a:ext uri="{9D8B030D-6E8A-4147-A177-3AD203B41FA5}">
                      <a16:colId xmlns:a16="http://schemas.microsoft.com/office/drawing/2014/main" val="1360752409"/>
                    </a:ext>
                  </a:extLst>
                </a:gridCol>
                <a:gridCol w="1208953">
                  <a:extLst>
                    <a:ext uri="{9D8B030D-6E8A-4147-A177-3AD203B41FA5}">
                      <a16:colId xmlns:a16="http://schemas.microsoft.com/office/drawing/2014/main" val="1695172348"/>
                    </a:ext>
                  </a:extLst>
                </a:gridCol>
                <a:gridCol w="1208953">
                  <a:extLst>
                    <a:ext uri="{9D8B030D-6E8A-4147-A177-3AD203B41FA5}">
                      <a16:colId xmlns:a16="http://schemas.microsoft.com/office/drawing/2014/main" val="537176665"/>
                    </a:ext>
                  </a:extLst>
                </a:gridCol>
              </a:tblGrid>
              <a:tr h="4076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Rank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Army</a:t>
                      </a:r>
                    </a:p>
                  </a:txBody>
                  <a:tcPr marL="146304" marR="146304" marT="73152" marB="731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Marines</a:t>
                      </a:r>
                    </a:p>
                  </a:txBody>
                  <a:tcPr marL="146304" marR="146304" marT="73152" marB="731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Navy</a:t>
                      </a:r>
                    </a:p>
                  </a:txBody>
                  <a:tcPr marL="146304" marR="146304" marT="73152" marB="731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Air Force</a:t>
                      </a:r>
                    </a:p>
                  </a:txBody>
                  <a:tcPr marL="146304" marR="146304" marT="73152" marB="731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Space Force</a:t>
                      </a:r>
                    </a:p>
                  </a:txBody>
                  <a:tcPr marL="146304" marR="146304" marT="73152" marB="731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Coast Guard</a:t>
                      </a:r>
                    </a:p>
                  </a:txBody>
                  <a:tcPr marL="146304" marR="146304" marT="73152" marB="73152"/>
                </a:tc>
                <a:extLst>
                  <a:ext uri="{0D108BD9-81ED-4DB2-BD59-A6C34878D82A}">
                    <a16:rowId xmlns:a16="http://schemas.microsoft.com/office/drawing/2014/main" val="3876024324"/>
                  </a:ext>
                </a:extLst>
              </a:tr>
              <a:tr h="40769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E-1</a:t>
                      </a:r>
                    </a:p>
                  </a:txBody>
                  <a:tcPr marL="73152" marR="73152" marT="73152" marB="731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Private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Private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Seaman Recruit (SR)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Airman Basic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Specialist 1 (Spc1)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Seaman Recruit (SR)</a:t>
                      </a:r>
                    </a:p>
                  </a:txBody>
                  <a:tcPr marL="14630" marR="14630" marT="0" marB="0" anchor="ctr"/>
                </a:tc>
                <a:extLst>
                  <a:ext uri="{0D108BD9-81ED-4DB2-BD59-A6C34878D82A}">
                    <a16:rowId xmlns:a16="http://schemas.microsoft.com/office/drawing/2014/main" val="2441109214"/>
                  </a:ext>
                </a:extLst>
              </a:tr>
              <a:tr h="40769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E-2</a:t>
                      </a:r>
                    </a:p>
                  </a:txBody>
                  <a:tcPr marL="73152" marR="73152" marT="73152" marB="7315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Private (PV2)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Private First Class (PFC)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Seaman Apprentice (SA)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Airman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Specialist 2 (Spc2)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Seaman Apprentice (SA)</a:t>
                      </a:r>
                    </a:p>
                  </a:txBody>
                  <a:tcPr marL="14630" marR="14630" marT="0" marB="0" anchor="ctr"/>
                </a:tc>
                <a:extLst>
                  <a:ext uri="{0D108BD9-81ED-4DB2-BD59-A6C34878D82A}">
                    <a16:rowId xmlns:a16="http://schemas.microsoft.com/office/drawing/2014/main" val="2341499664"/>
                  </a:ext>
                </a:extLst>
              </a:tr>
              <a:tr h="40769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E-3</a:t>
                      </a:r>
                    </a:p>
                  </a:txBody>
                  <a:tcPr marL="73152" marR="73152" marT="73152" marB="7315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Private First Class (PFC)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Lance Corporal (LCpl)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Seaman (SN)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Airman First Class (A1C)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Specialist 3 (Spc3)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Seaman (SN)</a:t>
                      </a:r>
                    </a:p>
                  </a:txBody>
                  <a:tcPr marL="14630" marR="14630" marT="0" marB="0" anchor="ctr"/>
                </a:tc>
                <a:extLst>
                  <a:ext uri="{0D108BD9-81ED-4DB2-BD59-A6C34878D82A}">
                    <a16:rowId xmlns:a16="http://schemas.microsoft.com/office/drawing/2014/main" val="3622012152"/>
                  </a:ext>
                </a:extLst>
              </a:tr>
              <a:tr h="6115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E-4</a:t>
                      </a:r>
                    </a:p>
                  </a:txBody>
                  <a:tcPr marL="73152" marR="73152" marT="73152" marB="731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Corporal (CPL)</a:t>
                      </a:r>
                    </a:p>
                    <a:p>
                      <a:pPr algn="ctr"/>
                      <a:r>
                        <a:rPr lang="en-US" sz="1100" dirty="0"/>
                        <a:t>------------------</a:t>
                      </a:r>
                    </a:p>
                    <a:p>
                      <a:pPr algn="ctr"/>
                      <a:r>
                        <a:rPr lang="en-US" sz="1100" dirty="0"/>
                        <a:t>Specialist (SPC)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Corporal (</a:t>
                      </a:r>
                      <a:r>
                        <a:rPr lang="en-US" sz="1100" dirty="0" err="1"/>
                        <a:t>Cpl</a:t>
                      </a:r>
                      <a:r>
                        <a:rPr lang="en-US" sz="1100" dirty="0"/>
                        <a:t>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Petty Officer Third Class (PO3)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Senior Airman (SrA)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Specialist 4 (Spc4)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Petty Officer Third Class (PO3)</a:t>
                      </a:r>
                    </a:p>
                  </a:txBody>
                  <a:tcPr marL="14630" marR="14630" marT="0" marB="0" anchor="ctr"/>
                </a:tc>
                <a:extLst>
                  <a:ext uri="{0D108BD9-81ED-4DB2-BD59-A6C34878D82A}">
                    <a16:rowId xmlns:a16="http://schemas.microsoft.com/office/drawing/2014/main" val="264543887"/>
                  </a:ext>
                </a:extLst>
              </a:tr>
              <a:tr h="5435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E-5</a:t>
                      </a:r>
                    </a:p>
                  </a:txBody>
                  <a:tcPr marL="73152" marR="73152" marT="73152" marB="7315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Sergeant (SGT)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Sergeant (Sgt)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Petty Officer Second Class (PO2)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Staff Sergeant (SSgt)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Sergeant (Sgt)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Petty Officer Second Class (PO2</a:t>
                      </a:r>
                    </a:p>
                  </a:txBody>
                  <a:tcPr marL="14630" marR="14630" marT="0" marB="0" anchor="ctr"/>
                </a:tc>
                <a:extLst>
                  <a:ext uri="{0D108BD9-81ED-4DB2-BD59-A6C34878D82A}">
                    <a16:rowId xmlns:a16="http://schemas.microsoft.com/office/drawing/2014/main" val="171593637"/>
                  </a:ext>
                </a:extLst>
              </a:tr>
              <a:tr h="5435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E-6</a:t>
                      </a:r>
                    </a:p>
                  </a:txBody>
                  <a:tcPr marL="73152" marR="73152" marT="73152" marB="7315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Staff Sergeant (SSG)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Staff Sergeant (SSgt)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Petty Officer First Class (PO1)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Technical Sergeant (TSgt)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Technical Sergeant (TSgt)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Petty Officer First Class (PO1)</a:t>
                      </a:r>
                    </a:p>
                  </a:txBody>
                  <a:tcPr marL="14630" marR="14630" marT="0" marB="0" anchor="ctr"/>
                </a:tc>
                <a:extLst>
                  <a:ext uri="{0D108BD9-81ED-4DB2-BD59-A6C34878D82A}">
                    <a16:rowId xmlns:a16="http://schemas.microsoft.com/office/drawing/2014/main" val="599952084"/>
                  </a:ext>
                </a:extLst>
              </a:tr>
              <a:tr h="81538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E-7</a:t>
                      </a:r>
                    </a:p>
                  </a:txBody>
                  <a:tcPr marL="73152" marR="73152" marT="73152" marB="7315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Sergeant First Class (SFC)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Gunnery Sergeant (GySgt)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Chief Petty Officer (CPO)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Master Sergeant (MSgt)</a:t>
                      </a:r>
                    </a:p>
                    <a:p>
                      <a:pPr algn="ctr"/>
                      <a:r>
                        <a:rPr lang="en-US" sz="1100" dirty="0"/>
                        <a:t>-------------------</a:t>
                      </a:r>
                    </a:p>
                    <a:p>
                      <a:pPr algn="ctr"/>
                      <a:r>
                        <a:rPr lang="en-US" sz="1100" dirty="0"/>
                        <a:t>First Sergeant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Master Sergeant (MSgt)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Chief Petty Officer (CPO)</a:t>
                      </a:r>
                    </a:p>
                  </a:txBody>
                  <a:tcPr marL="14630" marR="14630" marT="0" marB="0" anchor="ctr"/>
                </a:tc>
                <a:extLst>
                  <a:ext uri="{0D108BD9-81ED-4DB2-BD59-A6C34878D82A}">
                    <a16:rowId xmlns:a16="http://schemas.microsoft.com/office/drawing/2014/main" val="3291493998"/>
                  </a:ext>
                </a:extLst>
              </a:tr>
              <a:tr h="10192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E-8</a:t>
                      </a:r>
                    </a:p>
                  </a:txBody>
                  <a:tcPr marL="73152" marR="73152" marT="73152" marB="731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Master Sergeant (MSG)</a:t>
                      </a:r>
                    </a:p>
                    <a:p>
                      <a:pPr algn="ctr"/>
                      <a:r>
                        <a:rPr lang="en-US" sz="1100" dirty="0"/>
                        <a:t>-------------------</a:t>
                      </a:r>
                    </a:p>
                    <a:p>
                      <a:pPr algn="ctr"/>
                      <a:r>
                        <a:rPr lang="en-US" sz="1100" dirty="0"/>
                        <a:t>First Sergeant (1SG)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Master Sergeant (MSgt)</a:t>
                      </a:r>
                    </a:p>
                    <a:p>
                      <a:pPr algn="ctr"/>
                      <a:r>
                        <a:rPr lang="en-US" sz="1100" dirty="0"/>
                        <a:t>-------------------</a:t>
                      </a:r>
                    </a:p>
                    <a:p>
                      <a:pPr algn="ctr"/>
                      <a:r>
                        <a:rPr lang="en-US" sz="1100" dirty="0"/>
                        <a:t>First Sergeant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Senior Chief Petty Officer (SCPO)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Senior Master Sergeant (SMSgt)</a:t>
                      </a:r>
                    </a:p>
                    <a:p>
                      <a:pPr algn="ctr"/>
                      <a:r>
                        <a:rPr lang="en-US" sz="1100" dirty="0"/>
                        <a:t>------------------</a:t>
                      </a:r>
                    </a:p>
                    <a:p>
                      <a:pPr algn="ctr"/>
                      <a:r>
                        <a:rPr lang="en-US" sz="1100" dirty="0"/>
                        <a:t>First Sergeant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Senior Master Sergeant (SMSgt)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Senior Chief Petty Officer (SCPO)</a:t>
                      </a:r>
                    </a:p>
                  </a:txBody>
                  <a:tcPr marL="14630" marR="14630" marT="0" marB="0" anchor="ctr"/>
                </a:tc>
                <a:extLst>
                  <a:ext uri="{0D108BD9-81ED-4DB2-BD59-A6C34878D82A}">
                    <a16:rowId xmlns:a16="http://schemas.microsoft.com/office/drawing/2014/main" val="2318772086"/>
                  </a:ext>
                </a:extLst>
              </a:tr>
              <a:tr h="14269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E-9</a:t>
                      </a:r>
                    </a:p>
                  </a:txBody>
                  <a:tcPr marL="73152" marR="73152" marT="73152" marB="731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Sergeant Major (SGM)</a:t>
                      </a:r>
                    </a:p>
                    <a:p>
                      <a:pPr algn="ctr"/>
                      <a:r>
                        <a:rPr lang="en-US" sz="1100" dirty="0"/>
                        <a:t>-------------------</a:t>
                      </a:r>
                    </a:p>
                    <a:p>
                      <a:pPr algn="ctr"/>
                      <a:r>
                        <a:rPr lang="en-US" sz="1100" dirty="0"/>
                        <a:t>Command Sergeant Major (CSM)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Master Gunnery Sergeant (</a:t>
                      </a:r>
                      <a:r>
                        <a:rPr lang="en-US" sz="1100" dirty="0" err="1"/>
                        <a:t>MGySgt</a:t>
                      </a:r>
                      <a:r>
                        <a:rPr lang="en-US" sz="1100" dirty="0"/>
                        <a:t>)</a:t>
                      </a:r>
                    </a:p>
                    <a:p>
                      <a:pPr algn="ctr"/>
                      <a:r>
                        <a:rPr lang="en-US" sz="1100" dirty="0"/>
                        <a:t>--------------------</a:t>
                      </a:r>
                    </a:p>
                    <a:p>
                      <a:pPr algn="ctr"/>
                      <a:r>
                        <a:rPr lang="en-US" sz="1100" dirty="0"/>
                        <a:t>Sergeant Major (SgtMaj)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Master Chief Petty Officer (MCPO)</a:t>
                      </a:r>
                    </a:p>
                    <a:p>
                      <a:pPr algn="ctr"/>
                      <a:r>
                        <a:rPr lang="en-US" sz="1100" dirty="0"/>
                        <a:t>-------------------</a:t>
                      </a:r>
                    </a:p>
                    <a:p>
                      <a:pPr algn="ctr"/>
                      <a:r>
                        <a:rPr lang="en-US" sz="1100" dirty="0"/>
                        <a:t>Fleet/Command Master Chief Petty Officer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Chief Master Sergeant (SMSgt)</a:t>
                      </a:r>
                    </a:p>
                    <a:p>
                      <a:pPr algn="ctr"/>
                      <a:r>
                        <a:rPr lang="en-US" sz="1100" dirty="0"/>
                        <a:t>--------------------</a:t>
                      </a:r>
                    </a:p>
                    <a:p>
                      <a:pPr algn="ctr"/>
                      <a:r>
                        <a:rPr lang="en-US" sz="1100" dirty="0"/>
                        <a:t>Fist Sergeant</a:t>
                      </a:r>
                    </a:p>
                    <a:p>
                      <a:pPr algn="ctr"/>
                      <a:r>
                        <a:rPr lang="en-US" sz="1100" dirty="0"/>
                        <a:t>-------------------</a:t>
                      </a:r>
                    </a:p>
                    <a:p>
                      <a:pPr algn="ctr"/>
                      <a:r>
                        <a:rPr lang="en-US" sz="1100" dirty="0"/>
                        <a:t>Command Chief Master Sergeant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Chief Master Sergeant (SMSgt)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Master Chief Petty Officer (MCPO)</a:t>
                      </a:r>
                    </a:p>
                    <a:p>
                      <a:pPr algn="ctr"/>
                      <a:r>
                        <a:rPr lang="en-US" sz="1100" dirty="0"/>
                        <a:t>-------------------</a:t>
                      </a:r>
                    </a:p>
                    <a:p>
                      <a:pPr algn="ctr"/>
                      <a:r>
                        <a:rPr lang="en-US" sz="1100" dirty="0"/>
                        <a:t>Fleet/Command Master Chief Petty Officer</a:t>
                      </a:r>
                    </a:p>
                  </a:txBody>
                  <a:tcPr marL="14630" marR="14630" marT="0" marB="0" anchor="ctr"/>
                </a:tc>
                <a:extLst>
                  <a:ext uri="{0D108BD9-81ED-4DB2-BD59-A6C34878D82A}">
                    <a16:rowId xmlns:a16="http://schemas.microsoft.com/office/drawing/2014/main" val="1611746143"/>
                  </a:ext>
                </a:extLst>
              </a:tr>
              <a:tr h="81538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Senior Enlisted Advisors</a:t>
                      </a:r>
                    </a:p>
                  </a:txBody>
                  <a:tcPr marL="73152" marR="73152" marT="73152" marB="73152" vert="vert27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Sergeant Major of the Army (SMA)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Sergeant Major of the Marine Corps (</a:t>
                      </a:r>
                      <a:r>
                        <a:rPr lang="en-US" sz="1100" dirty="0" err="1"/>
                        <a:t>SgtMajMC</a:t>
                      </a:r>
                      <a:r>
                        <a:rPr lang="en-US" sz="1100" dirty="0"/>
                        <a:t>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Master Chief Petty Officer of the Navy (MCPON)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Chief Master Sergeant of the Air Force (CMSAF)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Chief Master Sergeant of the Space Force (CMSSF)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Master Chief Petty Officer of the Coast Guard (MCPOCG)</a:t>
                      </a:r>
                    </a:p>
                  </a:txBody>
                  <a:tcPr marL="14630" marR="14630" marT="0" marB="0" anchor="ctr"/>
                </a:tc>
                <a:extLst>
                  <a:ext uri="{0D108BD9-81ED-4DB2-BD59-A6C34878D82A}">
                    <a16:rowId xmlns:a16="http://schemas.microsoft.com/office/drawing/2014/main" val="211353606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ED3B386-846F-FDEB-6DEB-1C08F5416DD1}"/>
              </a:ext>
            </a:extLst>
          </p:cNvPr>
          <p:cNvSpPr txBox="1"/>
          <p:nvPr/>
        </p:nvSpPr>
        <p:spPr>
          <a:xfrm>
            <a:off x="174812" y="267895"/>
            <a:ext cx="55134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 dirty="0"/>
              <a:t>Enlisted Ranks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07285A-5C8C-0BC5-A6BE-9E6C76A29CA5}"/>
              </a:ext>
            </a:extLst>
          </p:cNvPr>
          <p:cNvSpPr txBox="1"/>
          <p:nvPr/>
        </p:nvSpPr>
        <p:spPr>
          <a:xfrm>
            <a:off x="174812" y="8458703"/>
            <a:ext cx="7858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“U.S. Military Rank Insignia,” </a:t>
            </a:r>
            <a:r>
              <a:rPr lang="en-US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U.S. 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Department of Defense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accessed August 26, 2022, </a:t>
            </a:r>
            <a:r>
              <a:rPr lang="en-US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https://www.defense.gov/Resources/Insignia/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1258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E927CD0-5FB6-0E72-8D8F-930A5EF71BC7}"/>
              </a:ext>
            </a:extLst>
          </p:cNvPr>
          <p:cNvGrpSpPr/>
          <p:nvPr/>
        </p:nvGrpSpPr>
        <p:grpSpPr>
          <a:xfrm>
            <a:off x="1567455" y="147917"/>
            <a:ext cx="5425015" cy="11872237"/>
            <a:chOff x="2366387" y="-3205149"/>
            <a:chExt cx="4582048" cy="1018826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AA6ADE1-3687-9656-7D0D-B17B41F56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6387" y="-3205149"/>
              <a:ext cx="4572000" cy="186330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273E620-0086-7234-4072-C1EAAF7B0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6387" y="-1351524"/>
              <a:ext cx="4572000" cy="106438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E8C1019-4F33-5F03-DB97-E14DB363D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6387" y="-306427"/>
              <a:ext cx="4572000" cy="138126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8BBD275-A86C-AF02-FC31-79EB5B96F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6387" y="2148410"/>
              <a:ext cx="4572000" cy="136745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55D3B8D-EBAF-6330-B38C-985C9BD22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6387" y="1067255"/>
              <a:ext cx="4572000" cy="109120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46C7819-1315-AF22-6472-3ACD7B483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6387" y="3505818"/>
              <a:ext cx="4572000" cy="189663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A9ED33B-1F38-804D-7488-87CA2D9F5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6435" y="5392406"/>
              <a:ext cx="4572000" cy="1590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737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93BC9A5-FBFC-BF2B-D0EE-156A71BEE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670747"/>
              </p:ext>
            </p:extLst>
          </p:nvPr>
        </p:nvGraphicFramePr>
        <p:xfrm>
          <a:off x="201706" y="707136"/>
          <a:ext cx="7893548" cy="77297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196">
                  <a:extLst>
                    <a:ext uri="{9D8B030D-6E8A-4147-A177-3AD203B41FA5}">
                      <a16:colId xmlns:a16="http://schemas.microsoft.com/office/drawing/2014/main" val="4043675235"/>
                    </a:ext>
                  </a:extLst>
                </a:gridCol>
                <a:gridCol w="1214392">
                  <a:extLst>
                    <a:ext uri="{9D8B030D-6E8A-4147-A177-3AD203B41FA5}">
                      <a16:colId xmlns:a16="http://schemas.microsoft.com/office/drawing/2014/main" val="575777528"/>
                    </a:ext>
                  </a:extLst>
                </a:gridCol>
                <a:gridCol w="1214392">
                  <a:extLst>
                    <a:ext uri="{9D8B030D-6E8A-4147-A177-3AD203B41FA5}">
                      <a16:colId xmlns:a16="http://schemas.microsoft.com/office/drawing/2014/main" val="3212095074"/>
                    </a:ext>
                  </a:extLst>
                </a:gridCol>
                <a:gridCol w="1214392">
                  <a:extLst>
                    <a:ext uri="{9D8B030D-6E8A-4147-A177-3AD203B41FA5}">
                      <a16:colId xmlns:a16="http://schemas.microsoft.com/office/drawing/2014/main" val="3696947464"/>
                    </a:ext>
                  </a:extLst>
                </a:gridCol>
                <a:gridCol w="1214392">
                  <a:extLst>
                    <a:ext uri="{9D8B030D-6E8A-4147-A177-3AD203B41FA5}">
                      <a16:colId xmlns:a16="http://schemas.microsoft.com/office/drawing/2014/main" val="1360752409"/>
                    </a:ext>
                  </a:extLst>
                </a:gridCol>
                <a:gridCol w="1214392">
                  <a:extLst>
                    <a:ext uri="{9D8B030D-6E8A-4147-A177-3AD203B41FA5}">
                      <a16:colId xmlns:a16="http://schemas.microsoft.com/office/drawing/2014/main" val="1695172348"/>
                    </a:ext>
                  </a:extLst>
                </a:gridCol>
                <a:gridCol w="1214392">
                  <a:extLst>
                    <a:ext uri="{9D8B030D-6E8A-4147-A177-3AD203B41FA5}">
                      <a16:colId xmlns:a16="http://schemas.microsoft.com/office/drawing/2014/main" val="537176665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Rank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Army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Marines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Navy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Air Force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Space Force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Coast Guard</a:t>
                      </a:r>
                    </a:p>
                  </a:txBody>
                  <a:tcPr marL="14630" marR="14630" marT="0" marB="0" anchor="ctr"/>
                </a:tc>
                <a:extLst>
                  <a:ext uri="{0D108BD9-81ED-4DB2-BD59-A6C34878D82A}">
                    <a16:rowId xmlns:a16="http://schemas.microsoft.com/office/drawing/2014/main" val="3876024324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W-1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Warrant Officer 1 (WO1)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Warrant Officer 1 (WO)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USN Warrant Officer 1 (WO1)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N/A</a:t>
                      </a:r>
                    </a:p>
                  </a:txBody>
                  <a:tcPr marL="14630" marR="1463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N/A</a:t>
                      </a:r>
                    </a:p>
                  </a:txBody>
                  <a:tcPr marL="14630" marR="1463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N/A</a:t>
                      </a:r>
                    </a:p>
                  </a:txBody>
                  <a:tcPr marL="14630" marR="1463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433411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W-2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Chief Warrant Officer 2 (CW2)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Chief Warrant Officer 2 (CWO2)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USN Chief Warrant Officer 2 (CWO2)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N/A</a:t>
                      </a:r>
                    </a:p>
                  </a:txBody>
                  <a:tcPr marL="14630" marR="1463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N/A</a:t>
                      </a:r>
                    </a:p>
                  </a:txBody>
                  <a:tcPr marL="14630" marR="1463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Chief Warrant Officer 2 (CWO2)</a:t>
                      </a:r>
                    </a:p>
                  </a:txBody>
                  <a:tcPr marL="14630" marR="14630" marT="0" marB="0" anchor="ctr"/>
                </a:tc>
                <a:extLst>
                  <a:ext uri="{0D108BD9-81ED-4DB2-BD59-A6C34878D82A}">
                    <a16:rowId xmlns:a16="http://schemas.microsoft.com/office/drawing/2014/main" val="2824865518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W-3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Chief Warrant Officer 3 (CW3)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Chief Warrant Officer 3 (CWO3)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USN Chief Warrant Officer 3 (CWO3)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N/A</a:t>
                      </a:r>
                    </a:p>
                  </a:txBody>
                  <a:tcPr marL="14630" marR="1463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N/A</a:t>
                      </a:r>
                    </a:p>
                  </a:txBody>
                  <a:tcPr marL="14630" marR="1463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Chief Warrant Officer 3 (CWO3)</a:t>
                      </a:r>
                    </a:p>
                  </a:txBody>
                  <a:tcPr marL="14630" marR="14630" marT="0" marB="0" anchor="ctr"/>
                </a:tc>
                <a:extLst>
                  <a:ext uri="{0D108BD9-81ED-4DB2-BD59-A6C34878D82A}">
                    <a16:rowId xmlns:a16="http://schemas.microsoft.com/office/drawing/2014/main" val="1956074625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W-4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Chief Warrant Officer 4 (CW4)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Chief Warrant Officer 4 (CWO4)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USN Chief Warrant Officer 4 (CWO4)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N/A</a:t>
                      </a:r>
                    </a:p>
                  </a:txBody>
                  <a:tcPr marL="14630" marR="1463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N/A</a:t>
                      </a:r>
                    </a:p>
                  </a:txBody>
                  <a:tcPr marL="14630" marR="1463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Chief Warrant Officer 4 (CWO4)</a:t>
                      </a:r>
                    </a:p>
                  </a:txBody>
                  <a:tcPr marL="14630" marR="14630" marT="0" marB="0" anchor="ctr"/>
                </a:tc>
                <a:extLst>
                  <a:ext uri="{0D108BD9-81ED-4DB2-BD59-A6C34878D82A}">
                    <a16:rowId xmlns:a16="http://schemas.microsoft.com/office/drawing/2014/main" val="370440384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W-5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Chief Warrant Officer 5 (CW5)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Chief Warrant Officer 5 (CWO5)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USN Chief Warrant Officer 5 (CWO5)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N/A</a:t>
                      </a:r>
                    </a:p>
                  </a:txBody>
                  <a:tcPr marL="14630" marR="1463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N/A</a:t>
                      </a:r>
                    </a:p>
                  </a:txBody>
                  <a:tcPr marL="14630" marR="1463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N/A</a:t>
                      </a:r>
                    </a:p>
                  </a:txBody>
                  <a:tcPr marL="14630" marR="1463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360062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O-1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Second Lieutenant (2LT)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Second Lieutenant (2ndLt)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Ensign (ENS)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Second Lieutenant (2</a:t>
                      </a:r>
                      <a:r>
                        <a:rPr lang="en-US" sz="1100" baseline="30000" dirty="0"/>
                        <a:t>nd</a:t>
                      </a:r>
                      <a:r>
                        <a:rPr lang="en-US" sz="1100" dirty="0"/>
                        <a:t> Lt)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Second Lieutenant (2</a:t>
                      </a:r>
                      <a:r>
                        <a:rPr lang="en-US" sz="1100" baseline="30000" dirty="0"/>
                        <a:t>nd</a:t>
                      </a:r>
                      <a:r>
                        <a:rPr lang="en-US" sz="1100" dirty="0"/>
                        <a:t> Lt)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Ensign (ENS)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41109214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O-2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First Lieutenant (1LT)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First Lieutenant (1stLt)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Lieutenant Junior Grade (LTJG)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First Lieutenant (1</a:t>
                      </a:r>
                      <a:r>
                        <a:rPr lang="en-US" sz="1100" baseline="30000" dirty="0"/>
                        <a:t>st</a:t>
                      </a:r>
                      <a:r>
                        <a:rPr lang="en-US" sz="1100" dirty="0"/>
                        <a:t> Lt)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First Lieutenant (1</a:t>
                      </a:r>
                      <a:r>
                        <a:rPr lang="en-US" sz="1100" baseline="30000" dirty="0"/>
                        <a:t>st</a:t>
                      </a:r>
                      <a:r>
                        <a:rPr lang="en-US" sz="1100" dirty="0"/>
                        <a:t> Lt)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Lieutenant Junior Grade (LTJG)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41499664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O-3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Captain (CPT)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Captain (</a:t>
                      </a:r>
                      <a:r>
                        <a:rPr lang="en-US" sz="1100" dirty="0" err="1"/>
                        <a:t>Capt</a:t>
                      </a:r>
                      <a:r>
                        <a:rPr lang="en-US" sz="1100" dirty="0"/>
                        <a:t>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Lieutenant (LT)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Captain (</a:t>
                      </a:r>
                      <a:r>
                        <a:rPr lang="en-US" sz="1100" dirty="0" err="1"/>
                        <a:t>Capt</a:t>
                      </a:r>
                      <a:r>
                        <a:rPr lang="en-US" sz="1100" dirty="0"/>
                        <a:t>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Captain (</a:t>
                      </a:r>
                      <a:r>
                        <a:rPr lang="en-US" sz="1100" dirty="0" err="1"/>
                        <a:t>Capt</a:t>
                      </a:r>
                      <a:r>
                        <a:rPr lang="en-US" sz="1100" dirty="0"/>
                        <a:t>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Lieutenant (LT)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2012152"/>
                  </a:ext>
                </a:extLst>
              </a:tr>
              <a:tr h="65836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O-4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Major (MAJ)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Major (Maj)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Lieutenant Commander (LCDR)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Major (Maj)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Major (Maj)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Lieutenant Commander (LCDR)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4543887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O-5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Lieutenant Colonel (LTC)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Lieutenant Colonel (LtCol)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Commander (CDR)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Lieutenant Colonel (Lt Col)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Lieutenant Colonel (Lt Col)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Commander (CDR)</a:t>
                      </a:r>
                    </a:p>
                  </a:txBody>
                  <a:tcPr marL="14630" marR="14630" marT="0" marB="0" anchor="ctr"/>
                </a:tc>
                <a:extLst>
                  <a:ext uri="{0D108BD9-81ED-4DB2-BD59-A6C34878D82A}">
                    <a16:rowId xmlns:a16="http://schemas.microsoft.com/office/drawing/2014/main" val="171593637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O-6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Colonel (COL)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Colonel (Col)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Captain (CAPT)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Colonel (Col)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Colonel (Col)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Captain (CAPT)</a:t>
                      </a:r>
                    </a:p>
                  </a:txBody>
                  <a:tcPr marL="14630" marR="1463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9952084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O-7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Brigadier General (BG)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Brigadier General (BGen)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Rear Admiral Lower Half (RDML)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Brigadier General (Brig Gen)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Brigadier General (Brig Gen)</a:t>
                      </a:r>
                    </a:p>
                  </a:txBody>
                  <a:tcPr marL="14630" marR="1463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Rear Admiral Lower Half (RDML)</a:t>
                      </a:r>
                    </a:p>
                  </a:txBody>
                  <a:tcPr marL="14630" marR="14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1174832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O-8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Major General (MG)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Major General (</a:t>
                      </a:r>
                      <a:r>
                        <a:rPr lang="en-US" sz="1100" dirty="0" err="1"/>
                        <a:t>MajGen</a:t>
                      </a:r>
                      <a:r>
                        <a:rPr lang="en-US" sz="1100" dirty="0"/>
                        <a:t>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Rear Admiral Upper Half (RADM)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Major General (Maj Gen)</a:t>
                      </a:r>
                    </a:p>
                  </a:txBody>
                  <a:tcPr marL="14630" marR="1463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Major General (Maj Gen)</a:t>
                      </a:r>
                    </a:p>
                  </a:txBody>
                  <a:tcPr marL="14630" marR="14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Rear Admiral Upper Half (RADM)</a:t>
                      </a:r>
                    </a:p>
                  </a:txBody>
                  <a:tcPr marL="14630" marR="14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5334222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O-9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Lieutenant General (LTG)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Lieutenant General (</a:t>
                      </a:r>
                      <a:r>
                        <a:rPr lang="en-US" sz="1100" dirty="0" err="1"/>
                        <a:t>LtGen</a:t>
                      </a:r>
                      <a:r>
                        <a:rPr lang="en-US" sz="1100" dirty="0"/>
                        <a:t>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Vice Admiral (VADM)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Lieutenant General (Lt Gen)</a:t>
                      </a:r>
                    </a:p>
                  </a:txBody>
                  <a:tcPr marL="14630" marR="1463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Lieutenant General (Lt Gen)</a:t>
                      </a:r>
                    </a:p>
                  </a:txBody>
                  <a:tcPr marL="14630" marR="14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Vice Admiral (VADM)</a:t>
                      </a:r>
                    </a:p>
                  </a:txBody>
                  <a:tcPr marL="14630" marR="14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8342779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O-10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General (GEN)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General (Gen)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Admiral (ADM)</a:t>
                      </a:r>
                    </a:p>
                  </a:txBody>
                  <a:tcPr marL="14630" marR="146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General (Gen)</a:t>
                      </a:r>
                    </a:p>
                  </a:txBody>
                  <a:tcPr marL="14630" marR="1463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General (Gen)</a:t>
                      </a:r>
                    </a:p>
                  </a:txBody>
                  <a:tcPr marL="14630" marR="14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Admiral (ADM)</a:t>
                      </a:r>
                    </a:p>
                  </a:txBody>
                  <a:tcPr marL="14630" marR="14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020622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Wartime Only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General of the Army</a:t>
                      </a:r>
                    </a:p>
                  </a:txBody>
                  <a:tcPr marL="14630" marR="1463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N/A</a:t>
                      </a:r>
                    </a:p>
                  </a:txBody>
                  <a:tcPr marL="14630" marR="1463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Fleet Admiral</a:t>
                      </a:r>
                    </a:p>
                  </a:txBody>
                  <a:tcPr marL="14630" marR="1463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General of the Air Force</a:t>
                      </a:r>
                    </a:p>
                  </a:txBody>
                  <a:tcPr marL="14630" marR="1463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N/A</a:t>
                      </a:r>
                    </a:p>
                  </a:txBody>
                  <a:tcPr marL="14630" marR="14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Fleet Admiral</a:t>
                      </a:r>
                    </a:p>
                  </a:txBody>
                  <a:tcPr marL="14630" marR="146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932540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65F0BD5-92D0-9FAE-ACAF-3215021352FF}"/>
              </a:ext>
            </a:extLst>
          </p:cNvPr>
          <p:cNvSpPr txBox="1"/>
          <p:nvPr/>
        </p:nvSpPr>
        <p:spPr>
          <a:xfrm>
            <a:off x="201706" y="149766"/>
            <a:ext cx="55134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 dirty="0"/>
              <a:t>Officer Ranks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C2028A-EC94-A6AD-DABE-12AB5652D006}"/>
              </a:ext>
            </a:extLst>
          </p:cNvPr>
          <p:cNvSpPr txBox="1"/>
          <p:nvPr/>
        </p:nvSpPr>
        <p:spPr>
          <a:xfrm>
            <a:off x="201706" y="8458703"/>
            <a:ext cx="7570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“U.S. Military Rank Insignia,” </a:t>
            </a:r>
            <a:r>
              <a:rPr lang="en-US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U.S. 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Department of Defense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accessed August 26, 2022, </a:t>
            </a:r>
            <a:r>
              <a:rPr lang="en-US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https://www.defense.gov/Resources/Insignia/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4286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56895F59-4C5B-059A-832B-39ED3B489F8C}"/>
              </a:ext>
            </a:extLst>
          </p:cNvPr>
          <p:cNvGrpSpPr/>
          <p:nvPr/>
        </p:nvGrpSpPr>
        <p:grpSpPr>
          <a:xfrm>
            <a:off x="2139827" y="0"/>
            <a:ext cx="4193737" cy="10547903"/>
            <a:chOff x="2446773" y="-3158082"/>
            <a:chExt cx="3672673" cy="1032202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6519BEA-2BCF-19F0-0C6F-6E696F4FA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773" y="-3158082"/>
              <a:ext cx="3657600" cy="170172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8DC33B8-92D4-919A-2550-10D411402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821" y="-182023"/>
              <a:ext cx="3657600" cy="66074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7B4F190-40C7-1E20-BFDD-73D3F891F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821" y="432523"/>
              <a:ext cx="3657600" cy="124319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EB3180E-1DCB-7C40-8126-04D291B43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1846" y="1667886"/>
              <a:ext cx="3657600" cy="124131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8BB9602-1599-7221-054C-70CEC6960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1846" y="2900953"/>
              <a:ext cx="3657600" cy="116755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1D0523F-0941-1D20-9BAF-5791DA966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1846" y="4058050"/>
              <a:ext cx="3657600" cy="130766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486C8E3-5751-16B7-4498-2831959A0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1846" y="6503193"/>
              <a:ext cx="3657600" cy="66074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928FD6B-9082-AA4C-4732-C3147C531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1846" y="5342844"/>
              <a:ext cx="3657600" cy="116943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376D06E-1A84-4F74-F55F-AD3FC2B41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1793" y="-1480416"/>
              <a:ext cx="3657600" cy="1314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4670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333107</TotalTime>
  <Words>1004</Words>
  <Application>Microsoft Macintosh PowerPoint</Application>
  <PresentationFormat>Custom</PresentationFormat>
  <Paragraphs>223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US Military Ranks  and Insignia</vt:lpstr>
      <vt:lpstr>PowerPoint Presentation</vt:lpstr>
      <vt:lpstr>PowerPoint Presentation</vt:lpstr>
      <vt:lpstr>PowerPoint Presentation</vt:lpstr>
      <vt:lpstr>PowerPoint Presentation</vt:lpstr>
    </vt:vector>
  </TitlesOfParts>
  <Company>Deloitte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Louis, Matthew</dc:creator>
  <cp:lastModifiedBy>Matt Louis</cp:lastModifiedBy>
  <cp:revision>366</cp:revision>
  <cp:lastPrinted>2017-02-01T19:28:28Z</cp:lastPrinted>
  <dcterms:created xsi:type="dcterms:W3CDTF">2016-10-04T20:46:25Z</dcterms:created>
  <dcterms:modified xsi:type="dcterms:W3CDTF">2023-07-03T14:05:58Z</dcterms:modified>
</cp:coreProperties>
</file>