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06" r:id="rId2"/>
    <p:sldId id="327" r:id="rId3"/>
    <p:sldId id="318" r:id="rId4"/>
    <p:sldId id="328" r:id="rId5"/>
    <p:sldId id="330" r:id="rId6"/>
    <p:sldId id="362" r:id="rId7"/>
    <p:sldId id="3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23A7-E8A3-C10B-10FF-CC5161B23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1F8B7-28E4-AD9B-F8CD-F4132C171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82CB-9AC2-40DA-2243-628A4610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D4DD2-BF01-73AD-A940-EA4B2487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F1A42-B7E3-90D7-D00D-4E55F48E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342E-9167-B213-3995-EE332697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1D9B4-CD6A-6062-B3B1-B23016F05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31204-49AB-797F-B48C-E2062850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17F9-6A67-75C9-9B52-AE02F353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5A4FA-C236-A839-44F5-3275BD92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B24EE-A0EA-383D-A94F-E95A9F627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9A9FF-7C96-BED3-1492-502FB79FE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7018-7351-B55A-2BB3-B3C38D61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86AFD-B9EE-CE36-7B44-15EEA95F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DFF53-9E23-8289-0BE3-E6BCC0D9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374C-F291-6A40-EF3A-77F20741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2571-D780-E3DA-CCE6-E4E072A7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1EF3B-C072-AB60-0E42-51362916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8873B-1802-2642-5FA0-44DEBE59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DC3F8-8A92-9758-FAF4-0FE94D6E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C677-BC8E-5A42-56ED-5122F5A3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D0DD6-0B35-1788-E38E-9574BE6C0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CABC4-DC40-65CF-BAFB-27B3E811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0063-6B5A-2364-F995-A6CB4DCF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55E62-F6EF-E869-78D4-578DB990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8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3003-4D22-C047-CFF0-E51D048B1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C379-72E3-4D30-032F-CEC159B0E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12A20-72CE-FF1E-12FD-2F3BBAE3C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6F76D-00D1-85C5-EB30-0F593696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394EF-0DDB-6B9F-D938-E69D8372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8805E-0E23-E8CA-C880-E4748B0A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E7A4-36F5-717E-73BF-7A5D2EC6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FF99F-8AAC-1B1B-961E-306F0047A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6405C-B3F3-1589-B9D2-A757DB55A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BA1AC-F3A7-CA21-6E60-E9919CB2B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FFDFE-628B-F89F-0787-518310F62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723234-54CE-C17B-1E40-A29463C6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20AF19-EF3D-4E0A-DF22-B12D2D53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91BB8-9DC7-FFAE-2B81-2041E946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5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5A64-4F0F-055F-AA97-C42EC7668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7A4FF-1309-E525-0528-C6A9A697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1A125-32D1-DD3E-5AC9-7EB3997D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3DE1B-C594-5D29-EA85-B68A29DF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58FB5-64BB-BE5E-84AB-E0A3A548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8D3A4-E566-D0D9-C760-657F05CE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72478-2BB0-4E6F-EB01-B91A51D7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E277-FD62-E560-2C53-CF0FF795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55A5-C0C3-C134-E49E-C50EBA15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60B28-AAD2-EA40-6977-413C43569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800E6-78F7-B06A-25F4-6FC03889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8526F-972F-C6A4-E9A3-419DF160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890F6-44E7-F592-9FF6-0D3BAFF5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D766-4FF5-0D90-CBA7-2AF9D10C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1701F4-039D-2B72-45E9-6BB1964A6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6A4DC-D763-0E71-0476-5DF889DC4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2300D-0D3A-3F84-DA33-A33506CD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61F62-9911-01C3-820B-9E2C8116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C17FD-51F3-028A-7EA7-AE472B87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09E2E-BC61-3BD2-0F15-E050EA0F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2AFED-44A2-E997-6F68-E296DC150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B0BEA-00C7-4F08-135A-C05913D56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D597-603E-4E67-A16D-C1D7E81BF178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FF76B-69FD-0E8F-FD12-F73309682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F998C-378F-C8DA-3DB3-18FB31BAB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F2E1-D9ED-4431-8559-F71FB673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0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6C9C-0D58-87D3-9589-C281CBBF5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Veteran Support Program Executive Dashboard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AD099-9D4E-8F8F-2D11-BF7409506A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2ADE31-4F04-4AA0-A0EF-FEC14BADEF42}"/>
              </a:ext>
            </a:extLst>
          </p:cNvPr>
          <p:cNvSpPr txBox="1"/>
          <p:nvPr/>
        </p:nvSpPr>
        <p:spPr>
          <a:xfrm>
            <a:off x="1936955" y="147484"/>
            <a:ext cx="651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Sample Veteran Support Program Executive Dashboard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49" y="1161033"/>
          <a:ext cx="8364796" cy="4896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78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545976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545976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254316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4174183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225527">
                  <a:extLst>
                    <a:ext uri="{9D8B030D-6E8A-4147-A177-3AD203B41FA5}">
                      <a16:colId xmlns:a16="http://schemas.microsoft.com/office/drawing/2014/main" val="34946347"/>
                    </a:ext>
                  </a:extLst>
                </a:gridCol>
                <a:gridCol w="597553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597553">
                  <a:extLst>
                    <a:ext uri="{9D8B030D-6E8A-4147-A177-3AD203B41FA5}">
                      <a16:colId xmlns:a16="http://schemas.microsoft.com/office/drawing/2014/main" val="2586719275"/>
                    </a:ext>
                  </a:extLst>
                </a:gridCol>
                <a:gridCol w="540634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r>
                        <a:rPr lang="en-US" sz="1100" b="1" dirty="0"/>
                        <a:t>Lifecycle Component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 to Date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 Over Year Trend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Status</a:t>
                      </a:r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Measure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 to Date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 Over Year Trend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211223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Identify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# Identified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dirty="0"/>
                        <a:t>Productivity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394172"/>
                  </a:ext>
                </a:extLst>
              </a:tr>
              <a:tr h="211223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Recruit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Screened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22622"/>
                  </a:ext>
                </a:extLst>
              </a:tr>
              <a:tr h="211223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Interview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Interviewed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dirty="0"/>
                        <a:t>Revenue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845995"/>
                  </a:ext>
                </a:extLst>
              </a:tr>
              <a:tr h="211223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Hire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Accept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79587"/>
                  </a:ext>
                </a:extLst>
              </a:tr>
              <a:tr h="343238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Onboard / Train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Mentor Assigned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dirty="0"/>
                        <a:t>Margin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144065"/>
                  </a:ext>
                </a:extLst>
              </a:tr>
              <a:tr h="211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68507"/>
                  </a:ext>
                </a:extLst>
              </a:tr>
              <a:tr h="211223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Deploy / Develop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Reviews Complete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934346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93786"/>
                  </a:ext>
                </a:extLst>
              </a:tr>
              <a:tr h="343238">
                <a:tc rowSpan="2">
                  <a:txBody>
                    <a:bodyPr/>
                    <a:lstStyle/>
                    <a:p>
                      <a:r>
                        <a:rPr lang="en-US" sz="1050" b="1" dirty="0"/>
                        <a:t>Retain / Separate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% First Year Retention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/>
                        <a:t>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  <a:tr h="2112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19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2158185" y="604693"/>
            <a:ext cx="7757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Overall Summary: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3C35805-75BA-4400-8B52-ED248CF69926}"/>
              </a:ext>
            </a:extLst>
          </p:cNvPr>
          <p:cNvSpPr/>
          <p:nvPr/>
        </p:nvSpPr>
        <p:spPr>
          <a:xfrm>
            <a:off x="1890249" y="613472"/>
            <a:ext cx="274320" cy="27432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379800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49" y="1161033"/>
          <a:ext cx="8364794" cy="4834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18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1083280131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1116072633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3344356276"/>
                    </a:ext>
                  </a:extLst>
                </a:gridCol>
                <a:gridCol w="442812">
                  <a:extLst>
                    <a:ext uri="{9D8B030D-6E8A-4147-A177-3AD203B41FA5}">
                      <a16:colId xmlns:a16="http://schemas.microsoft.com/office/drawing/2014/main" val="1163757377"/>
                    </a:ext>
                  </a:extLst>
                </a:gridCol>
                <a:gridCol w="264625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1768286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1429077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1529716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833561">
                <a:tc>
                  <a:txBody>
                    <a:bodyPr/>
                    <a:lstStyle/>
                    <a:p>
                      <a:r>
                        <a:rPr lang="en-US" sz="1100" b="1" dirty="0"/>
                        <a:t>Source / Location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Annual # Identified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Year-Over-Year  Trend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% Interviewed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Year-Over-Year  Trend</a:t>
                      </a:r>
                    </a:p>
                    <a:p>
                      <a:endParaRPr lang="en-US" sz="1100" b="1" dirty="0"/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% Hired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Year-Over-Year  Trend</a:t>
                      </a:r>
                    </a:p>
                    <a:p>
                      <a:endParaRPr lang="en-US" sz="1100" b="1" dirty="0"/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Status</a:t>
                      </a:r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Upcoming Activity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Risks / Issues to be addressed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44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Etc.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93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1890250" y="680177"/>
            <a:ext cx="775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Identify &amp; Recruit Status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417028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50" y="1161032"/>
          <a:ext cx="8322027" cy="5054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618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2261931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1812975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1940649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473804">
                <a:tc>
                  <a:txBody>
                    <a:bodyPr/>
                    <a:lstStyle/>
                    <a:p>
                      <a:r>
                        <a:rPr lang="en-US" sz="1100" b="1" dirty="0"/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KPI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Y-O-Y Trend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Status</a:t>
                      </a:r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Upcoming Activity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Risks / Issues to be addressed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# to be trained and Interviewed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% Pass Screening Interview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% Pass Formal Interview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% Pass Informal Interview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# Offers Made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44065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# Offers Accepted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934346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r>
                        <a:rPr lang="en-US" sz="1050" b="1" dirty="0"/>
                        <a:t>% Accept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  <a:tr h="331810">
                <a:tc>
                  <a:txBody>
                    <a:bodyPr/>
                    <a:lstStyle/>
                    <a:p>
                      <a:r>
                        <a:rPr lang="en-US" sz="1050" b="1" dirty="0"/>
                        <a:t>Feedback: Why Accept or Decline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973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1890250" y="680177"/>
            <a:ext cx="775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Interview &amp; Hire Status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372613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50" y="1161032"/>
          <a:ext cx="8327809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2261931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1812975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1940649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100" b="1" dirty="0"/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KPI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Y-O-Y Trend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Status</a:t>
                      </a:r>
                    </a:p>
                  </a:txBody>
                  <a:tcPr marL="45720" marR="45720" marT="0" marB="36576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Upcoming Activity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Risks / Issues to be addressed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Assigned Vet Buddy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Assigned Mentor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Members of Affinity Group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644523">
                <a:tc>
                  <a:txBody>
                    <a:bodyPr/>
                    <a:lstStyle/>
                    <a:p>
                      <a:r>
                        <a:rPr lang="en-US" sz="1050" b="1" dirty="0"/>
                        <a:t>% Complete Training 1, 2, 3, etc. within first month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Civilian managers trained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3946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Etc.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Feedback: How Improve Training</a:t>
                      </a:r>
                    </a:p>
                  </a:txBody>
                  <a:tcPr marR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973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1890250" y="680177"/>
            <a:ext cx="775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Onboard &amp; Train Status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89679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50" y="1241420"/>
          <a:ext cx="8322027" cy="3959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618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2261931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1812975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1940649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100" b="1" dirty="0"/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KPI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Y-O-Y Trend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Status</a:t>
                      </a:r>
                    </a:p>
                  </a:txBody>
                  <a:tcPr marL="45720" marR="45720" marT="0" marB="36576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Upcoming Activity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Risks / Issues to be addressed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annual goals completed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quarterly feedback completed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bi-annual reviews completed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644523">
                <a:tc>
                  <a:txBody>
                    <a:bodyPr/>
                    <a:lstStyle/>
                    <a:p>
                      <a:r>
                        <a:rPr lang="en-US" sz="1050" b="1" dirty="0"/>
                        <a:t>% annual reviews completed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Etc.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Feedback: Performance Trends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973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1890250" y="760564"/>
            <a:ext cx="775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Deploy &amp; Develop Status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125586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30EF5-A13B-4819-BF99-7F58F251C7A3}"/>
              </a:ext>
            </a:extLst>
          </p:cNvPr>
          <p:cNvGraphicFramePr>
            <a:graphicFrameLocks noGrp="1"/>
          </p:cNvGraphicFramePr>
          <p:nvPr/>
        </p:nvGraphicFramePr>
        <p:xfrm>
          <a:off x="1890250" y="1161033"/>
          <a:ext cx="8322027" cy="4530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618">
                  <a:extLst>
                    <a:ext uri="{9D8B030D-6E8A-4147-A177-3AD203B41FA5}">
                      <a16:colId xmlns:a16="http://schemas.microsoft.com/office/drawing/2014/main" val="489945239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890138757"/>
                    </a:ext>
                  </a:extLst>
                </a:gridCol>
                <a:gridCol w="561767">
                  <a:extLst>
                    <a:ext uri="{9D8B030D-6E8A-4147-A177-3AD203B41FA5}">
                      <a16:colId xmlns:a16="http://schemas.microsoft.com/office/drawing/2014/main" val="174129089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0994651"/>
                    </a:ext>
                  </a:extLst>
                </a:gridCol>
                <a:gridCol w="2261931">
                  <a:extLst>
                    <a:ext uri="{9D8B030D-6E8A-4147-A177-3AD203B41FA5}">
                      <a16:colId xmlns:a16="http://schemas.microsoft.com/office/drawing/2014/main" val="1290765680"/>
                    </a:ext>
                  </a:extLst>
                </a:gridCol>
                <a:gridCol w="1812975">
                  <a:extLst>
                    <a:ext uri="{9D8B030D-6E8A-4147-A177-3AD203B41FA5}">
                      <a16:colId xmlns:a16="http://schemas.microsoft.com/office/drawing/2014/main" val="4063572162"/>
                    </a:ext>
                  </a:extLst>
                </a:gridCol>
                <a:gridCol w="1940649">
                  <a:extLst>
                    <a:ext uri="{9D8B030D-6E8A-4147-A177-3AD203B41FA5}">
                      <a16:colId xmlns:a16="http://schemas.microsoft.com/office/drawing/2014/main" val="336271157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100" b="1" dirty="0"/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KPI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Y-O-Y Trend</a:t>
                      </a:r>
                    </a:p>
                  </a:txBody>
                  <a:tcPr marL="45720" marR="45720" marT="0" marB="36576"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Status</a:t>
                      </a:r>
                    </a:p>
                  </a:txBody>
                  <a:tcPr marL="45720" marR="45720" marT="0" marB="36576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Summary Highlights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Upcoming Activity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Risks / Issues to be addressed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814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in Guard or Reserve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N/A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90908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# Deployed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N/A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07687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Retained First Year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16129"/>
                  </a:ext>
                </a:extLst>
              </a:tr>
              <a:tr h="644523">
                <a:tc>
                  <a:txBody>
                    <a:bodyPr/>
                    <a:lstStyle/>
                    <a:p>
                      <a:r>
                        <a:rPr lang="en-US" sz="1050" b="1" dirty="0"/>
                        <a:t>% Retained Second Year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29202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% Exit interview complete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44065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Etc.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29023"/>
                  </a:ext>
                </a:extLst>
              </a:tr>
              <a:tr h="503534">
                <a:tc>
                  <a:txBody>
                    <a:bodyPr/>
                    <a:lstStyle/>
                    <a:p>
                      <a:r>
                        <a:rPr lang="en-US" sz="1050" b="1" dirty="0"/>
                        <a:t>Feedback: Why Leave Organization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973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416AF3-C2A0-4265-85B0-084AB8815E2E}"/>
              </a:ext>
            </a:extLst>
          </p:cNvPr>
          <p:cNvSpPr txBox="1"/>
          <p:nvPr/>
        </p:nvSpPr>
        <p:spPr>
          <a:xfrm>
            <a:off x="1890250" y="680177"/>
            <a:ext cx="775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Retain / Separate Status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1E1C9-E0EC-4B45-BC55-2DDED003F899}"/>
              </a:ext>
            </a:extLst>
          </p:cNvPr>
          <p:cNvGrpSpPr/>
          <p:nvPr/>
        </p:nvGrpSpPr>
        <p:grpSpPr>
          <a:xfrm>
            <a:off x="1890249" y="6368835"/>
            <a:ext cx="5333270" cy="307777"/>
            <a:chOff x="1023782" y="6221354"/>
            <a:chExt cx="5333270" cy="3077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4D384B-9DBF-405A-8DB3-B2F440E4C960}"/>
                </a:ext>
              </a:extLst>
            </p:cNvPr>
            <p:cNvSpPr/>
            <p:nvPr/>
          </p:nvSpPr>
          <p:spPr>
            <a:xfrm>
              <a:off x="1881895" y="6238082"/>
              <a:ext cx="274320" cy="274320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0B91908-356A-4653-B719-519B1030293C}"/>
                </a:ext>
              </a:extLst>
            </p:cNvPr>
            <p:cNvSpPr/>
            <p:nvPr/>
          </p:nvSpPr>
          <p:spPr>
            <a:xfrm>
              <a:off x="3169921" y="6238082"/>
              <a:ext cx="274320" cy="27432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126FEFA-B37A-4FD2-B56B-AA80876CB557}"/>
                </a:ext>
              </a:extLst>
            </p:cNvPr>
            <p:cNvSpPr/>
            <p:nvPr/>
          </p:nvSpPr>
          <p:spPr>
            <a:xfrm>
              <a:off x="4767665" y="6238082"/>
              <a:ext cx="274320" cy="2743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19F177-E9DD-45EB-9AB8-2B6F9BCF1E67}"/>
                </a:ext>
              </a:extLst>
            </p:cNvPr>
            <p:cNvSpPr txBox="1"/>
            <p:nvPr/>
          </p:nvSpPr>
          <p:spPr>
            <a:xfrm>
              <a:off x="102378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Legend: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EC2467-4141-4D06-8A05-B4E279F05534}"/>
                </a:ext>
              </a:extLst>
            </p:cNvPr>
            <p:cNvSpPr txBox="1"/>
            <p:nvPr/>
          </p:nvSpPr>
          <p:spPr>
            <a:xfrm>
              <a:off x="2151422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On Track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1C061E-C735-4BDA-9D3A-51A423E622E8}"/>
                </a:ext>
              </a:extLst>
            </p:cNvPr>
            <p:cNvSpPr txBox="1"/>
            <p:nvPr/>
          </p:nvSpPr>
          <p:spPr>
            <a:xfrm>
              <a:off x="3444241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Behind Plan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12C1C9-9FB8-4D3B-8C7D-1D2D2F796308}"/>
                </a:ext>
              </a:extLst>
            </p:cNvPr>
            <p:cNvSpPr txBox="1"/>
            <p:nvPr/>
          </p:nvSpPr>
          <p:spPr>
            <a:xfrm>
              <a:off x="5041985" y="6221354"/>
              <a:ext cx="131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Off Track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E04AB4-6879-4AB6-BF1E-1C659954F509}"/>
              </a:ext>
            </a:extLst>
          </p:cNvPr>
          <p:cNvSpPr txBox="1"/>
          <p:nvPr/>
        </p:nvSpPr>
        <p:spPr>
          <a:xfrm>
            <a:off x="8042787" y="6368835"/>
            <a:ext cx="221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As of: [DATE]</a:t>
            </a:r>
          </a:p>
        </p:txBody>
      </p:sp>
    </p:spTree>
    <p:extLst>
      <p:ext uri="{BB962C8B-B14F-4D97-AF65-F5344CB8AC3E}">
        <p14:creationId xmlns:p14="http://schemas.microsoft.com/office/powerpoint/2010/main" val="191900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Widescreen</PresentationFormat>
  <Paragraphs>263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Veteran Support Program Executive Dashboard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 Support Program Executive Dashboard Template</dc:title>
  <dc:creator>Joshua Long</dc:creator>
  <cp:lastModifiedBy>Joshua Long</cp:lastModifiedBy>
  <cp:revision>1</cp:revision>
  <dcterms:created xsi:type="dcterms:W3CDTF">2023-07-02T02:58:25Z</dcterms:created>
  <dcterms:modified xsi:type="dcterms:W3CDTF">2023-07-02T02:58:41Z</dcterms:modified>
</cp:coreProperties>
</file>