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webextensions/webextension3.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media/image69.jpg" ContentType="image/png"/>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54"/>
  </p:notesMasterIdLst>
  <p:sldIdLst>
    <p:sldId id="256" r:id="rId5"/>
    <p:sldId id="257" r:id="rId6"/>
    <p:sldId id="970" r:id="rId7"/>
    <p:sldId id="998" r:id="rId8"/>
    <p:sldId id="960" r:id="rId9"/>
    <p:sldId id="1000" r:id="rId10"/>
    <p:sldId id="1001" r:id="rId11"/>
    <p:sldId id="1002" r:id="rId12"/>
    <p:sldId id="1003" r:id="rId13"/>
    <p:sldId id="1004" r:id="rId14"/>
    <p:sldId id="1005" r:id="rId15"/>
    <p:sldId id="1006" r:id="rId16"/>
    <p:sldId id="1007" r:id="rId17"/>
    <p:sldId id="1008" r:id="rId18"/>
    <p:sldId id="1009" r:id="rId19"/>
    <p:sldId id="1010" r:id="rId20"/>
    <p:sldId id="1011" r:id="rId21"/>
    <p:sldId id="1012" r:id="rId22"/>
    <p:sldId id="1013" r:id="rId23"/>
    <p:sldId id="1014" r:id="rId24"/>
    <p:sldId id="1015" r:id="rId25"/>
    <p:sldId id="1016" r:id="rId26"/>
    <p:sldId id="1017" r:id="rId27"/>
    <p:sldId id="1018" r:id="rId28"/>
    <p:sldId id="1019" r:id="rId29"/>
    <p:sldId id="1020" r:id="rId30"/>
    <p:sldId id="1021" r:id="rId31"/>
    <p:sldId id="1022" r:id="rId32"/>
    <p:sldId id="1023" r:id="rId33"/>
    <p:sldId id="1024" r:id="rId34"/>
    <p:sldId id="1025" r:id="rId35"/>
    <p:sldId id="1026" r:id="rId36"/>
    <p:sldId id="972" r:id="rId37"/>
    <p:sldId id="1033" r:id="rId38"/>
    <p:sldId id="1038" r:id="rId39"/>
    <p:sldId id="545" r:id="rId40"/>
    <p:sldId id="983" r:id="rId41"/>
    <p:sldId id="999" r:id="rId42"/>
    <p:sldId id="1028" r:id="rId43"/>
    <p:sldId id="1047" r:id="rId44"/>
    <p:sldId id="1030" r:id="rId45"/>
    <p:sldId id="1031" r:id="rId46"/>
    <p:sldId id="1032" r:id="rId47"/>
    <p:sldId id="1034" r:id="rId48"/>
    <p:sldId id="1035" r:id="rId49"/>
    <p:sldId id="1036" r:id="rId50"/>
    <p:sldId id="1039" r:id="rId51"/>
    <p:sldId id="441" r:id="rId52"/>
    <p:sldId id="344" r:id="rId53"/>
  </p:sldIdLst>
  <p:sldSz cx="12192000" cy="6858000"/>
  <p:notesSz cx="8520113" cy="7077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D0639DBF-878C-ED46-83DD-D8342641190E}">
          <p14:sldIdLst>
            <p14:sldId id="256"/>
            <p14:sldId id="257"/>
            <p14:sldId id="970"/>
            <p14:sldId id="998"/>
          </p14:sldIdLst>
        </p14:section>
        <p14:section name="Veteran Support &amp; Alignment" id="{9AE60D69-4CEC-B146-9824-AD5DBCA8E746}">
          <p14:sldIdLst>
            <p14:sldId id="960"/>
            <p14:sldId id="1000"/>
            <p14:sldId id="1001"/>
            <p14:sldId id="1002"/>
            <p14:sldId id="1003"/>
            <p14:sldId id="1004"/>
            <p14:sldId id="1005"/>
            <p14:sldId id="1006"/>
            <p14:sldId id="1007"/>
            <p14:sldId id="1008"/>
            <p14:sldId id="1009"/>
            <p14:sldId id="1010"/>
            <p14:sldId id="1011"/>
            <p14:sldId id="1012"/>
            <p14:sldId id="1013"/>
            <p14:sldId id="1014"/>
            <p14:sldId id="1015"/>
            <p14:sldId id="1016"/>
            <p14:sldId id="1017"/>
            <p14:sldId id="1018"/>
            <p14:sldId id="1019"/>
            <p14:sldId id="1020"/>
            <p14:sldId id="1021"/>
            <p14:sldId id="1022"/>
            <p14:sldId id="1023"/>
            <p14:sldId id="1024"/>
            <p14:sldId id="1025"/>
            <p14:sldId id="1026"/>
          </p14:sldIdLst>
        </p14:section>
        <p14:section name="Closing" id="{13B1CAA7-0DFE-5D4F-8A2F-5470B1AA39B2}">
          <p14:sldIdLst>
            <p14:sldId id="972"/>
            <p14:sldId id="1033"/>
            <p14:sldId id="1038"/>
            <p14:sldId id="545"/>
          </p14:sldIdLst>
        </p14:section>
        <p14:section name="Backup Slides" id="{7BE5C097-71EA-924E-BA8D-90BF0CB82DEC}">
          <p14:sldIdLst>
            <p14:sldId id="983"/>
            <p14:sldId id="999"/>
            <p14:sldId id="1028"/>
            <p14:sldId id="1047"/>
            <p14:sldId id="1030"/>
            <p14:sldId id="1031"/>
            <p14:sldId id="1032"/>
            <p14:sldId id="1034"/>
            <p14:sldId id="1035"/>
            <p14:sldId id="1036"/>
            <p14:sldId id="1039"/>
            <p14:sldId id="441"/>
            <p14:sldId id="344"/>
          </p14:sldIdLst>
        </p14:section>
      </p14:sectionLst>
    </p:ext>
    <p:ext uri="{EFAFB233-063F-42B5-8137-9DF3F51BA10A}">
      <p15:sldGuideLst xmlns:p15="http://schemas.microsoft.com/office/powerpoint/2012/main">
        <p15:guide id="1" orient="horz" pos="2856" userDrawn="1">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tt Louis" initials="ML" lastIdx="76" clrIdx="0">
    <p:extLst>
      <p:ext uri="{19B8F6BF-5375-455C-9EA6-DF929625EA0E}">
        <p15:presenceInfo xmlns:p15="http://schemas.microsoft.com/office/powerpoint/2012/main" userId="690e1ff2499f9d3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D6D6"/>
    <a:srgbClr val="001F60"/>
    <a:srgbClr val="E30005"/>
    <a:srgbClr val="EA0404"/>
    <a:srgbClr val="FC0000"/>
    <a:srgbClr val="FF2600"/>
    <a:srgbClr val="0033CC"/>
    <a:srgbClr val="8C8D86"/>
    <a:srgbClr val="FEF1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495" autoAdjust="0"/>
    <p:restoredTop sz="96633" autoAdjust="0"/>
  </p:normalViewPr>
  <p:slideViewPr>
    <p:cSldViewPr snapToGrid="0">
      <p:cViewPr varScale="1">
        <p:scale>
          <a:sx n="136" d="100"/>
          <a:sy n="136" d="100"/>
        </p:scale>
        <p:origin x="816" y="200"/>
      </p:cViewPr>
      <p:guideLst>
        <p:guide orient="horz" pos="2856"/>
        <p:guide pos="3840"/>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15847A-88A1-46B1-A9D3-54CD68313D45}"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B87C778D-6AF4-4746-91FF-027A643C6E53}">
      <dgm:prSet phldrT="[Text]" custT="1">
        <dgm:style>
          <a:lnRef idx="2">
            <a:schemeClr val="accent4"/>
          </a:lnRef>
          <a:fillRef idx="1">
            <a:schemeClr val="lt1"/>
          </a:fillRef>
          <a:effectRef idx="0">
            <a:schemeClr val="accent4"/>
          </a:effectRef>
          <a:fontRef idx="minor">
            <a:schemeClr val="dk1"/>
          </a:fontRef>
        </dgm:style>
      </dgm:prSet>
      <dgm:spPr>
        <a:solidFill>
          <a:schemeClr val="tx1"/>
        </a:solidFill>
        <a:ln>
          <a:noFill/>
        </a:ln>
      </dgm:spPr>
      <dgm:t>
        <a:bodyPr rtlCol="0" anchor="ctr"/>
        <a:lstStyle/>
        <a:p>
          <a:pPr marL="0" algn="l" defTabSz="457200" rtl="0" eaLnBrk="1" latinLnBrk="0" hangingPunct="1"/>
          <a:r>
            <a:rPr lang="en-US" sz="3900" kern="1200" dirty="0">
              <a:solidFill>
                <a:schemeClr val="bg1"/>
              </a:solidFill>
              <a:latin typeface="+mn-lt"/>
              <a:ea typeface="+mn-ea"/>
              <a:cs typeface="+mn-cs"/>
            </a:rPr>
            <a:t>Introduction</a:t>
          </a:r>
        </a:p>
      </dgm:t>
    </dgm:pt>
    <dgm:pt modelId="{7C5BFA54-77EB-4E7D-BF3D-12450BC29B76}" type="parTrans" cxnId="{356582B9-0A7A-431B-892A-6C2D7CF967EB}">
      <dgm:prSet/>
      <dgm:spPr/>
      <dgm:t>
        <a:bodyPr/>
        <a:lstStyle/>
        <a:p>
          <a:endParaRPr lang="en-US"/>
        </a:p>
      </dgm:t>
    </dgm:pt>
    <dgm:pt modelId="{54774D7B-AC69-441D-8D36-C14311C8E904}" type="sibTrans" cxnId="{356582B9-0A7A-431B-892A-6C2D7CF967EB}">
      <dgm:prSet/>
      <dgm:spPr>
        <a:solidFill>
          <a:srgbClr val="FFC000"/>
        </a:solidFill>
        <a:ln>
          <a:solidFill>
            <a:srgbClr val="FFC000">
              <a:alpha val="90000"/>
            </a:srgbClr>
          </a:solidFill>
        </a:ln>
      </dgm:spPr>
      <dgm:t>
        <a:bodyPr/>
        <a:lstStyle/>
        <a:p>
          <a:endParaRPr lang="en-US" dirty="0"/>
        </a:p>
      </dgm:t>
    </dgm:pt>
    <dgm:pt modelId="{B197C935-B438-4E1C-9D97-A09E356ED8CA}">
      <dgm:prSet/>
      <dgm:spPr>
        <a:solidFill>
          <a:schemeClr val="tx1"/>
        </a:solidFill>
      </dgm:spPr>
      <dgm:t>
        <a:bodyPr rIns="0"/>
        <a:lstStyle/>
        <a:p>
          <a:pPr>
            <a:spcAft>
              <a:spcPts val="492"/>
            </a:spcAft>
          </a:pPr>
          <a:r>
            <a:rPr lang="en-US" dirty="0"/>
            <a:t>Veterans: Why Support Is Needed &amp; How to Align Stakeholders</a:t>
          </a:r>
        </a:p>
      </dgm:t>
    </dgm:pt>
    <dgm:pt modelId="{3871BC0C-84A6-465B-B90D-D9A7877E6937}" type="parTrans" cxnId="{D71DDCBB-B4EB-4277-B518-21E56306D81E}">
      <dgm:prSet/>
      <dgm:spPr/>
      <dgm:t>
        <a:bodyPr/>
        <a:lstStyle/>
        <a:p>
          <a:endParaRPr lang="en-US"/>
        </a:p>
      </dgm:t>
    </dgm:pt>
    <dgm:pt modelId="{6FDDBAC4-AE14-435B-97F5-E7C6EC60294B}" type="sibTrans" cxnId="{D71DDCBB-B4EB-4277-B518-21E56306D81E}">
      <dgm:prSet custT="1"/>
      <dgm:spPr>
        <a:solidFill>
          <a:srgbClr val="FFC000"/>
        </a:solidFill>
        <a:ln w="34925" cap="flat" cmpd="sng" algn="in">
          <a:solidFill>
            <a:srgbClr val="FFC000">
              <a:alpha val="90000"/>
            </a:srgbClr>
          </a:solidFill>
          <a:prstDash val="solid"/>
        </a:ln>
        <a:effectLst/>
      </dgm:spPr>
      <dgm:t>
        <a:bodyPr spcFirstLastPara="0" vert="horz" wrap="square" lIns="43180" tIns="43180" rIns="43180" bIns="43180" numCol="1" spcCol="1270" anchor="ctr" anchorCtr="0"/>
        <a:lstStyle/>
        <a:p>
          <a:pPr marL="0" lvl="0" indent="0" algn="ctr" defTabSz="1511300">
            <a:lnSpc>
              <a:spcPct val="90000"/>
            </a:lnSpc>
            <a:spcBef>
              <a:spcPct val="0"/>
            </a:spcBef>
            <a:spcAft>
              <a:spcPct val="35000"/>
            </a:spcAft>
            <a:buNone/>
          </a:pPr>
          <a:endParaRPr lang="en-US" sz="3400" kern="1200" dirty="0">
            <a:solidFill>
              <a:prstClr val="black">
                <a:hueOff val="0"/>
                <a:satOff val="0"/>
                <a:lumOff val="0"/>
                <a:alphaOff val="0"/>
              </a:prstClr>
            </a:solidFill>
            <a:latin typeface="Franklin Gothic Book" panose="020B0503020102020204"/>
            <a:ea typeface="+mn-ea"/>
            <a:cs typeface="+mn-cs"/>
          </a:endParaRPr>
        </a:p>
      </dgm:t>
    </dgm:pt>
    <dgm:pt modelId="{352D0D6B-D359-9447-8C20-ADB8E6368CA1}">
      <dgm:prSet/>
      <dgm:spPr>
        <a:solidFill>
          <a:schemeClr val="tx1"/>
        </a:solidFill>
      </dgm:spPr>
      <dgm:t>
        <a:bodyPr/>
        <a:lstStyle/>
        <a:p>
          <a:r>
            <a:rPr lang="en-US" dirty="0"/>
            <a:t>Closing Thoughts</a:t>
          </a:r>
        </a:p>
      </dgm:t>
    </dgm:pt>
    <dgm:pt modelId="{2DADD5D4-B7E4-6A4D-BC3C-73BED75DF463}" type="parTrans" cxnId="{85B90CE5-AC06-2049-B741-439B80862EEA}">
      <dgm:prSet/>
      <dgm:spPr/>
      <dgm:t>
        <a:bodyPr/>
        <a:lstStyle/>
        <a:p>
          <a:endParaRPr lang="en-US"/>
        </a:p>
      </dgm:t>
    </dgm:pt>
    <dgm:pt modelId="{E8945C1F-915A-1541-AA1A-ECB82ED4A3A8}" type="sibTrans" cxnId="{85B90CE5-AC06-2049-B741-439B80862EEA}">
      <dgm:prSet/>
      <dgm:spPr/>
      <dgm:t>
        <a:bodyPr/>
        <a:lstStyle/>
        <a:p>
          <a:endParaRPr lang="en-US"/>
        </a:p>
      </dgm:t>
    </dgm:pt>
    <dgm:pt modelId="{C3B62C31-B7CE-4F6E-B401-5F04E68A3C7E}" type="pres">
      <dgm:prSet presAssocID="{3B15847A-88A1-46B1-A9D3-54CD68313D45}" presName="outerComposite" presStyleCnt="0">
        <dgm:presLayoutVars>
          <dgm:chMax val="5"/>
          <dgm:dir/>
          <dgm:resizeHandles val="exact"/>
        </dgm:presLayoutVars>
      </dgm:prSet>
      <dgm:spPr/>
    </dgm:pt>
    <dgm:pt modelId="{81755EE4-96E4-4191-B852-F4AE2706B474}" type="pres">
      <dgm:prSet presAssocID="{3B15847A-88A1-46B1-A9D3-54CD68313D45}" presName="dummyMaxCanvas" presStyleCnt="0">
        <dgm:presLayoutVars/>
      </dgm:prSet>
      <dgm:spPr/>
    </dgm:pt>
    <dgm:pt modelId="{BC6C5FE6-9EEC-074A-BBFC-D29D900C5E8B}" type="pres">
      <dgm:prSet presAssocID="{3B15847A-88A1-46B1-A9D3-54CD68313D45}" presName="ThreeNodes_1" presStyleLbl="node1" presStyleIdx="0" presStyleCnt="3">
        <dgm:presLayoutVars>
          <dgm:bulletEnabled val="1"/>
        </dgm:presLayoutVars>
      </dgm:prSet>
      <dgm:spPr/>
    </dgm:pt>
    <dgm:pt modelId="{ECA36C5E-6D5A-3B46-BC47-6D314F5E725A}" type="pres">
      <dgm:prSet presAssocID="{3B15847A-88A1-46B1-A9D3-54CD68313D45}" presName="ThreeNodes_2" presStyleLbl="node1" presStyleIdx="1" presStyleCnt="3">
        <dgm:presLayoutVars>
          <dgm:bulletEnabled val="1"/>
        </dgm:presLayoutVars>
      </dgm:prSet>
      <dgm:spPr/>
    </dgm:pt>
    <dgm:pt modelId="{FA89447E-8508-FA4C-A99A-5D356B267668}" type="pres">
      <dgm:prSet presAssocID="{3B15847A-88A1-46B1-A9D3-54CD68313D45}" presName="ThreeNodes_3" presStyleLbl="node1" presStyleIdx="2" presStyleCnt="3">
        <dgm:presLayoutVars>
          <dgm:bulletEnabled val="1"/>
        </dgm:presLayoutVars>
      </dgm:prSet>
      <dgm:spPr/>
    </dgm:pt>
    <dgm:pt modelId="{D5EE5F3E-8126-9F46-9DF7-959893F933A8}" type="pres">
      <dgm:prSet presAssocID="{3B15847A-88A1-46B1-A9D3-54CD68313D45}" presName="ThreeConn_1-2" presStyleLbl="fgAccFollowNode1" presStyleIdx="0" presStyleCnt="2">
        <dgm:presLayoutVars>
          <dgm:bulletEnabled val="1"/>
        </dgm:presLayoutVars>
      </dgm:prSet>
      <dgm:spPr/>
    </dgm:pt>
    <dgm:pt modelId="{F458B513-AE9C-2E4F-9836-589C5467BC3F}" type="pres">
      <dgm:prSet presAssocID="{3B15847A-88A1-46B1-A9D3-54CD68313D45}" presName="ThreeConn_2-3" presStyleLbl="fgAccFollowNode1" presStyleIdx="1" presStyleCnt="2">
        <dgm:presLayoutVars>
          <dgm:bulletEnabled val="1"/>
        </dgm:presLayoutVars>
      </dgm:prSet>
      <dgm:spPr/>
    </dgm:pt>
    <dgm:pt modelId="{684303B3-F40C-D346-B89A-20465B20FB74}" type="pres">
      <dgm:prSet presAssocID="{3B15847A-88A1-46B1-A9D3-54CD68313D45}" presName="ThreeNodes_1_text" presStyleLbl="node1" presStyleIdx="2" presStyleCnt="3">
        <dgm:presLayoutVars>
          <dgm:bulletEnabled val="1"/>
        </dgm:presLayoutVars>
      </dgm:prSet>
      <dgm:spPr/>
    </dgm:pt>
    <dgm:pt modelId="{EC54F542-D443-9649-9DF3-5673034EA379}" type="pres">
      <dgm:prSet presAssocID="{3B15847A-88A1-46B1-A9D3-54CD68313D45}" presName="ThreeNodes_2_text" presStyleLbl="node1" presStyleIdx="2" presStyleCnt="3">
        <dgm:presLayoutVars>
          <dgm:bulletEnabled val="1"/>
        </dgm:presLayoutVars>
      </dgm:prSet>
      <dgm:spPr/>
    </dgm:pt>
    <dgm:pt modelId="{7B0E9383-12B7-724C-9AA4-3B6B76F51D5F}" type="pres">
      <dgm:prSet presAssocID="{3B15847A-88A1-46B1-A9D3-54CD68313D45}" presName="ThreeNodes_3_text" presStyleLbl="node1" presStyleIdx="2" presStyleCnt="3">
        <dgm:presLayoutVars>
          <dgm:bulletEnabled val="1"/>
        </dgm:presLayoutVars>
      </dgm:prSet>
      <dgm:spPr/>
    </dgm:pt>
  </dgm:ptLst>
  <dgm:cxnLst>
    <dgm:cxn modelId="{26061867-3D5C-2B4B-9B12-94605B8708DC}" type="presOf" srcId="{B197C935-B438-4E1C-9D97-A09E356ED8CA}" destId="{EC54F542-D443-9649-9DF3-5673034EA379}" srcOrd="1" destOrd="0" presId="urn:microsoft.com/office/officeart/2005/8/layout/vProcess5"/>
    <dgm:cxn modelId="{28E82B72-3391-2841-AFE2-801CC8C32910}" type="presOf" srcId="{54774D7B-AC69-441D-8D36-C14311C8E904}" destId="{D5EE5F3E-8126-9F46-9DF7-959893F933A8}" srcOrd="0" destOrd="0" presId="urn:microsoft.com/office/officeart/2005/8/layout/vProcess5"/>
    <dgm:cxn modelId="{2BEDCD82-F0D8-504E-9A14-8D6654A587AA}" type="presOf" srcId="{352D0D6B-D359-9447-8C20-ADB8E6368CA1}" destId="{FA89447E-8508-FA4C-A99A-5D356B267668}" srcOrd="0" destOrd="0" presId="urn:microsoft.com/office/officeart/2005/8/layout/vProcess5"/>
    <dgm:cxn modelId="{7C010B91-C7B7-4E1F-9E62-9F2840DAE930}" type="presOf" srcId="{3B15847A-88A1-46B1-A9D3-54CD68313D45}" destId="{C3B62C31-B7CE-4F6E-B401-5F04E68A3C7E}" srcOrd="0" destOrd="0" presId="urn:microsoft.com/office/officeart/2005/8/layout/vProcess5"/>
    <dgm:cxn modelId="{4E1EB89A-9156-E849-A8B8-0233D06779C1}" type="presOf" srcId="{352D0D6B-D359-9447-8C20-ADB8E6368CA1}" destId="{7B0E9383-12B7-724C-9AA4-3B6B76F51D5F}" srcOrd="1" destOrd="0" presId="urn:microsoft.com/office/officeart/2005/8/layout/vProcess5"/>
    <dgm:cxn modelId="{00C1EAB0-B4E2-EF43-9ED2-2B6036EB1B16}" type="presOf" srcId="{6FDDBAC4-AE14-435B-97F5-E7C6EC60294B}" destId="{F458B513-AE9C-2E4F-9836-589C5467BC3F}" srcOrd="0" destOrd="0" presId="urn:microsoft.com/office/officeart/2005/8/layout/vProcess5"/>
    <dgm:cxn modelId="{356582B9-0A7A-431B-892A-6C2D7CF967EB}" srcId="{3B15847A-88A1-46B1-A9D3-54CD68313D45}" destId="{B87C778D-6AF4-4746-91FF-027A643C6E53}" srcOrd="0" destOrd="0" parTransId="{7C5BFA54-77EB-4E7D-BF3D-12450BC29B76}" sibTransId="{54774D7B-AC69-441D-8D36-C14311C8E904}"/>
    <dgm:cxn modelId="{D71DDCBB-B4EB-4277-B518-21E56306D81E}" srcId="{3B15847A-88A1-46B1-A9D3-54CD68313D45}" destId="{B197C935-B438-4E1C-9D97-A09E356ED8CA}" srcOrd="1" destOrd="0" parTransId="{3871BC0C-84A6-465B-B90D-D9A7877E6937}" sibTransId="{6FDDBAC4-AE14-435B-97F5-E7C6EC60294B}"/>
    <dgm:cxn modelId="{F77A30DC-A919-0E47-9C98-41C0E863868F}" type="presOf" srcId="{B87C778D-6AF4-4746-91FF-027A643C6E53}" destId="{BC6C5FE6-9EEC-074A-BBFC-D29D900C5E8B}" srcOrd="0" destOrd="0" presId="urn:microsoft.com/office/officeart/2005/8/layout/vProcess5"/>
    <dgm:cxn modelId="{85B90CE5-AC06-2049-B741-439B80862EEA}" srcId="{3B15847A-88A1-46B1-A9D3-54CD68313D45}" destId="{352D0D6B-D359-9447-8C20-ADB8E6368CA1}" srcOrd="2" destOrd="0" parTransId="{2DADD5D4-B7E4-6A4D-BC3C-73BED75DF463}" sibTransId="{E8945C1F-915A-1541-AA1A-ECB82ED4A3A8}"/>
    <dgm:cxn modelId="{D694EDF5-4D20-6546-A5BC-D4A0CFAED3A3}" type="presOf" srcId="{B87C778D-6AF4-4746-91FF-027A643C6E53}" destId="{684303B3-F40C-D346-B89A-20465B20FB74}" srcOrd="1" destOrd="0" presId="urn:microsoft.com/office/officeart/2005/8/layout/vProcess5"/>
    <dgm:cxn modelId="{982EBCFF-AEAE-FB4D-BAA7-55E7180C352C}" type="presOf" srcId="{B197C935-B438-4E1C-9D97-A09E356ED8CA}" destId="{ECA36C5E-6D5A-3B46-BC47-6D314F5E725A}" srcOrd="0" destOrd="0" presId="urn:microsoft.com/office/officeart/2005/8/layout/vProcess5"/>
    <dgm:cxn modelId="{0AD0380A-C423-49CA-8BEF-D08B42A28136}" type="presParOf" srcId="{C3B62C31-B7CE-4F6E-B401-5F04E68A3C7E}" destId="{81755EE4-96E4-4191-B852-F4AE2706B474}" srcOrd="0" destOrd="0" presId="urn:microsoft.com/office/officeart/2005/8/layout/vProcess5"/>
    <dgm:cxn modelId="{242ED062-7340-314C-92C9-BFE55851910B}" type="presParOf" srcId="{C3B62C31-B7CE-4F6E-B401-5F04E68A3C7E}" destId="{BC6C5FE6-9EEC-074A-BBFC-D29D900C5E8B}" srcOrd="1" destOrd="0" presId="urn:microsoft.com/office/officeart/2005/8/layout/vProcess5"/>
    <dgm:cxn modelId="{0814ED53-AE2B-044F-9EA1-027A78831403}" type="presParOf" srcId="{C3B62C31-B7CE-4F6E-B401-5F04E68A3C7E}" destId="{ECA36C5E-6D5A-3B46-BC47-6D314F5E725A}" srcOrd="2" destOrd="0" presId="urn:microsoft.com/office/officeart/2005/8/layout/vProcess5"/>
    <dgm:cxn modelId="{C97B4FBD-F1D5-6248-A4A6-CDB62BDB2F80}" type="presParOf" srcId="{C3B62C31-B7CE-4F6E-B401-5F04E68A3C7E}" destId="{FA89447E-8508-FA4C-A99A-5D356B267668}" srcOrd="3" destOrd="0" presId="urn:microsoft.com/office/officeart/2005/8/layout/vProcess5"/>
    <dgm:cxn modelId="{113CE433-B72E-5149-9867-3AE447D558DA}" type="presParOf" srcId="{C3B62C31-B7CE-4F6E-B401-5F04E68A3C7E}" destId="{D5EE5F3E-8126-9F46-9DF7-959893F933A8}" srcOrd="4" destOrd="0" presId="urn:microsoft.com/office/officeart/2005/8/layout/vProcess5"/>
    <dgm:cxn modelId="{EB29C663-1477-AC4C-BF71-167A2AB2863F}" type="presParOf" srcId="{C3B62C31-B7CE-4F6E-B401-5F04E68A3C7E}" destId="{F458B513-AE9C-2E4F-9836-589C5467BC3F}" srcOrd="5" destOrd="0" presId="urn:microsoft.com/office/officeart/2005/8/layout/vProcess5"/>
    <dgm:cxn modelId="{204A84EB-ACBB-E145-BA5D-A1C8F1DE9569}" type="presParOf" srcId="{C3B62C31-B7CE-4F6E-B401-5F04E68A3C7E}" destId="{684303B3-F40C-D346-B89A-20465B20FB74}" srcOrd="6" destOrd="0" presId="urn:microsoft.com/office/officeart/2005/8/layout/vProcess5"/>
    <dgm:cxn modelId="{1FC785FD-FB8D-9A46-8DC0-2E7BAC7EF348}" type="presParOf" srcId="{C3B62C31-B7CE-4F6E-B401-5F04E68A3C7E}" destId="{EC54F542-D443-9649-9DF3-5673034EA379}" srcOrd="7" destOrd="0" presId="urn:microsoft.com/office/officeart/2005/8/layout/vProcess5"/>
    <dgm:cxn modelId="{3C7D9A52-BF1B-3C4C-B0DA-7F7ECE4F4719}" type="presParOf" srcId="{C3B62C31-B7CE-4F6E-B401-5F04E68A3C7E}" destId="{7B0E9383-12B7-724C-9AA4-3B6B76F51D5F}"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56905F1-3BA6-443D-BD9A-AC87F93AED86}"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US"/>
        </a:p>
      </dgm:t>
    </dgm:pt>
    <dgm:pt modelId="{227720DE-F46D-4CA0-A5B1-677843515B9A}">
      <dgm:prSet phldrT="[Text]" custT="1"/>
      <dgm:spPr/>
      <dgm:t>
        <a:bodyPr lIns="0" tIns="0" rIns="0" bIns="0" anchor="t" anchorCtr="0"/>
        <a:lstStyle/>
        <a:p>
          <a:pPr algn="r"/>
          <a:r>
            <a:rPr lang="en-US" sz="1200" b="1" dirty="0"/>
            <a:t>Balance of the Organization</a:t>
          </a:r>
        </a:p>
      </dgm:t>
    </dgm:pt>
    <dgm:pt modelId="{CE29B68F-E34C-4FA9-AEBE-588E003CD1FA}" type="parTrans" cxnId="{FF974457-2ED9-444B-AFE3-F808B27390E2}">
      <dgm:prSet/>
      <dgm:spPr/>
      <dgm:t>
        <a:bodyPr/>
        <a:lstStyle/>
        <a:p>
          <a:endParaRPr lang="en-US" sz="4000" b="1"/>
        </a:p>
      </dgm:t>
    </dgm:pt>
    <dgm:pt modelId="{EB3279A5-A3DF-4959-B715-72D855DF5629}" type="sibTrans" cxnId="{FF974457-2ED9-444B-AFE3-F808B27390E2}">
      <dgm:prSet/>
      <dgm:spPr/>
      <dgm:t>
        <a:bodyPr/>
        <a:lstStyle/>
        <a:p>
          <a:endParaRPr lang="en-US" sz="4000" b="1"/>
        </a:p>
      </dgm:t>
    </dgm:pt>
    <dgm:pt modelId="{A2457684-3B3D-460E-A8CF-73EC60C643F7}">
      <dgm:prSet phldrT="[Text]" custT="1"/>
      <dgm:spPr/>
      <dgm:t>
        <a:bodyPr lIns="0" tIns="0" rIns="0" bIns="0" anchor="t" anchorCtr="0"/>
        <a:lstStyle/>
        <a:p>
          <a:pPr algn="r"/>
          <a:r>
            <a:rPr lang="en-US" sz="1200" b="1" dirty="0"/>
            <a:t>Educated Base of Employees</a:t>
          </a:r>
        </a:p>
      </dgm:t>
    </dgm:pt>
    <dgm:pt modelId="{358672AB-009B-4A7B-8781-9957CDBD4906}" type="parTrans" cxnId="{2F61A5AE-568B-4E23-82A3-EE7C5D76FCEC}">
      <dgm:prSet/>
      <dgm:spPr/>
      <dgm:t>
        <a:bodyPr/>
        <a:lstStyle/>
        <a:p>
          <a:endParaRPr lang="en-US" sz="4000" b="1"/>
        </a:p>
      </dgm:t>
    </dgm:pt>
    <dgm:pt modelId="{418071DE-AA42-4C2F-8676-D4183C35F7EB}" type="sibTrans" cxnId="{2F61A5AE-568B-4E23-82A3-EE7C5D76FCEC}">
      <dgm:prSet/>
      <dgm:spPr/>
      <dgm:t>
        <a:bodyPr/>
        <a:lstStyle/>
        <a:p>
          <a:endParaRPr lang="en-US" sz="4000" b="1"/>
        </a:p>
      </dgm:t>
    </dgm:pt>
    <dgm:pt modelId="{EDF00280-98F3-4401-8B4A-2B4874D4F039}">
      <dgm:prSet phldrT="[Text]" custT="1"/>
      <dgm:spPr/>
      <dgm:t>
        <a:bodyPr lIns="0" tIns="0" rIns="0" bIns="0" anchor="ctr" anchorCtr="0"/>
        <a:lstStyle/>
        <a:p>
          <a:pPr algn="r"/>
          <a:r>
            <a:rPr lang="en-US" sz="1200" b="1" dirty="0"/>
            <a:t>Mentors &amp; Affinity Group Members</a:t>
          </a:r>
        </a:p>
      </dgm:t>
    </dgm:pt>
    <dgm:pt modelId="{0694FA64-750D-4D07-91F9-69ACB8C4033F}" type="parTrans" cxnId="{DABB758C-1812-426D-9047-43D2D5F31CF0}">
      <dgm:prSet/>
      <dgm:spPr/>
      <dgm:t>
        <a:bodyPr/>
        <a:lstStyle/>
        <a:p>
          <a:endParaRPr lang="en-US" sz="4000" b="1"/>
        </a:p>
      </dgm:t>
    </dgm:pt>
    <dgm:pt modelId="{D461EA90-413E-4808-8A94-E5D3AC8BE37A}" type="sibTrans" cxnId="{DABB758C-1812-426D-9047-43D2D5F31CF0}">
      <dgm:prSet/>
      <dgm:spPr/>
      <dgm:t>
        <a:bodyPr/>
        <a:lstStyle/>
        <a:p>
          <a:endParaRPr lang="en-US" sz="4000" b="1"/>
        </a:p>
      </dgm:t>
    </dgm:pt>
    <dgm:pt modelId="{8E6DA88B-8692-438E-88A8-0A81C3F49461}">
      <dgm:prSet phldrT="[Text]" custT="1"/>
      <dgm:spPr/>
      <dgm:t>
        <a:bodyPr/>
        <a:lstStyle/>
        <a:p>
          <a:r>
            <a:rPr lang="en-US" sz="1200" b="1" dirty="0"/>
            <a:t>Veteran New Hires</a:t>
          </a:r>
        </a:p>
      </dgm:t>
    </dgm:pt>
    <dgm:pt modelId="{ADDE0E8C-8D5A-41E9-A4B6-DC6FE3593AB8}" type="parTrans" cxnId="{70BB9A3B-404F-49B1-854A-6A63BEC176D3}">
      <dgm:prSet/>
      <dgm:spPr/>
      <dgm:t>
        <a:bodyPr/>
        <a:lstStyle/>
        <a:p>
          <a:endParaRPr lang="en-US" sz="4000" b="1"/>
        </a:p>
      </dgm:t>
    </dgm:pt>
    <dgm:pt modelId="{D586620A-7DCE-48E1-96D6-4FEB509EBD95}" type="sibTrans" cxnId="{70BB9A3B-404F-49B1-854A-6A63BEC176D3}">
      <dgm:prSet/>
      <dgm:spPr/>
      <dgm:t>
        <a:bodyPr/>
        <a:lstStyle/>
        <a:p>
          <a:endParaRPr lang="en-US" sz="4000" b="1"/>
        </a:p>
      </dgm:t>
    </dgm:pt>
    <dgm:pt modelId="{462B047C-3780-45D3-B682-20DD7A23E01B}" type="pres">
      <dgm:prSet presAssocID="{C56905F1-3BA6-443D-BD9A-AC87F93AED86}" presName="Name0" presStyleCnt="0">
        <dgm:presLayoutVars>
          <dgm:chMax val="7"/>
          <dgm:resizeHandles val="exact"/>
        </dgm:presLayoutVars>
      </dgm:prSet>
      <dgm:spPr/>
    </dgm:pt>
    <dgm:pt modelId="{F711BC73-8AE1-46BC-8EE3-2C2B81071D7A}" type="pres">
      <dgm:prSet presAssocID="{C56905F1-3BA6-443D-BD9A-AC87F93AED86}" presName="comp1" presStyleCnt="0"/>
      <dgm:spPr/>
    </dgm:pt>
    <dgm:pt modelId="{2A73E1D7-ADC5-4795-8A87-7A4A41C69562}" type="pres">
      <dgm:prSet presAssocID="{C56905F1-3BA6-443D-BD9A-AC87F93AED86}" presName="circle1" presStyleLbl="node1" presStyleIdx="0" presStyleCnt="4" custLinFactNeighborX="1429"/>
      <dgm:spPr/>
    </dgm:pt>
    <dgm:pt modelId="{F97DEE7C-EC8B-4A6A-B298-5FB3294A9276}" type="pres">
      <dgm:prSet presAssocID="{C56905F1-3BA6-443D-BD9A-AC87F93AED86}" presName="c1text" presStyleLbl="node1" presStyleIdx="0" presStyleCnt="4">
        <dgm:presLayoutVars>
          <dgm:bulletEnabled val="1"/>
        </dgm:presLayoutVars>
      </dgm:prSet>
      <dgm:spPr/>
    </dgm:pt>
    <dgm:pt modelId="{614F471E-5BFF-4AC0-9677-1CDBC5800AA2}" type="pres">
      <dgm:prSet presAssocID="{C56905F1-3BA6-443D-BD9A-AC87F93AED86}" presName="comp2" presStyleCnt="0"/>
      <dgm:spPr/>
    </dgm:pt>
    <dgm:pt modelId="{8C5847A8-C8FE-4D04-9FD3-64BD809B375A}" type="pres">
      <dgm:prSet presAssocID="{C56905F1-3BA6-443D-BD9A-AC87F93AED86}" presName="circle2" presStyleLbl="node1" presStyleIdx="1" presStyleCnt="4" custLinFactNeighborX="-9301" custLinFactNeighborY="-4836"/>
      <dgm:spPr/>
    </dgm:pt>
    <dgm:pt modelId="{155EBDC5-A478-48D6-B138-32BDCFF2FC20}" type="pres">
      <dgm:prSet presAssocID="{C56905F1-3BA6-443D-BD9A-AC87F93AED86}" presName="c2text" presStyleLbl="node1" presStyleIdx="1" presStyleCnt="4">
        <dgm:presLayoutVars>
          <dgm:bulletEnabled val="1"/>
        </dgm:presLayoutVars>
      </dgm:prSet>
      <dgm:spPr/>
    </dgm:pt>
    <dgm:pt modelId="{4E642FA4-5FBD-4054-B81A-9AB6EBC8C78C}" type="pres">
      <dgm:prSet presAssocID="{C56905F1-3BA6-443D-BD9A-AC87F93AED86}" presName="comp3" presStyleCnt="0"/>
      <dgm:spPr/>
    </dgm:pt>
    <dgm:pt modelId="{742D2C02-2343-4B22-8543-8CE2EA565CF6}" type="pres">
      <dgm:prSet presAssocID="{C56905F1-3BA6-443D-BD9A-AC87F93AED86}" presName="circle3" presStyleLbl="node1" presStyleIdx="2" presStyleCnt="4" custLinFactNeighborX="-24802" custLinFactNeighborY="-12179"/>
      <dgm:spPr/>
    </dgm:pt>
    <dgm:pt modelId="{A1D3B437-CD2F-4F43-B3F6-26E018C75DF8}" type="pres">
      <dgm:prSet presAssocID="{C56905F1-3BA6-443D-BD9A-AC87F93AED86}" presName="c3text" presStyleLbl="node1" presStyleIdx="2" presStyleCnt="4">
        <dgm:presLayoutVars>
          <dgm:bulletEnabled val="1"/>
        </dgm:presLayoutVars>
      </dgm:prSet>
      <dgm:spPr/>
    </dgm:pt>
    <dgm:pt modelId="{2B12038B-ABB8-4CDE-9EF5-5AEB87C65E3F}" type="pres">
      <dgm:prSet presAssocID="{C56905F1-3BA6-443D-BD9A-AC87F93AED86}" presName="comp4" presStyleCnt="0"/>
      <dgm:spPr/>
    </dgm:pt>
    <dgm:pt modelId="{8E361550-775B-4E0A-8DA3-0E96365C5DC4}" type="pres">
      <dgm:prSet presAssocID="{C56905F1-3BA6-443D-BD9A-AC87F93AED86}" presName="circle4" presStyleLbl="node1" presStyleIdx="3" presStyleCnt="4" custScaleX="92628" custScaleY="92628" custLinFactNeighborX="-60925" custLinFactNeighborY="-28365"/>
      <dgm:spPr/>
    </dgm:pt>
    <dgm:pt modelId="{E371A613-19DD-449C-9BDB-2E2A0FF5DCE1}" type="pres">
      <dgm:prSet presAssocID="{C56905F1-3BA6-443D-BD9A-AC87F93AED86}" presName="c4text" presStyleLbl="node1" presStyleIdx="3" presStyleCnt="4">
        <dgm:presLayoutVars>
          <dgm:bulletEnabled val="1"/>
        </dgm:presLayoutVars>
      </dgm:prSet>
      <dgm:spPr/>
    </dgm:pt>
  </dgm:ptLst>
  <dgm:cxnLst>
    <dgm:cxn modelId="{3F6E2E1D-DBDD-4C3C-9756-0C8E3800A77D}" type="presOf" srcId="{8E6DA88B-8692-438E-88A8-0A81C3F49461}" destId="{8E361550-775B-4E0A-8DA3-0E96365C5DC4}" srcOrd="0" destOrd="0" presId="urn:microsoft.com/office/officeart/2005/8/layout/venn2"/>
    <dgm:cxn modelId="{70BB9A3B-404F-49B1-854A-6A63BEC176D3}" srcId="{C56905F1-3BA6-443D-BD9A-AC87F93AED86}" destId="{8E6DA88B-8692-438E-88A8-0A81C3F49461}" srcOrd="3" destOrd="0" parTransId="{ADDE0E8C-8D5A-41E9-A4B6-DC6FE3593AB8}" sibTransId="{D586620A-7DCE-48E1-96D6-4FEB509EBD95}"/>
    <dgm:cxn modelId="{34782B4F-40A8-44CF-8C50-6AF85D294192}" type="presOf" srcId="{227720DE-F46D-4CA0-A5B1-677843515B9A}" destId="{2A73E1D7-ADC5-4795-8A87-7A4A41C69562}" srcOrd="0" destOrd="0" presId="urn:microsoft.com/office/officeart/2005/8/layout/venn2"/>
    <dgm:cxn modelId="{FF974457-2ED9-444B-AFE3-F808B27390E2}" srcId="{C56905F1-3BA6-443D-BD9A-AC87F93AED86}" destId="{227720DE-F46D-4CA0-A5B1-677843515B9A}" srcOrd="0" destOrd="0" parTransId="{CE29B68F-E34C-4FA9-AEBE-588E003CD1FA}" sibTransId="{EB3279A5-A3DF-4959-B715-72D855DF5629}"/>
    <dgm:cxn modelId="{40F72A5F-CBE8-4EB1-909A-820EF0B51FCD}" type="presOf" srcId="{A2457684-3B3D-460E-A8CF-73EC60C643F7}" destId="{155EBDC5-A478-48D6-B138-32BDCFF2FC20}" srcOrd="1" destOrd="0" presId="urn:microsoft.com/office/officeart/2005/8/layout/venn2"/>
    <dgm:cxn modelId="{BA1AA26F-9907-4A62-86AE-B8D0A52A36E1}" type="presOf" srcId="{EDF00280-98F3-4401-8B4A-2B4874D4F039}" destId="{742D2C02-2343-4B22-8543-8CE2EA565CF6}" srcOrd="0" destOrd="0" presId="urn:microsoft.com/office/officeart/2005/8/layout/venn2"/>
    <dgm:cxn modelId="{26836E73-9CF6-4F06-AFAC-0BEB0F6E026E}" type="presOf" srcId="{8E6DA88B-8692-438E-88A8-0A81C3F49461}" destId="{E371A613-19DD-449C-9BDB-2E2A0FF5DCE1}" srcOrd="1" destOrd="0" presId="urn:microsoft.com/office/officeart/2005/8/layout/venn2"/>
    <dgm:cxn modelId="{DABB758C-1812-426D-9047-43D2D5F31CF0}" srcId="{C56905F1-3BA6-443D-BD9A-AC87F93AED86}" destId="{EDF00280-98F3-4401-8B4A-2B4874D4F039}" srcOrd="2" destOrd="0" parTransId="{0694FA64-750D-4D07-91F9-69ACB8C4033F}" sibTransId="{D461EA90-413E-4808-8A94-E5D3AC8BE37A}"/>
    <dgm:cxn modelId="{C7019D9A-6F5B-4B86-B55E-8EDDE8D30014}" type="presOf" srcId="{EDF00280-98F3-4401-8B4A-2B4874D4F039}" destId="{A1D3B437-CD2F-4F43-B3F6-26E018C75DF8}" srcOrd="1" destOrd="0" presId="urn:microsoft.com/office/officeart/2005/8/layout/venn2"/>
    <dgm:cxn modelId="{2F61A5AE-568B-4E23-82A3-EE7C5D76FCEC}" srcId="{C56905F1-3BA6-443D-BD9A-AC87F93AED86}" destId="{A2457684-3B3D-460E-A8CF-73EC60C643F7}" srcOrd="1" destOrd="0" parTransId="{358672AB-009B-4A7B-8781-9957CDBD4906}" sibTransId="{418071DE-AA42-4C2F-8676-D4183C35F7EB}"/>
    <dgm:cxn modelId="{8F1DDBAE-F9D5-4AE2-8C37-590B0A65FA60}" type="presOf" srcId="{227720DE-F46D-4CA0-A5B1-677843515B9A}" destId="{F97DEE7C-EC8B-4A6A-B298-5FB3294A9276}" srcOrd="1" destOrd="0" presId="urn:microsoft.com/office/officeart/2005/8/layout/venn2"/>
    <dgm:cxn modelId="{987070D0-DEE7-45F9-BF5B-90DCA98B0785}" type="presOf" srcId="{C56905F1-3BA6-443D-BD9A-AC87F93AED86}" destId="{462B047C-3780-45D3-B682-20DD7A23E01B}" srcOrd="0" destOrd="0" presId="urn:microsoft.com/office/officeart/2005/8/layout/venn2"/>
    <dgm:cxn modelId="{2295CAEC-AB07-44A4-BD61-46293E634809}" type="presOf" srcId="{A2457684-3B3D-460E-A8CF-73EC60C643F7}" destId="{8C5847A8-C8FE-4D04-9FD3-64BD809B375A}" srcOrd="0" destOrd="0" presId="urn:microsoft.com/office/officeart/2005/8/layout/venn2"/>
    <dgm:cxn modelId="{F003D380-5DA2-4133-B3F8-76CB01D0FFAB}" type="presParOf" srcId="{462B047C-3780-45D3-B682-20DD7A23E01B}" destId="{F711BC73-8AE1-46BC-8EE3-2C2B81071D7A}" srcOrd="0" destOrd="0" presId="urn:microsoft.com/office/officeart/2005/8/layout/venn2"/>
    <dgm:cxn modelId="{F8B561CA-7F29-4E0F-8DF4-EBB9A76AB146}" type="presParOf" srcId="{F711BC73-8AE1-46BC-8EE3-2C2B81071D7A}" destId="{2A73E1D7-ADC5-4795-8A87-7A4A41C69562}" srcOrd="0" destOrd="0" presId="urn:microsoft.com/office/officeart/2005/8/layout/venn2"/>
    <dgm:cxn modelId="{E37AB8E4-F15A-44BE-A4E5-CCA0544B3F94}" type="presParOf" srcId="{F711BC73-8AE1-46BC-8EE3-2C2B81071D7A}" destId="{F97DEE7C-EC8B-4A6A-B298-5FB3294A9276}" srcOrd="1" destOrd="0" presId="urn:microsoft.com/office/officeart/2005/8/layout/venn2"/>
    <dgm:cxn modelId="{60B62261-5C15-473B-B06F-F53FF8975B3D}" type="presParOf" srcId="{462B047C-3780-45D3-B682-20DD7A23E01B}" destId="{614F471E-5BFF-4AC0-9677-1CDBC5800AA2}" srcOrd="1" destOrd="0" presId="urn:microsoft.com/office/officeart/2005/8/layout/venn2"/>
    <dgm:cxn modelId="{232E97D7-78A1-4E3D-B0A0-1403E334E0CF}" type="presParOf" srcId="{614F471E-5BFF-4AC0-9677-1CDBC5800AA2}" destId="{8C5847A8-C8FE-4D04-9FD3-64BD809B375A}" srcOrd="0" destOrd="0" presId="urn:microsoft.com/office/officeart/2005/8/layout/venn2"/>
    <dgm:cxn modelId="{376A6FFE-DE0A-4260-97C5-A665F511B4CA}" type="presParOf" srcId="{614F471E-5BFF-4AC0-9677-1CDBC5800AA2}" destId="{155EBDC5-A478-48D6-B138-32BDCFF2FC20}" srcOrd="1" destOrd="0" presId="urn:microsoft.com/office/officeart/2005/8/layout/venn2"/>
    <dgm:cxn modelId="{1947E2C5-B990-499E-8611-7A4A582D6EB8}" type="presParOf" srcId="{462B047C-3780-45D3-B682-20DD7A23E01B}" destId="{4E642FA4-5FBD-4054-B81A-9AB6EBC8C78C}" srcOrd="2" destOrd="0" presId="urn:microsoft.com/office/officeart/2005/8/layout/venn2"/>
    <dgm:cxn modelId="{E29C7CA5-A343-468B-834F-68695F79BC02}" type="presParOf" srcId="{4E642FA4-5FBD-4054-B81A-9AB6EBC8C78C}" destId="{742D2C02-2343-4B22-8543-8CE2EA565CF6}" srcOrd="0" destOrd="0" presId="urn:microsoft.com/office/officeart/2005/8/layout/venn2"/>
    <dgm:cxn modelId="{3053DB12-F2CF-4C98-82CB-4EFBB28169EA}" type="presParOf" srcId="{4E642FA4-5FBD-4054-B81A-9AB6EBC8C78C}" destId="{A1D3B437-CD2F-4F43-B3F6-26E018C75DF8}" srcOrd="1" destOrd="0" presId="urn:microsoft.com/office/officeart/2005/8/layout/venn2"/>
    <dgm:cxn modelId="{EAFC8E94-1315-41DE-9647-E792758B47C0}" type="presParOf" srcId="{462B047C-3780-45D3-B682-20DD7A23E01B}" destId="{2B12038B-ABB8-4CDE-9EF5-5AEB87C65E3F}" srcOrd="3" destOrd="0" presId="urn:microsoft.com/office/officeart/2005/8/layout/venn2"/>
    <dgm:cxn modelId="{28A0AC5B-02EF-4296-8B14-2D40C2403EA0}" type="presParOf" srcId="{2B12038B-ABB8-4CDE-9EF5-5AEB87C65E3F}" destId="{8E361550-775B-4E0A-8DA3-0E96365C5DC4}" srcOrd="0" destOrd="0" presId="urn:microsoft.com/office/officeart/2005/8/layout/venn2"/>
    <dgm:cxn modelId="{6182BE94-6AF2-4A75-8614-13965FBCA0C3}" type="presParOf" srcId="{2B12038B-ABB8-4CDE-9EF5-5AEB87C65E3F}" destId="{E371A613-19DD-449C-9BDB-2E2A0FF5DCE1}"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11845FF-54D9-4DF0-8274-0F6619410B8C}"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21790E5B-8AC8-4ACF-B815-7F097DE49216}">
      <dgm:prSet phldrT="[Text]" custT="1"/>
      <dgm:spPr>
        <a:solidFill>
          <a:schemeClr val="tx1"/>
        </a:solidFill>
        <a:ln>
          <a:solidFill>
            <a:schemeClr val="tx1"/>
          </a:solidFill>
        </a:ln>
      </dgm:spPr>
      <dgm:t>
        <a:bodyPr/>
        <a:lstStyle/>
        <a:p>
          <a:r>
            <a:rPr lang="en-US" sz="1200" dirty="0"/>
            <a:t>Recruit</a:t>
          </a:r>
        </a:p>
      </dgm:t>
    </dgm:pt>
    <dgm:pt modelId="{960068EB-2894-4778-A0B0-3346739D9690}" type="parTrans" cxnId="{0425434E-9DE3-446A-9F8C-FFF4AB5454E5}">
      <dgm:prSet/>
      <dgm:spPr/>
      <dgm:t>
        <a:bodyPr/>
        <a:lstStyle/>
        <a:p>
          <a:endParaRPr lang="en-US" sz="1800"/>
        </a:p>
      </dgm:t>
    </dgm:pt>
    <dgm:pt modelId="{F67DDF6E-7884-4BAC-89A0-D075A26D5426}" type="sibTrans" cxnId="{0425434E-9DE3-446A-9F8C-FFF4AB5454E5}">
      <dgm:prSet/>
      <dgm:spPr/>
      <dgm:t>
        <a:bodyPr/>
        <a:lstStyle/>
        <a:p>
          <a:endParaRPr lang="en-US" sz="1800"/>
        </a:p>
      </dgm:t>
    </dgm:pt>
    <dgm:pt modelId="{D9B6AB58-7912-4B9B-AF1D-EDB81CE988F0}">
      <dgm:prSet phldrT="[Text]" custT="1"/>
      <dgm:spPr>
        <a:solidFill>
          <a:schemeClr val="tx1"/>
        </a:solidFill>
        <a:ln>
          <a:solidFill>
            <a:schemeClr val="tx1"/>
          </a:solidFill>
        </a:ln>
      </dgm:spPr>
      <dgm:t>
        <a:bodyPr/>
        <a:lstStyle/>
        <a:p>
          <a:r>
            <a:rPr lang="en-US" sz="1200" dirty="0"/>
            <a:t>Interview</a:t>
          </a:r>
        </a:p>
      </dgm:t>
    </dgm:pt>
    <dgm:pt modelId="{FF2071C3-341C-44BD-8730-90AF082D17E7}" type="parTrans" cxnId="{74180C20-93FD-4DC0-AA5F-19AC15D61F3D}">
      <dgm:prSet/>
      <dgm:spPr/>
      <dgm:t>
        <a:bodyPr/>
        <a:lstStyle/>
        <a:p>
          <a:endParaRPr lang="en-US" sz="1800"/>
        </a:p>
      </dgm:t>
    </dgm:pt>
    <dgm:pt modelId="{46BDA054-4907-4557-9D8B-CB6812D78FBC}" type="sibTrans" cxnId="{74180C20-93FD-4DC0-AA5F-19AC15D61F3D}">
      <dgm:prSet/>
      <dgm:spPr/>
      <dgm:t>
        <a:bodyPr/>
        <a:lstStyle/>
        <a:p>
          <a:endParaRPr lang="en-US" sz="1800"/>
        </a:p>
      </dgm:t>
    </dgm:pt>
    <dgm:pt modelId="{610F7B9D-8ABB-4816-980C-2600D611A264}">
      <dgm:prSet phldrT="[Text]" custT="1"/>
      <dgm:spPr>
        <a:solidFill>
          <a:schemeClr val="tx1"/>
        </a:solidFill>
        <a:ln>
          <a:solidFill>
            <a:schemeClr val="tx1"/>
          </a:solidFill>
        </a:ln>
      </dgm:spPr>
      <dgm:t>
        <a:bodyPr/>
        <a:lstStyle/>
        <a:p>
          <a:r>
            <a:rPr lang="en-US" sz="1200" dirty="0"/>
            <a:t>Hire</a:t>
          </a:r>
        </a:p>
      </dgm:t>
    </dgm:pt>
    <dgm:pt modelId="{3DBA9938-524D-498C-85E2-3F470DFC0EC2}" type="parTrans" cxnId="{E01358AC-9534-4B46-A4B4-84EC02793742}">
      <dgm:prSet/>
      <dgm:spPr/>
      <dgm:t>
        <a:bodyPr/>
        <a:lstStyle/>
        <a:p>
          <a:endParaRPr lang="en-US" sz="1800"/>
        </a:p>
      </dgm:t>
    </dgm:pt>
    <dgm:pt modelId="{15771ED6-1B57-41A0-89B7-79E7C082C614}" type="sibTrans" cxnId="{E01358AC-9534-4B46-A4B4-84EC02793742}">
      <dgm:prSet/>
      <dgm:spPr/>
      <dgm:t>
        <a:bodyPr/>
        <a:lstStyle/>
        <a:p>
          <a:endParaRPr lang="en-US" sz="1800"/>
        </a:p>
      </dgm:t>
    </dgm:pt>
    <dgm:pt modelId="{41CF3221-31E2-443F-895A-16C3B0425187}">
      <dgm:prSet phldrT="[Text]" custT="1"/>
      <dgm:spPr>
        <a:solidFill>
          <a:schemeClr val="tx1"/>
        </a:solidFill>
        <a:ln>
          <a:solidFill>
            <a:schemeClr val="tx1"/>
          </a:solidFill>
        </a:ln>
      </dgm:spPr>
      <dgm:t>
        <a:bodyPr/>
        <a:lstStyle/>
        <a:p>
          <a:r>
            <a:rPr lang="en-US" sz="1200" dirty="0"/>
            <a:t>Onboard / Train</a:t>
          </a:r>
        </a:p>
      </dgm:t>
    </dgm:pt>
    <dgm:pt modelId="{1133D6F1-5423-491C-80E9-DE59BD818612}" type="parTrans" cxnId="{88172480-55EE-44BF-BDE8-9DC3CED40715}">
      <dgm:prSet/>
      <dgm:spPr/>
      <dgm:t>
        <a:bodyPr/>
        <a:lstStyle/>
        <a:p>
          <a:endParaRPr lang="en-US" sz="1800"/>
        </a:p>
      </dgm:t>
    </dgm:pt>
    <dgm:pt modelId="{A669B69B-B097-490F-A1EE-52D4F44AA564}" type="sibTrans" cxnId="{88172480-55EE-44BF-BDE8-9DC3CED40715}">
      <dgm:prSet/>
      <dgm:spPr/>
      <dgm:t>
        <a:bodyPr/>
        <a:lstStyle/>
        <a:p>
          <a:endParaRPr lang="en-US" sz="1800"/>
        </a:p>
      </dgm:t>
    </dgm:pt>
    <dgm:pt modelId="{2CB6CD3B-0455-4C63-96F7-49C64874DF85}">
      <dgm:prSet phldrT="[Text]" custT="1"/>
      <dgm:spPr>
        <a:solidFill>
          <a:schemeClr val="tx1"/>
        </a:solidFill>
        <a:ln>
          <a:solidFill>
            <a:schemeClr val="tx1"/>
          </a:solidFill>
        </a:ln>
      </dgm:spPr>
      <dgm:t>
        <a:bodyPr/>
        <a:lstStyle/>
        <a:p>
          <a:r>
            <a:rPr lang="en-US" sz="1200" dirty="0"/>
            <a:t>Deploy / Develop</a:t>
          </a:r>
        </a:p>
      </dgm:t>
    </dgm:pt>
    <dgm:pt modelId="{8571DE23-1311-4AB1-87FD-7FCE547C3305}" type="parTrans" cxnId="{DF930AF7-2983-4F72-B8A1-9453B9D70C26}">
      <dgm:prSet/>
      <dgm:spPr/>
      <dgm:t>
        <a:bodyPr/>
        <a:lstStyle/>
        <a:p>
          <a:endParaRPr lang="en-US" sz="1800"/>
        </a:p>
      </dgm:t>
    </dgm:pt>
    <dgm:pt modelId="{CE1354F5-A387-4347-8F15-7CD93399AF0D}" type="sibTrans" cxnId="{DF930AF7-2983-4F72-B8A1-9453B9D70C26}">
      <dgm:prSet/>
      <dgm:spPr/>
      <dgm:t>
        <a:bodyPr/>
        <a:lstStyle/>
        <a:p>
          <a:endParaRPr lang="en-US" sz="1800"/>
        </a:p>
      </dgm:t>
    </dgm:pt>
    <dgm:pt modelId="{1CEF6684-71D0-474B-BF29-DDCE2704F62E}">
      <dgm:prSet phldrT="[Text]" custT="1"/>
      <dgm:spPr>
        <a:solidFill>
          <a:schemeClr val="tx1"/>
        </a:solidFill>
        <a:ln>
          <a:solidFill>
            <a:schemeClr val="tx1"/>
          </a:solidFill>
        </a:ln>
      </dgm:spPr>
      <dgm:t>
        <a:bodyPr/>
        <a:lstStyle/>
        <a:p>
          <a:r>
            <a:rPr lang="en-US" sz="1200" dirty="0"/>
            <a:t>Retain / Separate</a:t>
          </a:r>
        </a:p>
      </dgm:t>
    </dgm:pt>
    <dgm:pt modelId="{A1B16EEC-231C-4151-9A09-954A41F7DD46}" type="parTrans" cxnId="{0DF83B73-026E-48B2-A4C3-7EEEFA7B6ABB}">
      <dgm:prSet/>
      <dgm:spPr/>
      <dgm:t>
        <a:bodyPr/>
        <a:lstStyle/>
        <a:p>
          <a:endParaRPr lang="en-US" sz="1800"/>
        </a:p>
      </dgm:t>
    </dgm:pt>
    <dgm:pt modelId="{EDEE3DDD-8697-4294-8BF2-47C69160A42E}" type="sibTrans" cxnId="{0DF83B73-026E-48B2-A4C3-7EEEFA7B6ABB}">
      <dgm:prSet/>
      <dgm:spPr/>
      <dgm:t>
        <a:bodyPr/>
        <a:lstStyle/>
        <a:p>
          <a:endParaRPr lang="en-US" sz="1800"/>
        </a:p>
      </dgm:t>
    </dgm:pt>
    <dgm:pt modelId="{08BE22CA-DBB9-4FB4-9648-F6FC89A18C32}">
      <dgm:prSet phldrT="[Text]" custT="1"/>
      <dgm:spPr>
        <a:solidFill>
          <a:schemeClr val="tx1"/>
        </a:solidFill>
        <a:ln>
          <a:solidFill>
            <a:schemeClr val="tx1"/>
          </a:solidFill>
        </a:ln>
      </dgm:spPr>
      <dgm:t>
        <a:bodyPr/>
        <a:lstStyle/>
        <a:p>
          <a:r>
            <a:rPr lang="en-US" sz="1200" dirty="0"/>
            <a:t>Identify</a:t>
          </a:r>
        </a:p>
      </dgm:t>
    </dgm:pt>
    <dgm:pt modelId="{E7F93352-E3F9-48F0-B27A-AC4641C364BD}" type="parTrans" cxnId="{3E4E00FF-0267-4F0E-8D05-1FD98D9E8ADE}">
      <dgm:prSet/>
      <dgm:spPr/>
      <dgm:t>
        <a:bodyPr/>
        <a:lstStyle/>
        <a:p>
          <a:endParaRPr lang="en-US"/>
        </a:p>
      </dgm:t>
    </dgm:pt>
    <dgm:pt modelId="{E988C734-6E95-4257-BCFB-A25A4D9F76C1}" type="sibTrans" cxnId="{3E4E00FF-0267-4F0E-8D05-1FD98D9E8ADE}">
      <dgm:prSet/>
      <dgm:spPr/>
      <dgm:t>
        <a:bodyPr/>
        <a:lstStyle/>
        <a:p>
          <a:endParaRPr lang="en-US"/>
        </a:p>
      </dgm:t>
    </dgm:pt>
    <dgm:pt modelId="{60724CE1-3E8C-4F4E-B114-DDD3DA7A9C72}" type="pres">
      <dgm:prSet presAssocID="{B11845FF-54D9-4DF0-8274-0F6619410B8C}" presName="Name0" presStyleCnt="0">
        <dgm:presLayoutVars>
          <dgm:dir/>
          <dgm:animLvl val="lvl"/>
          <dgm:resizeHandles val="exact"/>
        </dgm:presLayoutVars>
      </dgm:prSet>
      <dgm:spPr/>
    </dgm:pt>
    <dgm:pt modelId="{1C313AF1-71E2-4F4C-BE8A-938E46D90E27}" type="pres">
      <dgm:prSet presAssocID="{08BE22CA-DBB9-4FB4-9648-F6FC89A18C32}" presName="parTxOnly" presStyleLbl="node1" presStyleIdx="0" presStyleCnt="7">
        <dgm:presLayoutVars>
          <dgm:chMax val="0"/>
          <dgm:chPref val="0"/>
          <dgm:bulletEnabled val="1"/>
        </dgm:presLayoutVars>
      </dgm:prSet>
      <dgm:spPr/>
    </dgm:pt>
    <dgm:pt modelId="{170C668C-410F-424C-BF2D-53A0651104BD}" type="pres">
      <dgm:prSet presAssocID="{E988C734-6E95-4257-BCFB-A25A4D9F76C1}" presName="parTxOnlySpace" presStyleCnt="0"/>
      <dgm:spPr/>
    </dgm:pt>
    <dgm:pt modelId="{70298322-E9D9-47AF-A268-EAAFBF8394BF}" type="pres">
      <dgm:prSet presAssocID="{21790E5B-8AC8-4ACF-B815-7F097DE49216}" presName="parTxOnly" presStyleLbl="node1" presStyleIdx="1" presStyleCnt="7">
        <dgm:presLayoutVars>
          <dgm:chMax val="0"/>
          <dgm:chPref val="0"/>
          <dgm:bulletEnabled val="1"/>
        </dgm:presLayoutVars>
      </dgm:prSet>
      <dgm:spPr/>
    </dgm:pt>
    <dgm:pt modelId="{EBC9FCE1-58D4-4677-AF90-4476C850B621}" type="pres">
      <dgm:prSet presAssocID="{F67DDF6E-7884-4BAC-89A0-D075A26D5426}" presName="parTxOnlySpace" presStyleCnt="0"/>
      <dgm:spPr/>
    </dgm:pt>
    <dgm:pt modelId="{6D200865-21AA-4CA5-A501-8403008AE26A}" type="pres">
      <dgm:prSet presAssocID="{D9B6AB58-7912-4B9B-AF1D-EDB81CE988F0}" presName="parTxOnly" presStyleLbl="node1" presStyleIdx="2" presStyleCnt="7">
        <dgm:presLayoutVars>
          <dgm:chMax val="0"/>
          <dgm:chPref val="0"/>
          <dgm:bulletEnabled val="1"/>
        </dgm:presLayoutVars>
      </dgm:prSet>
      <dgm:spPr/>
    </dgm:pt>
    <dgm:pt modelId="{ED0C7E43-2792-4865-A6DD-89E101DCC6B7}" type="pres">
      <dgm:prSet presAssocID="{46BDA054-4907-4557-9D8B-CB6812D78FBC}" presName="parTxOnlySpace" presStyleCnt="0"/>
      <dgm:spPr/>
    </dgm:pt>
    <dgm:pt modelId="{21480E30-DBA9-439E-A3EF-D589144D3D02}" type="pres">
      <dgm:prSet presAssocID="{610F7B9D-8ABB-4816-980C-2600D611A264}" presName="parTxOnly" presStyleLbl="node1" presStyleIdx="3" presStyleCnt="7">
        <dgm:presLayoutVars>
          <dgm:chMax val="0"/>
          <dgm:chPref val="0"/>
          <dgm:bulletEnabled val="1"/>
        </dgm:presLayoutVars>
      </dgm:prSet>
      <dgm:spPr/>
    </dgm:pt>
    <dgm:pt modelId="{99C1F336-8B53-4535-9839-94A3F4FACC78}" type="pres">
      <dgm:prSet presAssocID="{15771ED6-1B57-41A0-89B7-79E7C082C614}" presName="parTxOnlySpace" presStyleCnt="0"/>
      <dgm:spPr/>
    </dgm:pt>
    <dgm:pt modelId="{BC10C5E9-506A-4AF7-8601-EEA8D0AE4437}" type="pres">
      <dgm:prSet presAssocID="{41CF3221-31E2-443F-895A-16C3B0425187}" presName="parTxOnly" presStyleLbl="node1" presStyleIdx="4" presStyleCnt="7">
        <dgm:presLayoutVars>
          <dgm:chMax val="0"/>
          <dgm:chPref val="0"/>
          <dgm:bulletEnabled val="1"/>
        </dgm:presLayoutVars>
      </dgm:prSet>
      <dgm:spPr/>
    </dgm:pt>
    <dgm:pt modelId="{49AAB5F0-DF6E-44B7-8D6C-E96856DFCFC8}" type="pres">
      <dgm:prSet presAssocID="{A669B69B-B097-490F-A1EE-52D4F44AA564}" presName="parTxOnlySpace" presStyleCnt="0"/>
      <dgm:spPr/>
    </dgm:pt>
    <dgm:pt modelId="{64BB5C53-F988-4A33-9D32-719842AFC7A0}" type="pres">
      <dgm:prSet presAssocID="{2CB6CD3B-0455-4C63-96F7-49C64874DF85}" presName="parTxOnly" presStyleLbl="node1" presStyleIdx="5" presStyleCnt="7">
        <dgm:presLayoutVars>
          <dgm:chMax val="0"/>
          <dgm:chPref val="0"/>
          <dgm:bulletEnabled val="1"/>
        </dgm:presLayoutVars>
      </dgm:prSet>
      <dgm:spPr/>
    </dgm:pt>
    <dgm:pt modelId="{4390F8CE-B538-47B8-BBD9-E30D2EADEE4A}" type="pres">
      <dgm:prSet presAssocID="{CE1354F5-A387-4347-8F15-7CD93399AF0D}" presName="parTxOnlySpace" presStyleCnt="0"/>
      <dgm:spPr/>
    </dgm:pt>
    <dgm:pt modelId="{1430C37E-81AB-4221-96B1-F69A204D9423}" type="pres">
      <dgm:prSet presAssocID="{1CEF6684-71D0-474B-BF29-DDCE2704F62E}" presName="parTxOnly" presStyleLbl="node1" presStyleIdx="6" presStyleCnt="7">
        <dgm:presLayoutVars>
          <dgm:chMax val="0"/>
          <dgm:chPref val="0"/>
          <dgm:bulletEnabled val="1"/>
        </dgm:presLayoutVars>
      </dgm:prSet>
      <dgm:spPr/>
    </dgm:pt>
  </dgm:ptLst>
  <dgm:cxnLst>
    <dgm:cxn modelId="{74180C20-93FD-4DC0-AA5F-19AC15D61F3D}" srcId="{B11845FF-54D9-4DF0-8274-0F6619410B8C}" destId="{D9B6AB58-7912-4B9B-AF1D-EDB81CE988F0}" srcOrd="2" destOrd="0" parTransId="{FF2071C3-341C-44BD-8730-90AF082D17E7}" sibTransId="{46BDA054-4907-4557-9D8B-CB6812D78FBC}"/>
    <dgm:cxn modelId="{0425434E-9DE3-446A-9F8C-FFF4AB5454E5}" srcId="{B11845FF-54D9-4DF0-8274-0F6619410B8C}" destId="{21790E5B-8AC8-4ACF-B815-7F097DE49216}" srcOrd="1" destOrd="0" parTransId="{960068EB-2894-4778-A0B0-3346739D9690}" sibTransId="{F67DDF6E-7884-4BAC-89A0-D075A26D5426}"/>
    <dgm:cxn modelId="{7D549B68-29BB-4B40-A2CB-E24AA7DDB9DE}" type="presOf" srcId="{610F7B9D-8ABB-4816-980C-2600D611A264}" destId="{21480E30-DBA9-439E-A3EF-D589144D3D02}" srcOrd="0" destOrd="0" presId="urn:microsoft.com/office/officeart/2005/8/layout/chevron1"/>
    <dgm:cxn modelId="{0DF83B73-026E-48B2-A4C3-7EEEFA7B6ABB}" srcId="{B11845FF-54D9-4DF0-8274-0F6619410B8C}" destId="{1CEF6684-71D0-474B-BF29-DDCE2704F62E}" srcOrd="6" destOrd="0" parTransId="{A1B16EEC-231C-4151-9A09-954A41F7DD46}" sibTransId="{EDEE3DDD-8697-4294-8BF2-47C69160A42E}"/>
    <dgm:cxn modelId="{88172480-55EE-44BF-BDE8-9DC3CED40715}" srcId="{B11845FF-54D9-4DF0-8274-0F6619410B8C}" destId="{41CF3221-31E2-443F-895A-16C3B0425187}" srcOrd="4" destOrd="0" parTransId="{1133D6F1-5423-491C-80E9-DE59BD818612}" sibTransId="{A669B69B-B097-490F-A1EE-52D4F44AA564}"/>
    <dgm:cxn modelId="{C3972B83-99DD-4014-BC17-2799C389315D}" type="presOf" srcId="{1CEF6684-71D0-474B-BF29-DDCE2704F62E}" destId="{1430C37E-81AB-4221-96B1-F69A204D9423}" srcOrd="0" destOrd="0" presId="urn:microsoft.com/office/officeart/2005/8/layout/chevron1"/>
    <dgm:cxn modelId="{E12C798D-3D25-451F-BCB7-C8EE947A0CFE}" type="presOf" srcId="{08BE22CA-DBB9-4FB4-9648-F6FC89A18C32}" destId="{1C313AF1-71E2-4F4C-BE8A-938E46D90E27}" srcOrd="0" destOrd="0" presId="urn:microsoft.com/office/officeart/2005/8/layout/chevron1"/>
    <dgm:cxn modelId="{5E00B99B-4595-43AA-BFA8-0AA169A3195B}" type="presOf" srcId="{B11845FF-54D9-4DF0-8274-0F6619410B8C}" destId="{60724CE1-3E8C-4F4E-B114-DDD3DA7A9C72}" srcOrd="0" destOrd="0" presId="urn:microsoft.com/office/officeart/2005/8/layout/chevron1"/>
    <dgm:cxn modelId="{F9904CA1-FC09-45A6-BC54-F39B7AB900F0}" type="presOf" srcId="{D9B6AB58-7912-4B9B-AF1D-EDB81CE988F0}" destId="{6D200865-21AA-4CA5-A501-8403008AE26A}" srcOrd="0" destOrd="0" presId="urn:microsoft.com/office/officeart/2005/8/layout/chevron1"/>
    <dgm:cxn modelId="{4D86D4AA-7757-4F64-904F-8769D1E8F11B}" type="presOf" srcId="{41CF3221-31E2-443F-895A-16C3B0425187}" destId="{BC10C5E9-506A-4AF7-8601-EEA8D0AE4437}" srcOrd="0" destOrd="0" presId="urn:microsoft.com/office/officeart/2005/8/layout/chevron1"/>
    <dgm:cxn modelId="{E01358AC-9534-4B46-A4B4-84EC02793742}" srcId="{B11845FF-54D9-4DF0-8274-0F6619410B8C}" destId="{610F7B9D-8ABB-4816-980C-2600D611A264}" srcOrd="3" destOrd="0" parTransId="{3DBA9938-524D-498C-85E2-3F470DFC0EC2}" sibTransId="{15771ED6-1B57-41A0-89B7-79E7C082C614}"/>
    <dgm:cxn modelId="{90930AB1-D17E-4C23-A668-A0FBFAB1A045}" type="presOf" srcId="{2CB6CD3B-0455-4C63-96F7-49C64874DF85}" destId="{64BB5C53-F988-4A33-9D32-719842AFC7A0}" srcOrd="0" destOrd="0" presId="urn:microsoft.com/office/officeart/2005/8/layout/chevron1"/>
    <dgm:cxn modelId="{C25F5DC2-111D-42EC-A26A-D8FE86B22B5D}" type="presOf" srcId="{21790E5B-8AC8-4ACF-B815-7F097DE49216}" destId="{70298322-E9D9-47AF-A268-EAAFBF8394BF}" srcOrd="0" destOrd="0" presId="urn:microsoft.com/office/officeart/2005/8/layout/chevron1"/>
    <dgm:cxn modelId="{DF930AF7-2983-4F72-B8A1-9453B9D70C26}" srcId="{B11845FF-54D9-4DF0-8274-0F6619410B8C}" destId="{2CB6CD3B-0455-4C63-96F7-49C64874DF85}" srcOrd="5" destOrd="0" parTransId="{8571DE23-1311-4AB1-87FD-7FCE547C3305}" sibTransId="{CE1354F5-A387-4347-8F15-7CD93399AF0D}"/>
    <dgm:cxn modelId="{3E4E00FF-0267-4F0E-8D05-1FD98D9E8ADE}" srcId="{B11845FF-54D9-4DF0-8274-0F6619410B8C}" destId="{08BE22CA-DBB9-4FB4-9648-F6FC89A18C32}" srcOrd="0" destOrd="0" parTransId="{E7F93352-E3F9-48F0-B27A-AC4641C364BD}" sibTransId="{E988C734-6E95-4257-BCFB-A25A4D9F76C1}"/>
    <dgm:cxn modelId="{846DE0FA-BFD8-4C06-A42D-0592676F738C}" type="presParOf" srcId="{60724CE1-3E8C-4F4E-B114-DDD3DA7A9C72}" destId="{1C313AF1-71E2-4F4C-BE8A-938E46D90E27}" srcOrd="0" destOrd="0" presId="urn:microsoft.com/office/officeart/2005/8/layout/chevron1"/>
    <dgm:cxn modelId="{D1013FB4-1D24-44D1-8CBA-7F532BED2057}" type="presParOf" srcId="{60724CE1-3E8C-4F4E-B114-DDD3DA7A9C72}" destId="{170C668C-410F-424C-BF2D-53A0651104BD}" srcOrd="1" destOrd="0" presId="urn:microsoft.com/office/officeart/2005/8/layout/chevron1"/>
    <dgm:cxn modelId="{40A187FB-78F1-4958-B9C4-CE9574F728CB}" type="presParOf" srcId="{60724CE1-3E8C-4F4E-B114-DDD3DA7A9C72}" destId="{70298322-E9D9-47AF-A268-EAAFBF8394BF}" srcOrd="2" destOrd="0" presId="urn:microsoft.com/office/officeart/2005/8/layout/chevron1"/>
    <dgm:cxn modelId="{7FB72148-AE7B-4BD3-90DF-FA61ACC0C3C4}" type="presParOf" srcId="{60724CE1-3E8C-4F4E-B114-DDD3DA7A9C72}" destId="{EBC9FCE1-58D4-4677-AF90-4476C850B621}" srcOrd="3" destOrd="0" presId="urn:microsoft.com/office/officeart/2005/8/layout/chevron1"/>
    <dgm:cxn modelId="{985F6439-EAC0-49D8-BD86-BB166E11D301}" type="presParOf" srcId="{60724CE1-3E8C-4F4E-B114-DDD3DA7A9C72}" destId="{6D200865-21AA-4CA5-A501-8403008AE26A}" srcOrd="4" destOrd="0" presId="urn:microsoft.com/office/officeart/2005/8/layout/chevron1"/>
    <dgm:cxn modelId="{7F7BDC95-3516-459C-9FCC-9157E8D42034}" type="presParOf" srcId="{60724CE1-3E8C-4F4E-B114-DDD3DA7A9C72}" destId="{ED0C7E43-2792-4865-A6DD-89E101DCC6B7}" srcOrd="5" destOrd="0" presId="urn:microsoft.com/office/officeart/2005/8/layout/chevron1"/>
    <dgm:cxn modelId="{964590FC-718A-4B0F-87C2-F8336D9151C4}" type="presParOf" srcId="{60724CE1-3E8C-4F4E-B114-DDD3DA7A9C72}" destId="{21480E30-DBA9-439E-A3EF-D589144D3D02}" srcOrd="6" destOrd="0" presId="urn:microsoft.com/office/officeart/2005/8/layout/chevron1"/>
    <dgm:cxn modelId="{1B67A30F-C389-4A2E-8C24-A6A173338AD3}" type="presParOf" srcId="{60724CE1-3E8C-4F4E-B114-DDD3DA7A9C72}" destId="{99C1F336-8B53-4535-9839-94A3F4FACC78}" srcOrd="7" destOrd="0" presId="urn:microsoft.com/office/officeart/2005/8/layout/chevron1"/>
    <dgm:cxn modelId="{4D175859-FFEE-4CA0-B325-B6D4E6A3C4FF}" type="presParOf" srcId="{60724CE1-3E8C-4F4E-B114-DDD3DA7A9C72}" destId="{BC10C5E9-506A-4AF7-8601-EEA8D0AE4437}" srcOrd="8" destOrd="0" presId="urn:microsoft.com/office/officeart/2005/8/layout/chevron1"/>
    <dgm:cxn modelId="{A5F1545C-75B1-4722-9C52-90A6506310FC}" type="presParOf" srcId="{60724CE1-3E8C-4F4E-B114-DDD3DA7A9C72}" destId="{49AAB5F0-DF6E-44B7-8D6C-E96856DFCFC8}" srcOrd="9" destOrd="0" presId="urn:microsoft.com/office/officeart/2005/8/layout/chevron1"/>
    <dgm:cxn modelId="{344A7411-D752-44D9-A846-704788E22A35}" type="presParOf" srcId="{60724CE1-3E8C-4F4E-B114-DDD3DA7A9C72}" destId="{64BB5C53-F988-4A33-9D32-719842AFC7A0}" srcOrd="10" destOrd="0" presId="urn:microsoft.com/office/officeart/2005/8/layout/chevron1"/>
    <dgm:cxn modelId="{B438E383-C353-4CB4-AD60-569604272BFD}" type="presParOf" srcId="{60724CE1-3E8C-4F4E-B114-DDD3DA7A9C72}" destId="{4390F8CE-B538-47B8-BBD9-E30D2EADEE4A}" srcOrd="11" destOrd="0" presId="urn:microsoft.com/office/officeart/2005/8/layout/chevron1"/>
    <dgm:cxn modelId="{6EF44C1B-0AA2-4A32-8F50-8716A4A7B93A}" type="presParOf" srcId="{60724CE1-3E8C-4F4E-B114-DDD3DA7A9C72}" destId="{1430C37E-81AB-4221-96B1-F69A204D9423}" srcOrd="12" destOrd="0" presId="urn:microsoft.com/office/officeart/2005/8/layout/chevron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DF0A1ED-DEBB-604A-8A75-0DDF21CC1BEB}" type="doc">
      <dgm:prSet loTypeId="urn:microsoft.com/office/officeart/2005/8/layout/venn1" loCatId="" qsTypeId="urn:microsoft.com/office/officeart/2005/8/quickstyle/simple1" qsCatId="simple" csTypeId="urn:microsoft.com/office/officeart/2005/8/colors/accent1_2" csCatId="accent1" phldr="1"/>
      <dgm:spPr/>
    </dgm:pt>
    <dgm:pt modelId="{0CD1E1E0-95F3-DA41-A0AA-14208FAAFD2E}">
      <dgm:prSet phldrT="[Text]" phldr="1"/>
      <dgm:spPr/>
      <dgm:t>
        <a:bodyPr/>
        <a:lstStyle/>
        <a:p>
          <a:endParaRPr lang="en-US" dirty="0">
            <a:noFill/>
          </a:endParaRPr>
        </a:p>
      </dgm:t>
    </dgm:pt>
    <dgm:pt modelId="{D383C0B5-1EC5-5540-9F9F-90D747F8639B}" type="parTrans" cxnId="{BF38370D-5B80-8C46-B4B0-2B9F4E124789}">
      <dgm:prSet/>
      <dgm:spPr/>
      <dgm:t>
        <a:bodyPr/>
        <a:lstStyle/>
        <a:p>
          <a:endParaRPr lang="en-US">
            <a:noFill/>
          </a:endParaRPr>
        </a:p>
      </dgm:t>
    </dgm:pt>
    <dgm:pt modelId="{E8EE2FA1-60E0-F64C-9FB2-925DB0D5EAC7}" type="sibTrans" cxnId="{BF38370D-5B80-8C46-B4B0-2B9F4E124789}">
      <dgm:prSet/>
      <dgm:spPr/>
      <dgm:t>
        <a:bodyPr/>
        <a:lstStyle/>
        <a:p>
          <a:endParaRPr lang="en-US">
            <a:noFill/>
          </a:endParaRPr>
        </a:p>
      </dgm:t>
    </dgm:pt>
    <dgm:pt modelId="{129023C4-FC9E-7E4D-8C37-B12C293ECA16}">
      <dgm:prSet phldrT="[Text]" phldr="1"/>
      <dgm:spPr/>
      <dgm:t>
        <a:bodyPr/>
        <a:lstStyle/>
        <a:p>
          <a:endParaRPr lang="en-US" dirty="0">
            <a:noFill/>
          </a:endParaRPr>
        </a:p>
      </dgm:t>
    </dgm:pt>
    <dgm:pt modelId="{C1115176-B39C-1D4A-88D6-653B9642DE67}" type="sibTrans" cxnId="{19EE7A06-CE08-6146-B0F3-46436E3574DC}">
      <dgm:prSet/>
      <dgm:spPr/>
      <dgm:t>
        <a:bodyPr/>
        <a:lstStyle/>
        <a:p>
          <a:endParaRPr lang="en-US">
            <a:noFill/>
          </a:endParaRPr>
        </a:p>
      </dgm:t>
    </dgm:pt>
    <dgm:pt modelId="{36BC0D3C-BA4B-8C4B-AA8E-957074C40B9A}" type="parTrans" cxnId="{19EE7A06-CE08-6146-B0F3-46436E3574DC}">
      <dgm:prSet/>
      <dgm:spPr/>
      <dgm:t>
        <a:bodyPr/>
        <a:lstStyle/>
        <a:p>
          <a:endParaRPr lang="en-US">
            <a:noFill/>
          </a:endParaRPr>
        </a:p>
      </dgm:t>
    </dgm:pt>
    <dgm:pt modelId="{161B7DF2-8F8A-1B4A-9C14-6D29FF3ED7D4}" type="pres">
      <dgm:prSet presAssocID="{FDF0A1ED-DEBB-604A-8A75-0DDF21CC1BEB}" presName="compositeShape" presStyleCnt="0">
        <dgm:presLayoutVars>
          <dgm:chMax val="7"/>
          <dgm:dir/>
          <dgm:resizeHandles val="exact"/>
        </dgm:presLayoutVars>
      </dgm:prSet>
      <dgm:spPr/>
    </dgm:pt>
    <dgm:pt modelId="{22537257-C252-6B44-9A4C-467F4EAFF28B}" type="pres">
      <dgm:prSet presAssocID="{0CD1E1E0-95F3-DA41-A0AA-14208FAAFD2E}" presName="circ1" presStyleLbl="vennNode1" presStyleIdx="0" presStyleCnt="2" custScaleX="102477" custScaleY="80274" custLinFactNeighborX="9818" custLinFactNeighborY="-1700"/>
      <dgm:spPr/>
    </dgm:pt>
    <dgm:pt modelId="{6E39DAE6-2618-644C-B6CF-455025DB5322}" type="pres">
      <dgm:prSet presAssocID="{0CD1E1E0-95F3-DA41-A0AA-14208FAAFD2E}" presName="circ1Tx" presStyleLbl="revTx" presStyleIdx="0" presStyleCnt="0">
        <dgm:presLayoutVars>
          <dgm:chMax val="0"/>
          <dgm:chPref val="0"/>
          <dgm:bulletEnabled val="1"/>
        </dgm:presLayoutVars>
      </dgm:prSet>
      <dgm:spPr/>
    </dgm:pt>
    <dgm:pt modelId="{D503EB36-935A-DE41-BA72-DB67771BF952}" type="pres">
      <dgm:prSet presAssocID="{129023C4-FC9E-7E4D-8C37-B12C293ECA16}" presName="circ2" presStyleLbl="vennNode1" presStyleIdx="1" presStyleCnt="2" custScaleX="102477" custScaleY="80274" custLinFactNeighborX="-13346" custLinFactNeighborY="-1828"/>
      <dgm:spPr/>
    </dgm:pt>
    <dgm:pt modelId="{EF5F4CC2-B31D-C343-988D-C1E6D3E3A9EE}" type="pres">
      <dgm:prSet presAssocID="{129023C4-FC9E-7E4D-8C37-B12C293ECA16}" presName="circ2Tx" presStyleLbl="revTx" presStyleIdx="0" presStyleCnt="0">
        <dgm:presLayoutVars>
          <dgm:chMax val="0"/>
          <dgm:chPref val="0"/>
          <dgm:bulletEnabled val="1"/>
        </dgm:presLayoutVars>
      </dgm:prSet>
      <dgm:spPr/>
    </dgm:pt>
  </dgm:ptLst>
  <dgm:cxnLst>
    <dgm:cxn modelId="{19EE7A06-CE08-6146-B0F3-46436E3574DC}" srcId="{FDF0A1ED-DEBB-604A-8A75-0DDF21CC1BEB}" destId="{129023C4-FC9E-7E4D-8C37-B12C293ECA16}" srcOrd="1" destOrd="0" parTransId="{36BC0D3C-BA4B-8C4B-AA8E-957074C40B9A}" sibTransId="{C1115176-B39C-1D4A-88D6-653B9642DE67}"/>
    <dgm:cxn modelId="{BF38370D-5B80-8C46-B4B0-2B9F4E124789}" srcId="{FDF0A1ED-DEBB-604A-8A75-0DDF21CC1BEB}" destId="{0CD1E1E0-95F3-DA41-A0AA-14208FAAFD2E}" srcOrd="0" destOrd="0" parTransId="{D383C0B5-1EC5-5540-9F9F-90D747F8639B}" sibTransId="{E8EE2FA1-60E0-F64C-9FB2-925DB0D5EAC7}"/>
    <dgm:cxn modelId="{98280339-1601-834D-921A-462A38C2EAED}" type="presOf" srcId="{129023C4-FC9E-7E4D-8C37-B12C293ECA16}" destId="{EF5F4CC2-B31D-C343-988D-C1E6D3E3A9EE}" srcOrd="1" destOrd="0" presId="urn:microsoft.com/office/officeart/2005/8/layout/venn1"/>
    <dgm:cxn modelId="{3B059760-EE7B-514B-BF64-3412BDC394B5}" type="presOf" srcId="{0CD1E1E0-95F3-DA41-A0AA-14208FAAFD2E}" destId="{22537257-C252-6B44-9A4C-467F4EAFF28B}" srcOrd="0" destOrd="0" presId="urn:microsoft.com/office/officeart/2005/8/layout/venn1"/>
    <dgm:cxn modelId="{6F470167-5B47-7441-B3A4-6396D4170D8A}" type="presOf" srcId="{FDF0A1ED-DEBB-604A-8A75-0DDF21CC1BEB}" destId="{161B7DF2-8F8A-1B4A-9C14-6D29FF3ED7D4}" srcOrd="0" destOrd="0" presId="urn:microsoft.com/office/officeart/2005/8/layout/venn1"/>
    <dgm:cxn modelId="{F8FA6EA7-135A-5147-80C7-7CA5C347CE55}" type="presOf" srcId="{129023C4-FC9E-7E4D-8C37-B12C293ECA16}" destId="{D503EB36-935A-DE41-BA72-DB67771BF952}" srcOrd="0" destOrd="0" presId="urn:microsoft.com/office/officeart/2005/8/layout/venn1"/>
    <dgm:cxn modelId="{CD57F3B8-6EA2-1948-94F3-BE1AECFA6F71}" type="presOf" srcId="{0CD1E1E0-95F3-DA41-A0AA-14208FAAFD2E}" destId="{6E39DAE6-2618-644C-B6CF-455025DB5322}" srcOrd="1" destOrd="0" presId="urn:microsoft.com/office/officeart/2005/8/layout/venn1"/>
    <dgm:cxn modelId="{20C71E99-9748-4E46-B4B3-9D14B2DFAE86}" type="presParOf" srcId="{161B7DF2-8F8A-1B4A-9C14-6D29FF3ED7D4}" destId="{22537257-C252-6B44-9A4C-467F4EAFF28B}" srcOrd="0" destOrd="0" presId="urn:microsoft.com/office/officeart/2005/8/layout/venn1"/>
    <dgm:cxn modelId="{A6A0CAAF-D3B9-804E-AD6C-B328220B1293}" type="presParOf" srcId="{161B7DF2-8F8A-1B4A-9C14-6D29FF3ED7D4}" destId="{6E39DAE6-2618-644C-B6CF-455025DB5322}" srcOrd="1" destOrd="0" presId="urn:microsoft.com/office/officeart/2005/8/layout/venn1"/>
    <dgm:cxn modelId="{E6FCA558-4C7D-334B-BE13-4087C35BB42D}" type="presParOf" srcId="{161B7DF2-8F8A-1B4A-9C14-6D29FF3ED7D4}" destId="{D503EB36-935A-DE41-BA72-DB67771BF952}" srcOrd="2" destOrd="0" presId="urn:microsoft.com/office/officeart/2005/8/layout/venn1"/>
    <dgm:cxn modelId="{5E0BAD00-1D99-0C47-9512-442D5E04AFAC}" type="presParOf" srcId="{161B7DF2-8F8A-1B4A-9C14-6D29FF3ED7D4}" destId="{EF5F4CC2-B31D-C343-988D-C1E6D3E3A9EE}"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6C5FE6-9EEC-074A-BBFC-D29D900C5E8B}">
      <dsp:nvSpPr>
        <dsp:cNvPr id="0" name=""/>
        <dsp:cNvSpPr/>
      </dsp:nvSpPr>
      <dsp:spPr>
        <a:xfrm>
          <a:off x="0" y="0"/>
          <a:ext cx="8425497" cy="1475739"/>
        </a:xfrm>
        <a:prstGeom prst="roundRect">
          <a:avLst>
            <a:gd name="adj" fmla="val 10000"/>
          </a:avLst>
        </a:prstGeom>
        <a:solidFill>
          <a:schemeClr val="tx1"/>
        </a:solidFill>
        <a:ln w="34925" cap="flat" cmpd="sng" algn="in">
          <a:no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148590" tIns="148590" rIns="148590" bIns="148590" numCol="1" spcCol="1270" rtlCol="0" anchor="ctr" anchorCtr="0">
          <a:noAutofit/>
        </a:bodyPr>
        <a:lstStyle/>
        <a:p>
          <a:pPr marL="0" lvl="0" indent="0" algn="l" defTabSz="457200" rtl="0" eaLnBrk="1" latinLnBrk="0" hangingPunct="1">
            <a:lnSpc>
              <a:spcPct val="90000"/>
            </a:lnSpc>
            <a:spcBef>
              <a:spcPct val="0"/>
            </a:spcBef>
            <a:spcAft>
              <a:spcPct val="35000"/>
            </a:spcAft>
            <a:buNone/>
          </a:pPr>
          <a:r>
            <a:rPr lang="en-US" sz="3900" kern="1200" dirty="0">
              <a:solidFill>
                <a:schemeClr val="bg1"/>
              </a:solidFill>
              <a:latin typeface="+mn-lt"/>
              <a:ea typeface="+mn-ea"/>
              <a:cs typeface="+mn-cs"/>
            </a:rPr>
            <a:t>Introduction</a:t>
          </a:r>
        </a:p>
      </dsp:txBody>
      <dsp:txXfrm>
        <a:off x="43223" y="43223"/>
        <a:ext cx="6833058" cy="1389293"/>
      </dsp:txXfrm>
    </dsp:sp>
    <dsp:sp modelId="{ECA36C5E-6D5A-3B46-BC47-6D314F5E725A}">
      <dsp:nvSpPr>
        <dsp:cNvPr id="0" name=""/>
        <dsp:cNvSpPr/>
      </dsp:nvSpPr>
      <dsp:spPr>
        <a:xfrm>
          <a:off x="743426" y="1721696"/>
          <a:ext cx="8425497" cy="1475739"/>
        </a:xfrm>
        <a:prstGeom prst="roundRect">
          <a:avLst>
            <a:gd name="adj" fmla="val 10000"/>
          </a:avLst>
        </a:prstGeom>
        <a:solidFill>
          <a:schemeClr val="tx1"/>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0" bIns="137160" numCol="1" spcCol="1270" anchor="ctr" anchorCtr="0">
          <a:noAutofit/>
        </a:bodyPr>
        <a:lstStyle/>
        <a:p>
          <a:pPr marL="0" lvl="0" indent="0" algn="l" defTabSz="1600200">
            <a:lnSpc>
              <a:spcPct val="90000"/>
            </a:lnSpc>
            <a:spcBef>
              <a:spcPct val="0"/>
            </a:spcBef>
            <a:spcAft>
              <a:spcPts val="492"/>
            </a:spcAft>
            <a:buNone/>
          </a:pPr>
          <a:r>
            <a:rPr lang="en-US" sz="3600" kern="1200" dirty="0"/>
            <a:t>Veterans: Why Support Is Needed &amp; How to Align Stakeholders</a:t>
          </a:r>
        </a:p>
      </dsp:txBody>
      <dsp:txXfrm>
        <a:off x="786649" y="1764919"/>
        <a:ext cx="6636394" cy="1389293"/>
      </dsp:txXfrm>
    </dsp:sp>
    <dsp:sp modelId="{FA89447E-8508-FA4C-A99A-5D356B267668}">
      <dsp:nvSpPr>
        <dsp:cNvPr id="0" name=""/>
        <dsp:cNvSpPr/>
      </dsp:nvSpPr>
      <dsp:spPr>
        <a:xfrm>
          <a:off x="1486852" y="3443393"/>
          <a:ext cx="8425497" cy="1475739"/>
        </a:xfrm>
        <a:prstGeom prst="roundRect">
          <a:avLst>
            <a:gd name="adj" fmla="val 10000"/>
          </a:avLst>
        </a:prstGeom>
        <a:solidFill>
          <a:schemeClr val="tx1"/>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Closing Thoughts</a:t>
          </a:r>
        </a:p>
      </dsp:txBody>
      <dsp:txXfrm>
        <a:off x="1530075" y="3486616"/>
        <a:ext cx="6636394" cy="1389293"/>
      </dsp:txXfrm>
    </dsp:sp>
    <dsp:sp modelId="{D5EE5F3E-8126-9F46-9DF7-959893F933A8}">
      <dsp:nvSpPr>
        <dsp:cNvPr id="0" name=""/>
        <dsp:cNvSpPr/>
      </dsp:nvSpPr>
      <dsp:spPr>
        <a:xfrm>
          <a:off x="7466266" y="1119102"/>
          <a:ext cx="959230" cy="959230"/>
        </a:xfrm>
        <a:prstGeom prst="downArrow">
          <a:avLst>
            <a:gd name="adj1" fmla="val 55000"/>
            <a:gd name="adj2" fmla="val 45000"/>
          </a:avLst>
        </a:prstGeom>
        <a:solidFill>
          <a:srgbClr val="FFC000"/>
        </a:solidFill>
        <a:ln w="34925" cap="flat" cmpd="sng" algn="in">
          <a:solidFill>
            <a:srgbClr val="FFC00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a:off x="7682093" y="1119102"/>
        <a:ext cx="527576" cy="721821"/>
      </dsp:txXfrm>
    </dsp:sp>
    <dsp:sp modelId="{F458B513-AE9C-2E4F-9836-589C5467BC3F}">
      <dsp:nvSpPr>
        <dsp:cNvPr id="0" name=""/>
        <dsp:cNvSpPr/>
      </dsp:nvSpPr>
      <dsp:spPr>
        <a:xfrm>
          <a:off x="8209692" y="2830961"/>
          <a:ext cx="959230" cy="959230"/>
        </a:xfrm>
        <a:prstGeom prst="downArrow">
          <a:avLst>
            <a:gd name="adj1" fmla="val 55000"/>
            <a:gd name="adj2" fmla="val 45000"/>
          </a:avLst>
        </a:prstGeom>
        <a:solidFill>
          <a:srgbClr val="FFC000"/>
        </a:solidFill>
        <a:ln w="34925" cap="flat" cmpd="sng" algn="in">
          <a:solidFill>
            <a:srgbClr val="FFC00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n-US" sz="3400" kern="1200" dirty="0">
            <a:solidFill>
              <a:prstClr val="black">
                <a:hueOff val="0"/>
                <a:satOff val="0"/>
                <a:lumOff val="0"/>
                <a:alphaOff val="0"/>
              </a:prstClr>
            </a:solidFill>
            <a:latin typeface="Franklin Gothic Book" panose="020B0503020102020204"/>
            <a:ea typeface="+mn-ea"/>
            <a:cs typeface="+mn-cs"/>
          </a:endParaRPr>
        </a:p>
      </dsp:txBody>
      <dsp:txXfrm>
        <a:off x="8425519" y="2830961"/>
        <a:ext cx="527576" cy="7218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73E1D7-ADC5-4795-8A87-7A4A41C69562}">
      <dsp:nvSpPr>
        <dsp:cNvPr id="0" name=""/>
        <dsp:cNvSpPr/>
      </dsp:nvSpPr>
      <dsp:spPr>
        <a:xfrm>
          <a:off x="1042057" y="0"/>
          <a:ext cx="4195481" cy="4195481"/>
        </a:xfrm>
        <a:prstGeom prst="ellipse">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t" anchorCtr="0">
          <a:noAutofit/>
        </a:bodyPr>
        <a:lstStyle/>
        <a:p>
          <a:pPr marL="0" lvl="0" indent="0" algn="r" defTabSz="533400">
            <a:lnSpc>
              <a:spcPct val="90000"/>
            </a:lnSpc>
            <a:spcBef>
              <a:spcPct val="0"/>
            </a:spcBef>
            <a:spcAft>
              <a:spcPct val="35000"/>
            </a:spcAft>
            <a:buNone/>
          </a:pPr>
          <a:r>
            <a:rPr lang="en-US" sz="1200" b="1" kern="1200" dirty="0"/>
            <a:t>Balance of the Organization</a:t>
          </a:r>
        </a:p>
      </dsp:txBody>
      <dsp:txXfrm>
        <a:off x="2553270" y="209774"/>
        <a:ext cx="1173056" cy="629322"/>
      </dsp:txXfrm>
    </dsp:sp>
    <dsp:sp modelId="{8C5847A8-C8FE-4D04-9FD3-64BD809B375A}">
      <dsp:nvSpPr>
        <dsp:cNvPr id="0" name=""/>
        <dsp:cNvSpPr/>
      </dsp:nvSpPr>
      <dsp:spPr>
        <a:xfrm>
          <a:off x="1089475" y="676781"/>
          <a:ext cx="3356384" cy="3356384"/>
        </a:xfrm>
        <a:prstGeom prst="ellipse">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t" anchorCtr="0">
          <a:noAutofit/>
        </a:bodyPr>
        <a:lstStyle/>
        <a:p>
          <a:pPr marL="0" lvl="0" indent="0" algn="r" defTabSz="533400">
            <a:lnSpc>
              <a:spcPct val="90000"/>
            </a:lnSpc>
            <a:spcBef>
              <a:spcPct val="0"/>
            </a:spcBef>
            <a:spcAft>
              <a:spcPct val="35000"/>
            </a:spcAft>
            <a:buNone/>
          </a:pPr>
          <a:r>
            <a:rPr lang="en-US" sz="1200" b="1" kern="1200" dirty="0"/>
            <a:t>Educated Base of Employees</a:t>
          </a:r>
        </a:p>
      </dsp:txBody>
      <dsp:txXfrm>
        <a:off x="2181139" y="878164"/>
        <a:ext cx="1173056" cy="604149"/>
      </dsp:txXfrm>
    </dsp:sp>
    <dsp:sp modelId="{742D2C02-2343-4B22-8543-8CE2EA565CF6}">
      <dsp:nvSpPr>
        <dsp:cNvPr id="0" name=""/>
        <dsp:cNvSpPr/>
      </dsp:nvSpPr>
      <dsp:spPr>
        <a:xfrm>
          <a:off x="1196862" y="1371611"/>
          <a:ext cx="2517288" cy="2517288"/>
        </a:xfrm>
        <a:prstGeom prst="ellipse">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r" defTabSz="533400">
            <a:lnSpc>
              <a:spcPct val="90000"/>
            </a:lnSpc>
            <a:spcBef>
              <a:spcPct val="0"/>
            </a:spcBef>
            <a:spcAft>
              <a:spcPct val="35000"/>
            </a:spcAft>
            <a:buNone/>
          </a:pPr>
          <a:r>
            <a:rPr lang="en-US" sz="1200" b="1" kern="1200" dirty="0"/>
            <a:t>Mentors &amp; Affinity Group Members</a:t>
          </a:r>
        </a:p>
      </dsp:txBody>
      <dsp:txXfrm>
        <a:off x="1868978" y="1560408"/>
        <a:ext cx="1173056" cy="566389"/>
      </dsp:txXfrm>
    </dsp:sp>
    <dsp:sp modelId="{8E361550-775B-4E0A-8DA3-0E96365C5DC4}">
      <dsp:nvSpPr>
        <dsp:cNvPr id="0" name=""/>
        <dsp:cNvSpPr/>
      </dsp:nvSpPr>
      <dsp:spPr>
        <a:xfrm>
          <a:off x="1280168" y="2103127"/>
          <a:ext cx="1554476" cy="1554476"/>
        </a:xfrm>
        <a:prstGeom prst="ellipse">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kern="1200" dirty="0"/>
            <a:t>Veteran New Hires</a:t>
          </a:r>
        </a:p>
      </dsp:txBody>
      <dsp:txXfrm>
        <a:off x="1507815" y="2491746"/>
        <a:ext cx="1099180" cy="77723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313AF1-71E2-4F4C-BE8A-938E46D90E27}">
      <dsp:nvSpPr>
        <dsp:cNvPr id="0" name=""/>
        <dsp:cNvSpPr/>
      </dsp:nvSpPr>
      <dsp:spPr>
        <a:xfrm>
          <a:off x="0" y="138791"/>
          <a:ext cx="1409738" cy="563895"/>
        </a:xfrm>
        <a:prstGeom prst="chevron">
          <a:avLst/>
        </a:prstGeom>
        <a:solidFill>
          <a:schemeClr val="tx1"/>
        </a:solidFill>
        <a:ln w="34925" cap="flat" cmpd="sng" algn="in">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t>Identify</a:t>
          </a:r>
        </a:p>
      </dsp:txBody>
      <dsp:txXfrm>
        <a:off x="281948" y="138791"/>
        <a:ext cx="845843" cy="563895"/>
      </dsp:txXfrm>
    </dsp:sp>
    <dsp:sp modelId="{70298322-E9D9-47AF-A268-EAAFBF8394BF}">
      <dsp:nvSpPr>
        <dsp:cNvPr id="0" name=""/>
        <dsp:cNvSpPr/>
      </dsp:nvSpPr>
      <dsp:spPr>
        <a:xfrm>
          <a:off x="1268764" y="138791"/>
          <a:ext cx="1409738" cy="563895"/>
        </a:xfrm>
        <a:prstGeom prst="chevron">
          <a:avLst/>
        </a:prstGeom>
        <a:solidFill>
          <a:schemeClr val="tx1"/>
        </a:solidFill>
        <a:ln w="34925" cap="flat" cmpd="sng" algn="in">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t>Recruit</a:t>
          </a:r>
        </a:p>
      </dsp:txBody>
      <dsp:txXfrm>
        <a:off x="1550712" y="138791"/>
        <a:ext cx="845843" cy="563895"/>
      </dsp:txXfrm>
    </dsp:sp>
    <dsp:sp modelId="{6D200865-21AA-4CA5-A501-8403008AE26A}">
      <dsp:nvSpPr>
        <dsp:cNvPr id="0" name=""/>
        <dsp:cNvSpPr/>
      </dsp:nvSpPr>
      <dsp:spPr>
        <a:xfrm>
          <a:off x="2537529" y="138791"/>
          <a:ext cx="1409738" cy="563895"/>
        </a:xfrm>
        <a:prstGeom prst="chevron">
          <a:avLst/>
        </a:prstGeom>
        <a:solidFill>
          <a:schemeClr val="tx1"/>
        </a:solidFill>
        <a:ln w="34925" cap="flat" cmpd="sng" algn="in">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t>Interview</a:t>
          </a:r>
        </a:p>
      </dsp:txBody>
      <dsp:txXfrm>
        <a:off x="2819477" y="138791"/>
        <a:ext cx="845843" cy="563895"/>
      </dsp:txXfrm>
    </dsp:sp>
    <dsp:sp modelId="{21480E30-DBA9-439E-A3EF-D589144D3D02}">
      <dsp:nvSpPr>
        <dsp:cNvPr id="0" name=""/>
        <dsp:cNvSpPr/>
      </dsp:nvSpPr>
      <dsp:spPr>
        <a:xfrm>
          <a:off x="3806293" y="138791"/>
          <a:ext cx="1409738" cy="563895"/>
        </a:xfrm>
        <a:prstGeom prst="chevron">
          <a:avLst/>
        </a:prstGeom>
        <a:solidFill>
          <a:schemeClr val="tx1"/>
        </a:solidFill>
        <a:ln w="34925" cap="flat" cmpd="sng" algn="in">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t>Hire</a:t>
          </a:r>
        </a:p>
      </dsp:txBody>
      <dsp:txXfrm>
        <a:off x="4088241" y="138791"/>
        <a:ext cx="845843" cy="563895"/>
      </dsp:txXfrm>
    </dsp:sp>
    <dsp:sp modelId="{BC10C5E9-506A-4AF7-8601-EEA8D0AE4437}">
      <dsp:nvSpPr>
        <dsp:cNvPr id="0" name=""/>
        <dsp:cNvSpPr/>
      </dsp:nvSpPr>
      <dsp:spPr>
        <a:xfrm>
          <a:off x="5075058" y="138791"/>
          <a:ext cx="1409738" cy="563895"/>
        </a:xfrm>
        <a:prstGeom prst="chevron">
          <a:avLst/>
        </a:prstGeom>
        <a:solidFill>
          <a:schemeClr val="tx1"/>
        </a:solidFill>
        <a:ln w="34925" cap="flat" cmpd="sng" algn="in">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t>Onboard / Train</a:t>
          </a:r>
        </a:p>
      </dsp:txBody>
      <dsp:txXfrm>
        <a:off x="5357006" y="138791"/>
        <a:ext cx="845843" cy="563895"/>
      </dsp:txXfrm>
    </dsp:sp>
    <dsp:sp modelId="{64BB5C53-F988-4A33-9D32-719842AFC7A0}">
      <dsp:nvSpPr>
        <dsp:cNvPr id="0" name=""/>
        <dsp:cNvSpPr/>
      </dsp:nvSpPr>
      <dsp:spPr>
        <a:xfrm>
          <a:off x="6343822" y="138791"/>
          <a:ext cx="1409738" cy="563895"/>
        </a:xfrm>
        <a:prstGeom prst="chevron">
          <a:avLst/>
        </a:prstGeom>
        <a:solidFill>
          <a:schemeClr val="tx1"/>
        </a:solidFill>
        <a:ln w="34925" cap="flat" cmpd="sng" algn="in">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t>Deploy / Develop</a:t>
          </a:r>
        </a:p>
      </dsp:txBody>
      <dsp:txXfrm>
        <a:off x="6625770" y="138791"/>
        <a:ext cx="845843" cy="563895"/>
      </dsp:txXfrm>
    </dsp:sp>
    <dsp:sp modelId="{1430C37E-81AB-4221-96B1-F69A204D9423}">
      <dsp:nvSpPr>
        <dsp:cNvPr id="0" name=""/>
        <dsp:cNvSpPr/>
      </dsp:nvSpPr>
      <dsp:spPr>
        <a:xfrm>
          <a:off x="7612587" y="138791"/>
          <a:ext cx="1409738" cy="563895"/>
        </a:xfrm>
        <a:prstGeom prst="chevron">
          <a:avLst/>
        </a:prstGeom>
        <a:solidFill>
          <a:schemeClr val="tx1"/>
        </a:solidFill>
        <a:ln w="34925" cap="flat" cmpd="sng" algn="in">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t>Retain / Separate</a:t>
          </a:r>
        </a:p>
      </dsp:txBody>
      <dsp:txXfrm>
        <a:off x="7894535" y="138791"/>
        <a:ext cx="845843" cy="56389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537257-C252-6B44-9A4C-467F4EAFF28B}">
      <dsp:nvSpPr>
        <dsp:cNvPr id="0" name=""/>
        <dsp:cNvSpPr/>
      </dsp:nvSpPr>
      <dsp:spPr>
        <a:xfrm>
          <a:off x="676370" y="1113541"/>
          <a:ext cx="5486374" cy="4297678"/>
        </a:xfrm>
        <a:prstGeom prst="ellipse">
          <a:avLst/>
        </a:prstGeom>
        <a:solidFill>
          <a:schemeClr val="accent1">
            <a:alpha val="50000"/>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endParaRPr lang="en-US" sz="6500" kern="1200" dirty="0">
            <a:noFill/>
          </a:endParaRPr>
        </a:p>
      </dsp:txBody>
      <dsp:txXfrm>
        <a:off x="1442485" y="1620329"/>
        <a:ext cx="3163315" cy="3284101"/>
      </dsp:txXfrm>
    </dsp:sp>
    <dsp:sp modelId="{D503EB36-935A-DE41-BA72-DB67771BF952}">
      <dsp:nvSpPr>
        <dsp:cNvPr id="0" name=""/>
        <dsp:cNvSpPr/>
      </dsp:nvSpPr>
      <dsp:spPr>
        <a:xfrm>
          <a:off x="3294792" y="1106688"/>
          <a:ext cx="5486374" cy="4297678"/>
        </a:xfrm>
        <a:prstGeom prst="ellipse">
          <a:avLst/>
        </a:prstGeom>
        <a:solidFill>
          <a:schemeClr val="accent1">
            <a:alpha val="50000"/>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endParaRPr lang="en-US" sz="6500" kern="1200" dirty="0">
            <a:noFill/>
          </a:endParaRPr>
        </a:p>
      </dsp:txBody>
      <dsp:txXfrm>
        <a:off x="4851736" y="1613476"/>
        <a:ext cx="3163315" cy="3284101"/>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692050" cy="355083"/>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4826093" y="0"/>
            <a:ext cx="3692050" cy="355083"/>
          </a:xfrm>
          <a:prstGeom prst="rect">
            <a:avLst/>
          </a:prstGeom>
        </p:spPr>
        <p:txBody>
          <a:bodyPr vert="horz" lIns="91440" tIns="45720" rIns="91440" bIns="45720" rtlCol="0"/>
          <a:lstStyle>
            <a:lvl1pPr algn="r">
              <a:defRPr sz="1200"/>
            </a:lvl1pPr>
          </a:lstStyle>
          <a:p>
            <a:fld id="{17175924-51B1-461B-B8F8-DC1360F9099A}" type="datetimeFigureOut">
              <a:rPr lang="en-US" smtClean="0"/>
              <a:t>8/19/24</a:t>
            </a:fld>
            <a:endParaRPr lang="en-US" dirty="0"/>
          </a:p>
        </p:txBody>
      </p:sp>
      <p:sp>
        <p:nvSpPr>
          <p:cNvPr id="4" name="Slide Image Placeholder 3"/>
          <p:cNvSpPr>
            <a:spLocks noGrp="1" noRot="1" noChangeAspect="1"/>
          </p:cNvSpPr>
          <p:nvPr>
            <p:ph type="sldImg" idx="2"/>
          </p:nvPr>
        </p:nvSpPr>
        <p:spPr>
          <a:xfrm>
            <a:off x="2136775" y="884238"/>
            <a:ext cx="4246563" cy="2389187"/>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852012" y="3405843"/>
            <a:ext cx="6816090" cy="278659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721993"/>
            <a:ext cx="3692050" cy="355082"/>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826093" y="6721993"/>
            <a:ext cx="3692050" cy="355082"/>
          </a:xfrm>
          <a:prstGeom prst="rect">
            <a:avLst/>
          </a:prstGeom>
        </p:spPr>
        <p:txBody>
          <a:bodyPr vert="horz" lIns="91440" tIns="45720" rIns="91440" bIns="45720" rtlCol="0" anchor="b"/>
          <a:lstStyle>
            <a:lvl1pPr algn="r">
              <a:defRPr sz="1200"/>
            </a:lvl1pPr>
          </a:lstStyle>
          <a:p>
            <a:fld id="{F0749F43-F843-4AB8-964E-518C16983D58}" type="slidenum">
              <a:rPr lang="en-US" smtClean="0"/>
              <a:t>‹#›</a:t>
            </a:fld>
            <a:endParaRPr lang="en-US" dirty="0"/>
          </a:p>
        </p:txBody>
      </p:sp>
    </p:spTree>
    <p:extLst>
      <p:ext uri="{BB962C8B-B14F-4D97-AF65-F5344CB8AC3E}">
        <p14:creationId xmlns:p14="http://schemas.microsoft.com/office/powerpoint/2010/main" val="358035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Thank you all so much. Thank you for the invitation to spend a little time with you this evening and discuss the challenges you face on this journey to the real world.</a:t>
            </a:r>
          </a:p>
          <a:p>
            <a:pPr marL="171450" indent="-171450">
              <a:buFont typeface="Arial" panose="020B0604020202020204" pitchFamily="34" charset="0"/>
              <a:buChar char="•"/>
            </a:pPr>
            <a:r>
              <a:rPr lang="en-US" dirty="0"/>
              <a:t>We will also spend a little time discussing ways to overcome those challenges, but I’m going to leave the bulk of that material for your own consumption and execution.</a:t>
            </a:r>
          </a:p>
          <a:p>
            <a:endParaRPr lang="en-US" dirty="0"/>
          </a:p>
        </p:txBody>
      </p:sp>
      <p:sp>
        <p:nvSpPr>
          <p:cNvPr id="4" name="Slide Number Placeholder 3"/>
          <p:cNvSpPr>
            <a:spLocks noGrp="1"/>
          </p:cNvSpPr>
          <p:nvPr>
            <p:ph type="sldNum" sz="quarter" idx="5"/>
          </p:nvPr>
        </p:nvSpPr>
        <p:spPr/>
        <p:txBody>
          <a:bodyPr/>
          <a:lstStyle/>
          <a:p>
            <a:fld id="{F0749F43-F843-4AB8-964E-518C16983D58}" type="slidenum">
              <a:rPr lang="en-US" smtClean="0"/>
              <a:t>1</a:t>
            </a:fld>
            <a:endParaRPr lang="en-US" dirty="0"/>
          </a:p>
        </p:txBody>
      </p:sp>
    </p:spTree>
    <p:extLst>
      <p:ext uri="{BB962C8B-B14F-4D97-AF65-F5344CB8AC3E}">
        <p14:creationId xmlns:p14="http://schemas.microsoft.com/office/powerpoint/2010/main" val="758650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Fact of the matter is Veterans Bring Significant Education and Experience…</a:t>
            </a:r>
          </a:p>
          <a:p>
            <a:r>
              <a:rPr lang="en-US" dirty="0"/>
              <a:t>See the red rectangle. These tend to be the typical ranks that organizations recruit from the military. I suspect most of you fall within that rectangle.</a:t>
            </a:r>
          </a:p>
          <a:p>
            <a:r>
              <a:rPr lang="en-US" dirty="0"/>
              <a:t>If you compare your military training, education, and supervisory responsibilities to that of your civilian peers, you’ll see the differences are quite stark. </a:t>
            </a:r>
          </a:p>
          <a:p>
            <a:r>
              <a:rPr lang="en-US" dirty="0"/>
              <a:t>Now that’s not to say that an Army captain can step immediately into a Director role in a business. Absolutely not. </a:t>
            </a:r>
          </a:p>
          <a:p>
            <a:r>
              <a:rPr lang="en-US" dirty="0"/>
              <a:t>That would be like saying that business Director could step immediately into the role of an Army company commander. That just doesn’t work. </a:t>
            </a:r>
          </a:p>
          <a:p>
            <a:r>
              <a:rPr lang="en-US" dirty="0"/>
              <a:t>There needs to be some transition, some training, some assimilation before an individual could assume such roles. We will talk about that later.</a:t>
            </a:r>
          </a:p>
        </p:txBody>
      </p:sp>
      <p:sp>
        <p:nvSpPr>
          <p:cNvPr id="4" name="Slide Number Placeholder 3"/>
          <p:cNvSpPr>
            <a:spLocks noGrp="1"/>
          </p:cNvSpPr>
          <p:nvPr>
            <p:ph type="sldNum" sz="quarter" idx="5"/>
          </p:nvPr>
        </p:nvSpPr>
        <p:spPr/>
        <p:txBody>
          <a:bodyPr/>
          <a:lstStyle/>
          <a:p>
            <a:fld id="{F0749F43-F843-4AB8-964E-518C16983D58}" type="slidenum">
              <a:rPr lang="en-US" smtClean="0"/>
              <a:t>12</a:t>
            </a:fld>
            <a:endParaRPr lang="en-US" dirty="0"/>
          </a:p>
        </p:txBody>
      </p:sp>
    </p:spTree>
    <p:extLst>
      <p:ext uri="{BB962C8B-B14F-4D97-AF65-F5344CB8AC3E}">
        <p14:creationId xmlns:p14="http://schemas.microsoft.com/office/powerpoint/2010/main" val="41109452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What percentage of veterans served in a combat specialty?</a:t>
            </a:r>
          </a:p>
          <a:p>
            <a:endParaRPr lang="en-US" dirty="0"/>
          </a:p>
        </p:txBody>
      </p:sp>
      <p:sp>
        <p:nvSpPr>
          <p:cNvPr id="4" name="Slide Number Placeholder 3"/>
          <p:cNvSpPr>
            <a:spLocks noGrp="1"/>
          </p:cNvSpPr>
          <p:nvPr>
            <p:ph type="sldNum" sz="quarter" idx="5"/>
          </p:nvPr>
        </p:nvSpPr>
        <p:spPr/>
        <p:txBody>
          <a:bodyPr/>
          <a:lstStyle/>
          <a:p>
            <a:fld id="{F0749F43-F843-4AB8-964E-518C16983D58}" type="slidenum">
              <a:rPr lang="en-US" smtClean="0"/>
              <a:t>13</a:t>
            </a:fld>
            <a:endParaRPr lang="en-US" dirty="0"/>
          </a:p>
        </p:txBody>
      </p:sp>
    </p:spTree>
    <p:extLst>
      <p:ext uri="{BB962C8B-B14F-4D97-AF65-F5344CB8AC3E}">
        <p14:creationId xmlns:p14="http://schemas.microsoft.com/office/powerpoint/2010/main" val="1011722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&lt;15%</a:t>
            </a:r>
          </a:p>
        </p:txBody>
      </p:sp>
      <p:sp>
        <p:nvSpPr>
          <p:cNvPr id="4" name="Slide Number Placeholder 3"/>
          <p:cNvSpPr>
            <a:spLocks noGrp="1"/>
          </p:cNvSpPr>
          <p:nvPr>
            <p:ph type="sldNum" sz="quarter" idx="5"/>
          </p:nvPr>
        </p:nvSpPr>
        <p:spPr/>
        <p:txBody>
          <a:bodyPr/>
          <a:lstStyle/>
          <a:p>
            <a:fld id="{F0749F43-F843-4AB8-964E-518C16983D58}" type="slidenum">
              <a:rPr lang="en-US" smtClean="0"/>
              <a:t>14</a:t>
            </a:fld>
            <a:endParaRPr lang="en-US" dirty="0"/>
          </a:p>
        </p:txBody>
      </p:sp>
    </p:spTree>
    <p:extLst>
      <p:ext uri="{BB962C8B-B14F-4D97-AF65-F5344CB8AC3E}">
        <p14:creationId xmlns:p14="http://schemas.microsoft.com/office/powerpoint/2010/main" val="14863078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 out this table. I’ve circled the percentage of service members that serve in a combat specialty. Now, let’s flip that figure on it’s head…</a:t>
            </a:r>
          </a:p>
          <a:p>
            <a:r>
              <a:rPr lang="en-US" dirty="0"/>
              <a:t>85% of military occupational specialties are in career fields that have directly transferable skills – think of engineers, construction, technology, healthcare, human resources, logistics, etc.</a:t>
            </a:r>
          </a:p>
          <a:p>
            <a:r>
              <a:rPr lang="en-US" dirty="0"/>
              <a:t>I was unfortunately one of those trigger pullers that represent the 15%. I was a tanker. The good news is that we don’t have Abrams tanks rolling down our streets. The bad news is that meant I needed to recreate myself. </a:t>
            </a:r>
          </a:p>
          <a:p>
            <a:r>
              <a:rPr lang="en-US" dirty="0"/>
              <a:t>Some of you may fall into that group as well. If you do, just know that you will need a little more time to self-reflect, uncover your transferable skills, and reinvent yourself. </a:t>
            </a:r>
          </a:p>
          <a:p>
            <a:endParaRPr lang="en-US" dirty="0"/>
          </a:p>
        </p:txBody>
      </p:sp>
      <p:sp>
        <p:nvSpPr>
          <p:cNvPr id="4" name="Slide Number Placeholder 3"/>
          <p:cNvSpPr>
            <a:spLocks noGrp="1"/>
          </p:cNvSpPr>
          <p:nvPr>
            <p:ph type="sldNum" sz="quarter" idx="5"/>
          </p:nvPr>
        </p:nvSpPr>
        <p:spPr/>
        <p:txBody>
          <a:bodyPr/>
          <a:lstStyle/>
          <a:p>
            <a:fld id="{F0749F43-F843-4AB8-964E-518C16983D58}" type="slidenum">
              <a:rPr lang="en-US" smtClean="0"/>
              <a:t>15</a:t>
            </a:fld>
            <a:endParaRPr lang="en-US" dirty="0"/>
          </a:p>
        </p:txBody>
      </p:sp>
    </p:spTree>
    <p:extLst>
      <p:ext uri="{BB962C8B-B14F-4D97-AF65-F5344CB8AC3E}">
        <p14:creationId xmlns:p14="http://schemas.microsoft.com/office/powerpoint/2010/main" val="1506537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What portion of any company’s employee population has a greater percentage of PTSD? </a:t>
            </a:r>
          </a:p>
          <a:p>
            <a:endParaRPr lang="en-US" dirty="0"/>
          </a:p>
        </p:txBody>
      </p:sp>
      <p:sp>
        <p:nvSpPr>
          <p:cNvPr id="4" name="Slide Number Placeholder 3"/>
          <p:cNvSpPr>
            <a:spLocks noGrp="1"/>
          </p:cNvSpPr>
          <p:nvPr>
            <p:ph type="sldNum" sz="quarter" idx="5"/>
          </p:nvPr>
        </p:nvSpPr>
        <p:spPr/>
        <p:txBody>
          <a:bodyPr/>
          <a:lstStyle/>
          <a:p>
            <a:fld id="{F0749F43-F843-4AB8-964E-518C16983D58}" type="slidenum">
              <a:rPr lang="en-US" smtClean="0"/>
              <a:t>16</a:t>
            </a:fld>
            <a:endParaRPr lang="en-US" dirty="0"/>
          </a:p>
        </p:txBody>
      </p:sp>
    </p:spTree>
    <p:extLst>
      <p:ext uri="{BB962C8B-B14F-4D97-AF65-F5344CB8AC3E}">
        <p14:creationId xmlns:p14="http://schemas.microsoft.com/office/powerpoint/2010/main" val="20114657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MYTH</a:t>
            </a:r>
            <a:r>
              <a:rPr lang="en-US" dirty="0"/>
              <a:t>: Veterans are disproportionately affected by Post-Traumatic Stress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FACT</a:t>
            </a:r>
            <a:r>
              <a:rPr lang="en-US" dirty="0"/>
              <a:t>: There are more than five times the number of civilians in your organization that have PTSD</a:t>
            </a:r>
            <a:endParaRPr lang="en-US" sz="500" dirty="0"/>
          </a:p>
          <a:p>
            <a:pPr marL="0" algn="l" rtl="0" eaLnBrk="1" fontAlgn="t" latinLnBrk="0" hangingPunct="1">
              <a:spcBef>
                <a:spcPts val="0"/>
              </a:spcBef>
              <a:spcAft>
                <a:spcPts val="0"/>
              </a:spcAft>
            </a:pPr>
            <a:r>
              <a:rPr lang="en-US" sz="1800" b="1" i="0" u="none" strike="noStrike" kern="1200" dirty="0">
                <a:solidFill>
                  <a:srgbClr val="FFFFFF"/>
                </a:solidFill>
                <a:effectLst/>
                <a:latin typeface="Franklin Gothic Book" panose="020B0503020102020204" pitchFamily="34" charset="0"/>
              </a:rPr>
              <a:t>Veterans</a:t>
            </a:r>
            <a:endParaRPr lang="en-US" sz="1800" b="0" i="0" u="none" strike="noStrike" dirty="0">
              <a:effectLst/>
              <a:latin typeface="Arial" panose="020B0604020202020204" pitchFamily="34" charset="0"/>
            </a:endParaRPr>
          </a:p>
          <a:p>
            <a:pPr marL="283464" indent="-283464" algn="l" rtl="0" eaLnBrk="1" fontAlgn="t" latinLnBrk="0" hangingPunct="1">
              <a:spcBef>
                <a:spcPts val="0"/>
              </a:spcBef>
              <a:spcAft>
                <a:spcPts val="0"/>
              </a:spcAft>
            </a:pPr>
            <a:r>
              <a:rPr lang="en-US" sz="1800" b="0" i="0" u="none" strike="noStrike" kern="1200" dirty="0">
                <a:solidFill>
                  <a:srgbClr val="000000"/>
                </a:solidFill>
                <a:effectLst/>
                <a:latin typeface="Franklin Gothic Book" panose="020B0503020102020204" pitchFamily="34" charset="0"/>
              </a:rPr>
              <a:t>6% of veterans in labor pool</a:t>
            </a:r>
            <a:endParaRPr lang="en-US" sz="1800" b="0" i="0" u="none" strike="noStrike" dirty="0">
              <a:effectLst/>
              <a:latin typeface="Arial" panose="020B0604020202020204" pitchFamily="34" charset="0"/>
            </a:endParaRPr>
          </a:p>
          <a:p>
            <a:pPr marL="283464" indent="-283464" algn="l" rtl="0" eaLnBrk="1" fontAlgn="t" latinLnBrk="0" hangingPunct="1">
              <a:spcBef>
                <a:spcPts val="0"/>
              </a:spcBef>
              <a:spcAft>
                <a:spcPts val="0"/>
              </a:spcAft>
            </a:pPr>
            <a:r>
              <a:rPr lang="en-US" sz="1800" b="0" i="0" u="none" strike="noStrike" kern="1200" dirty="0">
                <a:solidFill>
                  <a:srgbClr val="000000"/>
                </a:solidFill>
                <a:effectLst/>
                <a:latin typeface="Franklin Gothic Book" panose="020B0503020102020204" pitchFamily="34" charset="0"/>
              </a:rPr>
              <a:t>1000 x (6%) = 60 veteran employees</a:t>
            </a:r>
            <a:endParaRPr lang="en-US" sz="1800" b="0" i="0" u="none" strike="noStrike" dirty="0">
              <a:effectLst/>
              <a:latin typeface="Arial" panose="020B0604020202020204" pitchFamily="34" charset="0"/>
            </a:endParaRPr>
          </a:p>
          <a:p>
            <a:pPr marL="283464" indent="-283464" algn="l" rtl="0" eaLnBrk="1" fontAlgn="t" latinLnBrk="0" hangingPunct="1">
              <a:spcBef>
                <a:spcPts val="0"/>
              </a:spcBef>
              <a:spcAft>
                <a:spcPts val="0"/>
              </a:spcAft>
            </a:pPr>
            <a:r>
              <a:rPr lang="en-US" sz="1800" b="0" i="0" u="none" strike="noStrike" kern="1200" dirty="0">
                <a:solidFill>
                  <a:srgbClr val="000000"/>
                </a:solidFill>
                <a:effectLst/>
                <a:latin typeface="Franklin Gothic Book" panose="020B0503020102020204" pitchFamily="34" charset="0"/>
              </a:rPr>
              <a:t>11-20% of post-9/11 veterans have PTSD</a:t>
            </a:r>
            <a:endParaRPr lang="en-US" sz="1800" b="0" i="0" u="none" strike="noStrike" dirty="0">
              <a:effectLst/>
              <a:latin typeface="Arial" panose="020B0604020202020204" pitchFamily="34" charset="0"/>
            </a:endParaRPr>
          </a:p>
          <a:p>
            <a:pPr marL="283464" indent="-283464" algn="l" rtl="0" eaLnBrk="1" fontAlgn="t" latinLnBrk="0" hangingPunct="1">
              <a:spcBef>
                <a:spcPts val="0"/>
              </a:spcBef>
              <a:spcAft>
                <a:spcPts val="0"/>
              </a:spcAft>
            </a:pPr>
            <a:r>
              <a:rPr lang="en-US" sz="1800" b="0" i="0" u="none" strike="noStrike" kern="1200" dirty="0">
                <a:solidFill>
                  <a:srgbClr val="000000"/>
                </a:solidFill>
                <a:effectLst/>
                <a:latin typeface="Franklin Gothic Book" panose="020B0503020102020204" pitchFamily="34" charset="0"/>
              </a:rPr>
              <a:t>20% x (60) = </a:t>
            </a:r>
            <a:r>
              <a:rPr lang="en-US" sz="1800" b="1" i="0" u="none" strike="noStrike" kern="1200" dirty="0">
                <a:solidFill>
                  <a:srgbClr val="000000"/>
                </a:solidFill>
                <a:effectLst/>
                <a:highlight>
                  <a:srgbClr val="FFFF00"/>
                </a:highlight>
                <a:latin typeface="Franklin Gothic Book" panose="020B0503020102020204" pitchFamily="34" charset="0"/>
              </a:rPr>
              <a:t>12 </a:t>
            </a:r>
            <a:r>
              <a:rPr lang="en-US" sz="1800" b="0" i="0" u="none" strike="noStrike" kern="1200" dirty="0">
                <a:solidFill>
                  <a:srgbClr val="000000"/>
                </a:solidFill>
                <a:effectLst/>
                <a:latin typeface="Franklin Gothic Book" panose="020B0503020102020204" pitchFamily="34" charset="0"/>
              </a:rPr>
              <a:t>veteran employees with PTSD</a:t>
            </a:r>
            <a:endParaRPr lang="en-US"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800" b="1" i="0" u="none" strike="noStrike" kern="1200" dirty="0">
                <a:solidFill>
                  <a:srgbClr val="FFFFFF"/>
                </a:solidFill>
                <a:effectLst/>
                <a:latin typeface="Franklin Gothic Book" panose="020B0503020102020204" pitchFamily="34" charset="0"/>
              </a:rPr>
              <a:t>Non-veterans</a:t>
            </a:r>
            <a:endParaRPr lang="en-US" sz="1800" b="0" i="0" u="none" strike="noStrike" dirty="0">
              <a:effectLst/>
              <a:latin typeface="Arial" panose="020B0604020202020204" pitchFamily="34" charset="0"/>
            </a:endParaRPr>
          </a:p>
          <a:p>
            <a:pPr marL="283464" indent="-283464" algn="l" rtl="0" eaLnBrk="1" fontAlgn="t" latinLnBrk="0" hangingPunct="1">
              <a:spcBef>
                <a:spcPts val="0"/>
              </a:spcBef>
              <a:spcAft>
                <a:spcPts val="0"/>
              </a:spcAft>
            </a:pPr>
            <a:r>
              <a:rPr lang="en-US" sz="1800" b="0" i="0" u="none" strike="noStrike" kern="1200" dirty="0">
                <a:solidFill>
                  <a:srgbClr val="000000"/>
                </a:solidFill>
                <a:effectLst/>
                <a:latin typeface="Franklin Gothic Book" panose="020B0503020102020204" pitchFamily="34" charset="0"/>
              </a:rPr>
              <a:t>1000 – 60 veteran employees = 940 non-veteran employees</a:t>
            </a:r>
            <a:endParaRPr lang="en-US" sz="1800" b="0" i="0" u="none" strike="noStrike" dirty="0">
              <a:effectLst/>
              <a:latin typeface="Arial" panose="020B0604020202020204" pitchFamily="34" charset="0"/>
            </a:endParaRPr>
          </a:p>
          <a:p>
            <a:pPr marL="283464" indent="-283464" algn="l" rtl="0" eaLnBrk="1" fontAlgn="t" latinLnBrk="0" hangingPunct="1">
              <a:spcBef>
                <a:spcPts val="0"/>
              </a:spcBef>
              <a:spcAft>
                <a:spcPts val="0"/>
              </a:spcAft>
            </a:pPr>
            <a:r>
              <a:rPr lang="en-US" sz="1800" b="0" i="0" u="none" strike="noStrike" kern="1200" dirty="0">
                <a:solidFill>
                  <a:srgbClr val="000000"/>
                </a:solidFill>
                <a:effectLst/>
                <a:latin typeface="Franklin Gothic Book" panose="020B0503020102020204" pitchFamily="34" charset="0"/>
              </a:rPr>
              <a:t>7-8% of the adult US population will have PTSD</a:t>
            </a:r>
            <a:endParaRPr lang="en-US" sz="1800" b="0" i="0" u="none" strike="noStrike" dirty="0">
              <a:effectLst/>
              <a:latin typeface="Arial" panose="020B0604020202020204" pitchFamily="34" charset="0"/>
            </a:endParaRPr>
          </a:p>
          <a:p>
            <a:pPr marL="283464" indent="-283464" algn="l" rtl="0" eaLnBrk="1" fontAlgn="t" latinLnBrk="0" hangingPunct="1">
              <a:spcBef>
                <a:spcPts val="0"/>
              </a:spcBef>
              <a:spcAft>
                <a:spcPts val="0"/>
              </a:spcAft>
            </a:pPr>
            <a:r>
              <a:rPr lang="en-US" sz="1800" b="0" i="0" u="none" strike="noStrike" kern="1200" dirty="0">
                <a:solidFill>
                  <a:srgbClr val="000000"/>
                </a:solidFill>
                <a:effectLst/>
                <a:latin typeface="Franklin Gothic Book" panose="020B0503020102020204" pitchFamily="34" charset="0"/>
              </a:rPr>
              <a:t>7% x (940) ~ </a:t>
            </a:r>
            <a:r>
              <a:rPr lang="en-US" sz="1800" b="1" i="0" u="none" strike="noStrike" kern="1200" dirty="0">
                <a:solidFill>
                  <a:srgbClr val="000000"/>
                </a:solidFill>
                <a:effectLst/>
                <a:highlight>
                  <a:srgbClr val="FFFF00"/>
                </a:highlight>
                <a:latin typeface="Franklin Gothic Book" panose="020B0503020102020204" pitchFamily="34" charset="0"/>
              </a:rPr>
              <a:t>66</a:t>
            </a:r>
            <a:r>
              <a:rPr lang="en-US" sz="1800" b="0" i="0" u="none" strike="noStrike" kern="1200" dirty="0">
                <a:solidFill>
                  <a:srgbClr val="000000"/>
                </a:solidFill>
                <a:effectLst/>
                <a:latin typeface="Franklin Gothic Book" panose="020B0503020102020204" pitchFamily="34" charset="0"/>
              </a:rPr>
              <a:t> civilian employees with PTSD</a:t>
            </a:r>
            <a:endParaRPr lang="en-US" sz="1800" b="0" i="0" u="none" strike="noStrike"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F0749F43-F843-4AB8-964E-518C16983D58}" type="slidenum">
              <a:rPr lang="en-US" smtClean="0"/>
              <a:t>17</a:t>
            </a:fld>
            <a:endParaRPr lang="en-US" dirty="0"/>
          </a:p>
        </p:txBody>
      </p:sp>
    </p:spTree>
    <p:extLst>
      <p:ext uri="{BB962C8B-B14F-4D97-AF65-F5344CB8AC3E}">
        <p14:creationId xmlns:p14="http://schemas.microsoft.com/office/powerpoint/2010/main" val="2094393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Is the military diverse? Yes or no?</a:t>
            </a:r>
          </a:p>
          <a:p>
            <a:endParaRPr lang="en-US" dirty="0"/>
          </a:p>
        </p:txBody>
      </p:sp>
      <p:sp>
        <p:nvSpPr>
          <p:cNvPr id="4" name="Slide Number Placeholder 3"/>
          <p:cNvSpPr>
            <a:spLocks noGrp="1"/>
          </p:cNvSpPr>
          <p:nvPr>
            <p:ph type="sldNum" sz="quarter" idx="5"/>
          </p:nvPr>
        </p:nvSpPr>
        <p:spPr/>
        <p:txBody>
          <a:bodyPr/>
          <a:lstStyle/>
          <a:p>
            <a:fld id="{F0749F43-F843-4AB8-964E-518C16983D58}" type="slidenum">
              <a:rPr lang="en-US" smtClean="0"/>
              <a:t>18</a:t>
            </a:fld>
            <a:endParaRPr lang="en-US" dirty="0"/>
          </a:p>
        </p:txBody>
      </p:sp>
    </p:spTree>
    <p:extLst>
      <p:ext uri="{BB962C8B-B14F-4D97-AF65-F5344CB8AC3E}">
        <p14:creationId xmlns:p14="http://schemas.microsoft.com/office/powerpoint/2010/main" val="405697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MYTH</a:t>
            </a:r>
            <a:r>
              <a:rPr lang="en-US" dirty="0"/>
              <a:t>: The military is not very diverse</a:t>
            </a:r>
          </a:p>
          <a:p>
            <a:pPr>
              <a:lnSpc>
                <a:spcPct val="120000"/>
              </a:lnSpc>
            </a:pPr>
            <a:r>
              <a:rPr lang="en-US" b="1" dirty="0"/>
              <a:t>FACT</a:t>
            </a:r>
            <a:r>
              <a:rPr lang="en-US" dirty="0"/>
              <a:t>: The diversity of our military is a strength and continues to change. Women are now 16% of our active duty military (up from 11% in 1990), and racial and ethnic minority groups make up about 40% of the active duty military.  </a:t>
            </a:r>
          </a:p>
        </p:txBody>
      </p:sp>
      <p:sp>
        <p:nvSpPr>
          <p:cNvPr id="4" name="Slide Number Placeholder 3"/>
          <p:cNvSpPr>
            <a:spLocks noGrp="1"/>
          </p:cNvSpPr>
          <p:nvPr>
            <p:ph type="sldNum" sz="quarter" idx="5"/>
          </p:nvPr>
        </p:nvSpPr>
        <p:spPr/>
        <p:txBody>
          <a:bodyPr/>
          <a:lstStyle/>
          <a:p>
            <a:fld id="{F0749F43-F843-4AB8-964E-518C16983D58}" type="slidenum">
              <a:rPr lang="en-US" smtClean="0"/>
              <a:t>19</a:t>
            </a:fld>
            <a:endParaRPr lang="en-US" dirty="0"/>
          </a:p>
        </p:txBody>
      </p:sp>
    </p:spTree>
    <p:extLst>
      <p:ext uri="{BB962C8B-B14F-4D97-AF65-F5344CB8AC3E}">
        <p14:creationId xmlns:p14="http://schemas.microsoft.com/office/powerpoint/2010/main" val="3312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Do most veterans require disability accommodations? Yes or no?</a:t>
            </a:r>
          </a:p>
          <a:p>
            <a:endParaRPr lang="en-US" dirty="0"/>
          </a:p>
        </p:txBody>
      </p:sp>
      <p:sp>
        <p:nvSpPr>
          <p:cNvPr id="4" name="Slide Number Placeholder 3"/>
          <p:cNvSpPr>
            <a:spLocks noGrp="1"/>
          </p:cNvSpPr>
          <p:nvPr>
            <p:ph type="sldNum" sz="quarter" idx="5"/>
          </p:nvPr>
        </p:nvSpPr>
        <p:spPr/>
        <p:txBody>
          <a:bodyPr/>
          <a:lstStyle/>
          <a:p>
            <a:fld id="{F0749F43-F843-4AB8-964E-518C16983D58}" type="slidenum">
              <a:rPr lang="en-US" smtClean="0"/>
              <a:t>20</a:t>
            </a:fld>
            <a:endParaRPr lang="en-US" dirty="0"/>
          </a:p>
        </p:txBody>
      </p:sp>
    </p:spTree>
    <p:extLst>
      <p:ext uri="{BB962C8B-B14F-4D97-AF65-F5344CB8AC3E}">
        <p14:creationId xmlns:p14="http://schemas.microsoft.com/office/powerpoint/2010/main" val="20955809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MYTH</a:t>
            </a:r>
            <a:r>
              <a:rPr lang="en-US" dirty="0"/>
              <a:t>: Most veterans require disability accommodations, most of which are costly. </a:t>
            </a:r>
          </a:p>
          <a:p>
            <a:pPr>
              <a:lnSpc>
                <a:spcPct val="120000"/>
              </a:lnSpc>
            </a:pPr>
            <a:r>
              <a:rPr lang="en-US" b="1" dirty="0"/>
              <a:t>FACT</a:t>
            </a:r>
            <a:r>
              <a:rPr lang="en-US" dirty="0"/>
              <a:t>: Most veterans do not require disability accommodations, 58% of which cost nothing. </a:t>
            </a:r>
          </a:p>
          <a:p>
            <a:pPr lvl="1">
              <a:lnSpc>
                <a:spcPct val="120000"/>
              </a:lnSpc>
            </a:pPr>
            <a:r>
              <a:rPr lang="en-US" dirty="0"/>
              <a:t>58% said the accommodations needed by their employee cost absolutely nothing.</a:t>
            </a:r>
          </a:p>
          <a:p>
            <a:pPr lvl="1">
              <a:lnSpc>
                <a:spcPct val="120000"/>
              </a:lnSpc>
            </a:pPr>
            <a:r>
              <a:rPr lang="en-US" dirty="0"/>
              <a:t>37% experienced a one-time cost. </a:t>
            </a:r>
          </a:p>
          <a:p>
            <a:pPr lvl="1">
              <a:lnSpc>
                <a:spcPct val="120000"/>
              </a:lnSpc>
            </a:pPr>
            <a:r>
              <a:rPr lang="en-US" dirty="0"/>
              <a:t>3% said the accommodation resulted in an ongoing, annual cost to the company, and </a:t>
            </a:r>
          </a:p>
          <a:p>
            <a:pPr lvl="1">
              <a:lnSpc>
                <a:spcPct val="120000"/>
              </a:lnSpc>
            </a:pPr>
            <a:r>
              <a:rPr lang="en-US" dirty="0"/>
              <a:t>1% said the accommodation required a combination of one-time and annual costs. </a:t>
            </a:r>
          </a:p>
          <a:p>
            <a:pPr lvl="1">
              <a:lnSpc>
                <a:spcPct val="120000"/>
              </a:lnSpc>
            </a:pPr>
            <a:r>
              <a:rPr lang="en-US" dirty="0"/>
              <a:t>When needed, median one-time cost of accommodation was $500. </a:t>
            </a:r>
          </a:p>
        </p:txBody>
      </p:sp>
      <p:sp>
        <p:nvSpPr>
          <p:cNvPr id="4" name="Slide Number Placeholder 3"/>
          <p:cNvSpPr>
            <a:spLocks noGrp="1"/>
          </p:cNvSpPr>
          <p:nvPr>
            <p:ph type="sldNum" sz="quarter" idx="5"/>
          </p:nvPr>
        </p:nvSpPr>
        <p:spPr/>
        <p:txBody>
          <a:bodyPr/>
          <a:lstStyle/>
          <a:p>
            <a:fld id="{F0749F43-F843-4AB8-964E-518C16983D58}" type="slidenum">
              <a:rPr lang="en-US" smtClean="0"/>
              <a:t>21</a:t>
            </a:fld>
            <a:endParaRPr lang="en-US" dirty="0"/>
          </a:p>
        </p:txBody>
      </p:sp>
    </p:spTree>
    <p:extLst>
      <p:ext uri="{BB962C8B-B14F-4D97-AF65-F5344CB8AC3E}">
        <p14:creationId xmlns:p14="http://schemas.microsoft.com/office/powerpoint/2010/main" val="1083128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here is our agenda…</a:t>
            </a:r>
          </a:p>
        </p:txBody>
      </p:sp>
      <p:sp>
        <p:nvSpPr>
          <p:cNvPr id="4" name="Slide Number Placeholder 3"/>
          <p:cNvSpPr>
            <a:spLocks noGrp="1"/>
          </p:cNvSpPr>
          <p:nvPr>
            <p:ph type="sldNum" sz="quarter" idx="5"/>
          </p:nvPr>
        </p:nvSpPr>
        <p:spPr/>
        <p:txBody>
          <a:bodyPr/>
          <a:lstStyle/>
          <a:p>
            <a:fld id="{F0749F43-F843-4AB8-964E-518C16983D58}" type="slidenum">
              <a:rPr lang="en-US" smtClean="0"/>
              <a:t>2</a:t>
            </a:fld>
            <a:endParaRPr lang="en-US" dirty="0"/>
          </a:p>
        </p:txBody>
      </p:sp>
    </p:spTree>
    <p:extLst>
      <p:ext uri="{BB962C8B-B14F-4D97-AF65-F5344CB8AC3E}">
        <p14:creationId xmlns:p14="http://schemas.microsoft.com/office/powerpoint/2010/main" val="34323884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True or False: Veterans are neither plentiful nor available. </a:t>
            </a:r>
          </a:p>
          <a:p>
            <a:endParaRPr lang="en-US" dirty="0"/>
          </a:p>
        </p:txBody>
      </p:sp>
      <p:sp>
        <p:nvSpPr>
          <p:cNvPr id="4" name="Slide Number Placeholder 3"/>
          <p:cNvSpPr>
            <a:spLocks noGrp="1"/>
          </p:cNvSpPr>
          <p:nvPr>
            <p:ph type="sldNum" sz="quarter" idx="5"/>
          </p:nvPr>
        </p:nvSpPr>
        <p:spPr/>
        <p:txBody>
          <a:bodyPr/>
          <a:lstStyle/>
          <a:p>
            <a:fld id="{F0749F43-F843-4AB8-964E-518C16983D58}" type="slidenum">
              <a:rPr lang="en-US" smtClean="0"/>
              <a:t>22</a:t>
            </a:fld>
            <a:endParaRPr lang="en-US" dirty="0"/>
          </a:p>
        </p:txBody>
      </p:sp>
    </p:spTree>
    <p:extLst>
      <p:ext uri="{BB962C8B-B14F-4D97-AF65-F5344CB8AC3E}">
        <p14:creationId xmlns:p14="http://schemas.microsoft.com/office/powerpoint/2010/main" val="37334300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main complaints I get from employers is that they don’t know where to find veterans.</a:t>
            </a:r>
          </a:p>
          <a:p>
            <a:r>
              <a:rPr lang="en-US" dirty="0"/>
              <a:t>Yet 200k of them enter the workforce every year</a:t>
            </a:r>
          </a:p>
          <a:p>
            <a:r>
              <a:rPr lang="en-US" dirty="0"/>
              <a:t>And they are available year-round, unlike academic recruits who are normally only available at the end of academic terms.</a:t>
            </a:r>
          </a:p>
        </p:txBody>
      </p:sp>
      <p:sp>
        <p:nvSpPr>
          <p:cNvPr id="4" name="Slide Number Placeholder 3"/>
          <p:cNvSpPr>
            <a:spLocks noGrp="1"/>
          </p:cNvSpPr>
          <p:nvPr>
            <p:ph type="sldNum" sz="quarter" idx="5"/>
          </p:nvPr>
        </p:nvSpPr>
        <p:spPr/>
        <p:txBody>
          <a:bodyPr/>
          <a:lstStyle/>
          <a:p>
            <a:fld id="{F0749F43-F843-4AB8-964E-518C16983D58}" type="slidenum">
              <a:rPr lang="en-US" smtClean="0"/>
              <a:t>23</a:t>
            </a:fld>
            <a:endParaRPr lang="en-US" dirty="0"/>
          </a:p>
        </p:txBody>
      </p:sp>
    </p:spTree>
    <p:extLst>
      <p:ext uri="{BB962C8B-B14F-4D97-AF65-F5344CB8AC3E}">
        <p14:creationId xmlns:p14="http://schemas.microsoft.com/office/powerpoint/2010/main" val="8443390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True or False: Veterans are neither plentiful nor available. </a:t>
            </a:r>
          </a:p>
          <a:p>
            <a:endParaRPr lang="en-US" dirty="0"/>
          </a:p>
        </p:txBody>
      </p:sp>
      <p:sp>
        <p:nvSpPr>
          <p:cNvPr id="4" name="Slide Number Placeholder 3"/>
          <p:cNvSpPr>
            <a:spLocks noGrp="1"/>
          </p:cNvSpPr>
          <p:nvPr>
            <p:ph type="sldNum" sz="quarter" idx="5"/>
          </p:nvPr>
        </p:nvSpPr>
        <p:spPr/>
        <p:txBody>
          <a:bodyPr/>
          <a:lstStyle/>
          <a:p>
            <a:fld id="{F0749F43-F843-4AB8-964E-518C16983D58}" type="slidenum">
              <a:rPr lang="en-US" smtClean="0"/>
              <a:t>24</a:t>
            </a:fld>
            <a:endParaRPr lang="en-US" dirty="0"/>
          </a:p>
        </p:txBody>
      </p:sp>
    </p:spTree>
    <p:extLst>
      <p:ext uri="{BB962C8B-B14F-4D97-AF65-F5344CB8AC3E}">
        <p14:creationId xmlns:p14="http://schemas.microsoft.com/office/powerpoint/2010/main" val="28733756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main complaints I get from employers is that they don’t know where to find veterans.</a:t>
            </a:r>
          </a:p>
          <a:p>
            <a:r>
              <a:rPr lang="en-US" dirty="0"/>
              <a:t>Yet 200k of them enter the workforce every year</a:t>
            </a:r>
          </a:p>
          <a:p>
            <a:r>
              <a:rPr lang="en-US" dirty="0"/>
              <a:t>And they are available year-round, unlike academic recruits who are normally only available at the end of academic terms.</a:t>
            </a:r>
          </a:p>
        </p:txBody>
      </p:sp>
      <p:sp>
        <p:nvSpPr>
          <p:cNvPr id="4" name="Slide Number Placeholder 3"/>
          <p:cNvSpPr>
            <a:spLocks noGrp="1"/>
          </p:cNvSpPr>
          <p:nvPr>
            <p:ph type="sldNum" sz="quarter" idx="5"/>
          </p:nvPr>
        </p:nvSpPr>
        <p:spPr/>
        <p:txBody>
          <a:bodyPr/>
          <a:lstStyle/>
          <a:p>
            <a:fld id="{F0749F43-F843-4AB8-964E-518C16983D58}" type="slidenum">
              <a:rPr lang="en-US" smtClean="0"/>
              <a:t>25</a:t>
            </a:fld>
            <a:endParaRPr lang="en-US" dirty="0"/>
          </a:p>
        </p:txBody>
      </p:sp>
    </p:spTree>
    <p:extLst>
      <p:ext uri="{BB962C8B-B14F-4D97-AF65-F5344CB8AC3E}">
        <p14:creationId xmlns:p14="http://schemas.microsoft.com/office/powerpoint/2010/main" val="32997619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True or False: Veterans are neither plentiful nor available. </a:t>
            </a:r>
          </a:p>
          <a:p>
            <a:endParaRPr lang="en-US" dirty="0"/>
          </a:p>
        </p:txBody>
      </p:sp>
      <p:sp>
        <p:nvSpPr>
          <p:cNvPr id="4" name="Slide Number Placeholder 3"/>
          <p:cNvSpPr>
            <a:spLocks noGrp="1"/>
          </p:cNvSpPr>
          <p:nvPr>
            <p:ph type="sldNum" sz="quarter" idx="5"/>
          </p:nvPr>
        </p:nvSpPr>
        <p:spPr/>
        <p:txBody>
          <a:bodyPr/>
          <a:lstStyle/>
          <a:p>
            <a:fld id="{F0749F43-F843-4AB8-964E-518C16983D58}" type="slidenum">
              <a:rPr lang="en-US" smtClean="0"/>
              <a:t>26</a:t>
            </a:fld>
            <a:endParaRPr lang="en-US" dirty="0"/>
          </a:p>
        </p:txBody>
      </p:sp>
    </p:spTree>
    <p:extLst>
      <p:ext uri="{BB962C8B-B14F-4D97-AF65-F5344CB8AC3E}">
        <p14:creationId xmlns:p14="http://schemas.microsoft.com/office/powerpoint/2010/main" val="37776800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dirty="0"/>
              <a:t>Moreover, there are quantifiable outcomes from diversity, equity, and inclusion programs that include veterans. Organizations with successful programs realize some significant outcomes…</a:t>
            </a:r>
          </a:p>
          <a:p>
            <a:pPr lvl="1"/>
            <a:r>
              <a:rPr lang="en-US" sz="1200" dirty="0"/>
              <a:t>22% increase in productivity at organizations that create inclusive environments</a:t>
            </a:r>
          </a:p>
          <a:p>
            <a:pPr lvl="1"/>
            <a:r>
              <a:rPr lang="en-US" sz="1200" dirty="0"/>
              <a:t>13 x higher mean cash flow from operations</a:t>
            </a:r>
          </a:p>
          <a:p>
            <a:pPr lvl="1"/>
            <a:r>
              <a:rPr lang="en-US" sz="1200" dirty="0"/>
              <a:t>~4 x more able to deal with personnel performance problems</a:t>
            </a:r>
          </a:p>
          <a:p>
            <a:pPr lvl="1"/>
            <a:r>
              <a:rPr lang="en-US" sz="1200" dirty="0"/>
              <a:t>~3 x more likely to identify and build leaders</a:t>
            </a:r>
          </a:p>
          <a:p>
            <a:endParaRPr lang="en-US" dirty="0"/>
          </a:p>
          <a:p>
            <a:r>
              <a:rPr lang="en-US" dirty="0"/>
              <a:t>For veterans themselves, studies show that when you fully employ them in optimal career fields, …</a:t>
            </a:r>
          </a:p>
        </p:txBody>
      </p:sp>
      <p:sp>
        <p:nvSpPr>
          <p:cNvPr id="4" name="Slide Number Placeholder 3"/>
          <p:cNvSpPr>
            <a:spLocks noGrp="1"/>
          </p:cNvSpPr>
          <p:nvPr>
            <p:ph type="sldNum" sz="quarter" idx="5"/>
          </p:nvPr>
        </p:nvSpPr>
        <p:spPr/>
        <p:txBody>
          <a:bodyPr/>
          <a:lstStyle/>
          <a:p>
            <a:fld id="{F0749F43-F843-4AB8-964E-518C16983D58}" type="slidenum">
              <a:rPr lang="en-US" smtClean="0"/>
              <a:t>27</a:t>
            </a:fld>
            <a:endParaRPr lang="en-US" dirty="0"/>
          </a:p>
        </p:txBody>
      </p:sp>
    </p:spTree>
    <p:extLst>
      <p:ext uri="{BB962C8B-B14F-4D97-AF65-F5344CB8AC3E}">
        <p14:creationId xmlns:p14="http://schemas.microsoft.com/office/powerpoint/2010/main" val="38758459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True or False: </a:t>
            </a:r>
            <a:r>
              <a:rPr lang="en-US" sz="1200" dirty="0"/>
              <a:t>Hiring veterans has no direct impact on national security.</a:t>
            </a:r>
          </a:p>
          <a:p>
            <a:endParaRPr lang="en-US" dirty="0"/>
          </a:p>
        </p:txBody>
      </p:sp>
      <p:sp>
        <p:nvSpPr>
          <p:cNvPr id="4" name="Slide Number Placeholder 3"/>
          <p:cNvSpPr>
            <a:spLocks noGrp="1"/>
          </p:cNvSpPr>
          <p:nvPr>
            <p:ph type="sldNum" sz="quarter" idx="5"/>
          </p:nvPr>
        </p:nvSpPr>
        <p:spPr/>
        <p:txBody>
          <a:bodyPr/>
          <a:lstStyle/>
          <a:p>
            <a:fld id="{F0749F43-F843-4AB8-964E-518C16983D58}" type="slidenum">
              <a:rPr lang="en-US" smtClean="0"/>
              <a:t>28</a:t>
            </a:fld>
            <a:endParaRPr lang="en-US" dirty="0"/>
          </a:p>
        </p:txBody>
      </p:sp>
    </p:spTree>
    <p:extLst>
      <p:ext uri="{BB962C8B-B14F-4D97-AF65-F5344CB8AC3E}">
        <p14:creationId xmlns:p14="http://schemas.microsoft.com/office/powerpoint/2010/main" val="24354270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Hiring veterans has a direct impact to National Security. Think about it.</a:t>
            </a:r>
          </a:p>
          <a:p>
            <a:pPr marL="171450" indent="-171450">
              <a:buFont typeface="Arial" panose="020B0604020202020204" pitchFamily="34" charset="0"/>
              <a:buChar char="•"/>
            </a:pPr>
            <a:r>
              <a:rPr lang="en-US" dirty="0"/>
              <a:t>If tomorrow’s recruits don’t see veterans having successful employment outcomes, they are not going to join. And as you may have heard, all services are facing recruiting shortages as we speak. The Army has gone so far to call it a crisis.</a:t>
            </a:r>
          </a:p>
          <a:p>
            <a:pPr marL="171450" indent="-171450">
              <a:buFont typeface="Arial" panose="020B0604020202020204" pitchFamily="34" charset="0"/>
              <a:buChar char="•"/>
            </a:pPr>
            <a:r>
              <a:rPr lang="en-US" dirty="0"/>
              <a:t>And if veterans aren’t hired, the DoD pays their unemployment, whose cost comes straight from DoD’s operating budget – funds that could be spent training our troops.</a:t>
            </a:r>
          </a:p>
        </p:txBody>
      </p:sp>
      <p:sp>
        <p:nvSpPr>
          <p:cNvPr id="4" name="Slide Number Placeholder 3"/>
          <p:cNvSpPr>
            <a:spLocks noGrp="1"/>
          </p:cNvSpPr>
          <p:nvPr>
            <p:ph type="sldNum" sz="quarter" idx="5"/>
          </p:nvPr>
        </p:nvSpPr>
        <p:spPr/>
        <p:txBody>
          <a:bodyPr/>
          <a:lstStyle/>
          <a:p>
            <a:fld id="{F0749F43-F843-4AB8-964E-518C16983D58}" type="slidenum">
              <a:rPr lang="en-US" smtClean="0"/>
              <a:t>29</a:t>
            </a:fld>
            <a:endParaRPr lang="en-US" dirty="0"/>
          </a:p>
        </p:txBody>
      </p:sp>
    </p:spTree>
    <p:extLst>
      <p:ext uri="{BB962C8B-B14F-4D97-AF65-F5344CB8AC3E}">
        <p14:creationId xmlns:p14="http://schemas.microsoft.com/office/powerpoint/2010/main" val="15360049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True or False: </a:t>
            </a:r>
            <a:r>
              <a:rPr lang="en-US" sz="1200" dirty="0"/>
              <a:t>Hiring veterans has no direct impact on national security.</a:t>
            </a:r>
          </a:p>
          <a:p>
            <a:endParaRPr lang="en-US" dirty="0"/>
          </a:p>
        </p:txBody>
      </p:sp>
      <p:sp>
        <p:nvSpPr>
          <p:cNvPr id="4" name="Slide Number Placeholder 3"/>
          <p:cNvSpPr>
            <a:spLocks noGrp="1"/>
          </p:cNvSpPr>
          <p:nvPr>
            <p:ph type="sldNum" sz="quarter" idx="5"/>
          </p:nvPr>
        </p:nvSpPr>
        <p:spPr/>
        <p:txBody>
          <a:bodyPr/>
          <a:lstStyle/>
          <a:p>
            <a:fld id="{F0749F43-F843-4AB8-964E-518C16983D58}" type="slidenum">
              <a:rPr lang="en-US" smtClean="0"/>
              <a:t>30</a:t>
            </a:fld>
            <a:endParaRPr lang="en-US" dirty="0"/>
          </a:p>
        </p:txBody>
      </p:sp>
    </p:spTree>
    <p:extLst>
      <p:ext uri="{BB962C8B-B14F-4D97-AF65-F5344CB8AC3E}">
        <p14:creationId xmlns:p14="http://schemas.microsoft.com/office/powerpoint/2010/main" val="5437484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fact, the most important skills cited by civilian employers for success in the workplace are EXACTLY the skills that are strengthened by military service. How about that?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that we have our facts straight, what else is preventing organizations from hiring veterans? Much of the explanation lies in what comprises the civil-military divide.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F0749F43-F843-4AB8-964E-518C16983D58}" type="slidenum">
              <a:rPr lang="en-US" smtClean="0"/>
              <a:t>32</a:t>
            </a:fld>
            <a:endParaRPr lang="en-US" dirty="0"/>
          </a:p>
        </p:txBody>
      </p:sp>
    </p:spTree>
    <p:extLst>
      <p:ext uri="{BB962C8B-B14F-4D97-AF65-F5344CB8AC3E}">
        <p14:creationId xmlns:p14="http://schemas.microsoft.com/office/powerpoint/2010/main" val="2756005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2325" y="825500"/>
            <a:ext cx="7340600" cy="4129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6DBE54-1335-4557-9A67-6FAC5C1031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0834365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mentioned my website several times. Please check it out at MatthewJLouis.com</a:t>
            </a:r>
          </a:p>
          <a:p>
            <a:r>
              <a:rPr lang="en-US" dirty="0"/>
              <a:t>I have a bunch of valuable free resources for you.</a:t>
            </a:r>
          </a:p>
        </p:txBody>
      </p:sp>
      <p:sp>
        <p:nvSpPr>
          <p:cNvPr id="4" name="Slide Number Placeholder 3"/>
          <p:cNvSpPr>
            <a:spLocks noGrp="1"/>
          </p:cNvSpPr>
          <p:nvPr>
            <p:ph type="sldNum" sz="quarter" idx="5"/>
          </p:nvPr>
        </p:nvSpPr>
        <p:spPr/>
        <p:txBody>
          <a:bodyPr/>
          <a:lstStyle/>
          <a:p>
            <a:fld id="{A19FB7E7-230C-45B7-9D76-CD8295C78F94}" type="slidenum">
              <a:rPr lang="en-US" smtClean="0"/>
              <a:t>35</a:t>
            </a:fld>
            <a:endParaRPr lang="en-US" dirty="0"/>
          </a:p>
        </p:txBody>
      </p:sp>
    </p:spTree>
    <p:extLst>
      <p:ext uri="{BB962C8B-B14F-4D97-AF65-F5344CB8AC3E}">
        <p14:creationId xmlns:p14="http://schemas.microsoft.com/office/powerpoint/2010/main" val="24197314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you’d like to get a hold of me, here is where you can reach me.</a:t>
            </a:r>
          </a:p>
          <a:p>
            <a:endParaRPr lang="en-US" dirty="0"/>
          </a:p>
        </p:txBody>
      </p:sp>
      <p:sp>
        <p:nvSpPr>
          <p:cNvPr id="4" name="Slide Number Placeholder 3"/>
          <p:cNvSpPr>
            <a:spLocks noGrp="1"/>
          </p:cNvSpPr>
          <p:nvPr>
            <p:ph type="sldNum" sz="quarter" idx="5"/>
          </p:nvPr>
        </p:nvSpPr>
        <p:spPr/>
        <p:txBody>
          <a:bodyPr/>
          <a:lstStyle/>
          <a:p>
            <a:fld id="{F0749F43-F843-4AB8-964E-518C16983D58}" type="slidenum">
              <a:rPr lang="en-US" smtClean="0"/>
              <a:t>36</a:t>
            </a:fld>
            <a:endParaRPr lang="en-US" dirty="0"/>
          </a:p>
        </p:txBody>
      </p:sp>
    </p:spTree>
    <p:extLst>
      <p:ext uri="{BB962C8B-B14F-4D97-AF65-F5344CB8AC3E}">
        <p14:creationId xmlns:p14="http://schemas.microsoft.com/office/powerpoint/2010/main" val="34646477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749F43-F843-4AB8-964E-518C16983D58}" type="slidenum">
              <a:rPr lang="en-US" smtClean="0"/>
              <a:t>38</a:t>
            </a:fld>
            <a:endParaRPr lang="en-US" dirty="0"/>
          </a:p>
        </p:txBody>
      </p:sp>
    </p:spTree>
    <p:extLst>
      <p:ext uri="{BB962C8B-B14F-4D97-AF65-F5344CB8AC3E}">
        <p14:creationId xmlns:p14="http://schemas.microsoft.com/office/powerpoint/2010/main" val="20237548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749F43-F843-4AB8-964E-518C16983D58}" type="slidenum">
              <a:rPr lang="en-US" smtClean="0"/>
              <a:t>39</a:t>
            </a:fld>
            <a:endParaRPr lang="en-US" dirty="0"/>
          </a:p>
        </p:txBody>
      </p:sp>
    </p:spTree>
    <p:extLst>
      <p:ext uri="{BB962C8B-B14F-4D97-AF65-F5344CB8AC3E}">
        <p14:creationId xmlns:p14="http://schemas.microsoft.com/office/powerpoint/2010/main" val="33120571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749F43-F843-4AB8-964E-518C16983D58}" type="slidenum">
              <a:rPr lang="en-US" smtClean="0"/>
              <a:t>41</a:t>
            </a:fld>
            <a:endParaRPr lang="en-US" dirty="0"/>
          </a:p>
        </p:txBody>
      </p:sp>
    </p:spTree>
    <p:extLst>
      <p:ext uri="{BB962C8B-B14F-4D97-AF65-F5344CB8AC3E}">
        <p14:creationId xmlns:p14="http://schemas.microsoft.com/office/powerpoint/2010/main" val="22676593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749F43-F843-4AB8-964E-518C16983D58}" type="slidenum">
              <a:rPr lang="en-US" smtClean="0"/>
              <a:t>43</a:t>
            </a:fld>
            <a:endParaRPr lang="en-US" dirty="0"/>
          </a:p>
        </p:txBody>
      </p:sp>
    </p:spTree>
    <p:extLst>
      <p:ext uri="{BB962C8B-B14F-4D97-AF65-F5344CB8AC3E}">
        <p14:creationId xmlns:p14="http://schemas.microsoft.com/office/powerpoint/2010/main" val="37285153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749F43-F843-4AB8-964E-518C16983D58}" type="slidenum">
              <a:rPr lang="en-US" smtClean="0"/>
              <a:t>44</a:t>
            </a:fld>
            <a:endParaRPr lang="en-US" dirty="0"/>
          </a:p>
        </p:txBody>
      </p:sp>
    </p:spTree>
    <p:extLst>
      <p:ext uri="{BB962C8B-B14F-4D97-AF65-F5344CB8AC3E}">
        <p14:creationId xmlns:p14="http://schemas.microsoft.com/office/powerpoint/2010/main" val="7406284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8" name="Google Shape;29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439826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749F43-F843-4AB8-964E-518C16983D58}" type="slidenum">
              <a:rPr lang="en-US" smtClean="0"/>
              <a:t>48</a:t>
            </a:fld>
            <a:endParaRPr lang="en-US" dirty="0"/>
          </a:p>
        </p:txBody>
      </p:sp>
    </p:spTree>
    <p:extLst>
      <p:ext uri="{BB962C8B-B14F-4D97-AF65-F5344CB8AC3E}">
        <p14:creationId xmlns:p14="http://schemas.microsoft.com/office/powerpoint/2010/main" val="1183352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749F43-F843-4AB8-964E-518C16983D58}" type="slidenum">
              <a:rPr lang="en-US" smtClean="0"/>
              <a:t>49</a:t>
            </a:fld>
            <a:endParaRPr lang="en-US" dirty="0"/>
          </a:p>
        </p:txBody>
      </p:sp>
    </p:spTree>
    <p:extLst>
      <p:ext uri="{BB962C8B-B14F-4D97-AF65-F5344CB8AC3E}">
        <p14:creationId xmlns:p14="http://schemas.microsoft.com/office/powerpoint/2010/main" val="2225083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the fact that we have some ongoing problems that have metastasized into what some are calling a national security crisis. </a:t>
            </a:r>
          </a:p>
          <a:p>
            <a:r>
              <a:rPr lang="en-US" dirty="0"/>
              <a:t>Start with the fact that…</a:t>
            </a:r>
          </a:p>
          <a:p>
            <a:r>
              <a:rPr lang="en-US" dirty="0"/>
              <a:t>Add to that the fact that suicide rates in the post-9/11 cohort show no signs of abating…</a:t>
            </a:r>
          </a:p>
          <a:p>
            <a:r>
              <a:rPr lang="en-US" dirty="0"/>
              <a:t>Now, what does this have to do with Hiring Veterans, you might ask</a:t>
            </a:r>
          </a:p>
          <a:p>
            <a:r>
              <a:rPr lang="en-US" dirty="0"/>
              <a:t>Remember my reference to being a Really Useful Engine? Young Americans want to be really useful engines. And so do veterans. </a:t>
            </a:r>
          </a:p>
          <a:p>
            <a:r>
              <a:rPr lang="en-US" dirty="0"/>
              <a:t>So, let’s peel back the onion a bit and understand why this problem exists.</a:t>
            </a:r>
          </a:p>
        </p:txBody>
      </p:sp>
      <p:sp>
        <p:nvSpPr>
          <p:cNvPr id="4" name="Slide Number Placeholder 3"/>
          <p:cNvSpPr>
            <a:spLocks noGrp="1"/>
          </p:cNvSpPr>
          <p:nvPr>
            <p:ph type="sldNum" sz="quarter" idx="5"/>
          </p:nvPr>
        </p:nvSpPr>
        <p:spPr/>
        <p:txBody>
          <a:bodyPr/>
          <a:lstStyle/>
          <a:p>
            <a:fld id="{F0749F43-F843-4AB8-964E-518C16983D58}" type="slidenum">
              <a:rPr lang="en-US" smtClean="0"/>
              <a:t>6</a:t>
            </a:fld>
            <a:endParaRPr lang="en-US" dirty="0"/>
          </a:p>
        </p:txBody>
      </p:sp>
    </p:spTree>
    <p:extLst>
      <p:ext uri="{BB962C8B-B14F-4D97-AF65-F5344CB8AC3E}">
        <p14:creationId xmlns:p14="http://schemas.microsoft.com/office/powerpoint/2010/main" val="21091782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why should organizations hire veterans? What is it about their experience, training, and education that would make you a good hire? Well, let’s think about it…</a:t>
            </a:r>
          </a:p>
          <a:p>
            <a:r>
              <a:rPr lang="en-US" dirty="0"/>
              <a:t>When you were in the military…</a:t>
            </a:r>
          </a:p>
          <a:p>
            <a:r>
              <a:rPr lang="en-US" dirty="0"/>
              <a:t>Did you ever have to create order from chaos with little oversight or direction? That makes you entrepreneurial.</a:t>
            </a:r>
          </a:p>
          <a:p>
            <a:r>
              <a:rPr lang="en-US" dirty="0"/>
              <a:t>Did you have to trust your peers? That makes you trustworthy. </a:t>
            </a:r>
          </a:p>
          <a:p>
            <a:r>
              <a:rPr lang="en-US" dirty="0"/>
              <a:t>Did you have to learn new skills or technology? That makes you adept at skills transfer.</a:t>
            </a:r>
          </a:p>
          <a:p>
            <a:r>
              <a:rPr lang="en-US" dirty="0"/>
              <a:t>Was it OK to just give up? That makes you resilient. </a:t>
            </a:r>
          </a:p>
          <a:p>
            <a:r>
              <a:rPr lang="en-US" dirty="0"/>
              <a:t>Did you work in a team? So you have team building skills, and I’ll bet you were loyal to that team as well.</a:t>
            </a:r>
          </a:p>
          <a:p>
            <a:r>
              <a:rPr lang="en-US" dirty="0"/>
              <a:t>Were you ever deployed? So you have cross-cultural experience in diverse work settings.</a:t>
            </a:r>
          </a:p>
          <a:p>
            <a:r>
              <a:rPr lang="en-US" dirty="0"/>
              <a:t>See – you have lots of skills, skills that make for a solid business case for hiring people just like you.</a:t>
            </a:r>
          </a:p>
          <a:p>
            <a:pPr marL="0" indent="0">
              <a:buNone/>
            </a:pPr>
            <a:r>
              <a:rPr lang="en-US" dirty="0"/>
              <a:t>And by the way, that same business case applies to military spouses. Mil spouses also demonstrate resilience, adaptability, resourcefulness, team orientation, entrepreneurship, and civic engagement.</a:t>
            </a:r>
          </a:p>
          <a:p>
            <a:pPr marL="0" indent="0">
              <a:buNone/>
            </a:pPr>
            <a:endParaRPr lang="en-US" dirty="0"/>
          </a:p>
          <a:p>
            <a:pPr marL="0" indent="0">
              <a:buNone/>
            </a:pPr>
            <a:r>
              <a:rPr lang="en-US" dirty="0"/>
              <a:t>In fact, studies show that…</a:t>
            </a:r>
          </a:p>
          <a:p>
            <a:pPr marL="0" indent="0">
              <a:buNone/>
            </a:pPr>
            <a:endParaRPr lang="en-US" dirty="0"/>
          </a:p>
          <a:p>
            <a:pPr marL="0" indent="0">
              <a:buNone/>
            </a:pPr>
            <a:r>
              <a:rPr lang="en-US" dirty="0"/>
              <a:t>And while that’s true, I want to be careful here. Part of your strength as a veteran is that you’re coming from an organization where everyone in the organization was family. </a:t>
            </a:r>
          </a:p>
          <a:p>
            <a:pPr marL="0" indent="0">
              <a:buNone/>
            </a:pPr>
            <a:r>
              <a:rPr lang="en-US" dirty="0"/>
              <a:t>No one person is greater than the whole. The team is the thing. You bring with you a sense of what brotherhood and sisterhood looks like. </a:t>
            </a:r>
          </a:p>
          <a:p>
            <a:pPr marL="0" indent="0">
              <a:buNone/>
            </a:pPr>
            <a:r>
              <a:rPr lang="en-US" dirty="0"/>
              <a:t>To successfully assimilate with the balance of whatever organization you end up joining, I’d urge you to continue with that approach.</a:t>
            </a:r>
          </a:p>
        </p:txBody>
      </p:sp>
      <p:sp>
        <p:nvSpPr>
          <p:cNvPr id="4" name="Slide Number Placeholder 3"/>
          <p:cNvSpPr>
            <a:spLocks noGrp="1"/>
          </p:cNvSpPr>
          <p:nvPr>
            <p:ph type="sldNum" sz="quarter" idx="5"/>
          </p:nvPr>
        </p:nvSpPr>
        <p:spPr/>
        <p:txBody>
          <a:bodyPr/>
          <a:lstStyle/>
          <a:p>
            <a:fld id="{F0749F43-F843-4AB8-964E-518C16983D58}" type="slidenum">
              <a:rPr lang="en-US" smtClean="0"/>
              <a:t>7</a:t>
            </a:fld>
            <a:endParaRPr lang="en-US" dirty="0"/>
          </a:p>
        </p:txBody>
      </p:sp>
    </p:spTree>
    <p:extLst>
      <p:ext uri="{BB962C8B-B14F-4D97-AF65-F5344CB8AC3E}">
        <p14:creationId xmlns:p14="http://schemas.microsoft.com/office/powerpoint/2010/main" val="7115328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if veterans are so valuable, what’s preventing organizations from hiring them?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will talk more about the civil-military divide in a moment, but there are a number of stereotypes that tend to get in the way.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look at some of those and separate fact from fiction.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a:t>
            </a:r>
            <a:r>
              <a:rPr lang="en-US" sz="1200" dirty="0"/>
              <a:t>Are veterans more or less educated than their civilian peers?</a:t>
            </a:r>
          </a:p>
          <a:p>
            <a:endParaRPr lang="en-US" dirty="0"/>
          </a:p>
        </p:txBody>
      </p:sp>
      <p:sp>
        <p:nvSpPr>
          <p:cNvPr id="4" name="Slide Number Placeholder 3"/>
          <p:cNvSpPr>
            <a:spLocks noGrp="1"/>
          </p:cNvSpPr>
          <p:nvPr>
            <p:ph type="sldNum" sz="quarter" idx="5"/>
          </p:nvPr>
        </p:nvSpPr>
        <p:spPr/>
        <p:txBody>
          <a:bodyPr/>
          <a:lstStyle/>
          <a:p>
            <a:fld id="{F0749F43-F843-4AB8-964E-518C16983D58}" type="slidenum">
              <a:rPr lang="en-US" smtClean="0"/>
              <a:t>8</a:t>
            </a:fld>
            <a:endParaRPr lang="en-US" dirty="0"/>
          </a:p>
        </p:txBody>
      </p:sp>
    </p:spTree>
    <p:extLst>
      <p:ext uri="{BB962C8B-B14F-4D97-AF65-F5344CB8AC3E}">
        <p14:creationId xmlns:p14="http://schemas.microsoft.com/office/powerpoint/2010/main" val="1906028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800" b="0" i="0" u="none" strike="noStrike" kern="1200" dirty="0">
                <a:solidFill>
                  <a:srgbClr val="000000"/>
                </a:solidFill>
                <a:effectLst/>
                <a:latin typeface="Franklin Gothic Book" panose="020B0503020102020204" pitchFamily="34" charset="0"/>
              </a:rPr>
              <a:t>% with High School Degree</a:t>
            </a:r>
            <a:endParaRPr lang="en-US" sz="1800" b="0" i="0" u="none" strike="noStrike" dirty="0">
              <a:effectLst/>
              <a:latin typeface="Arial" panose="020B060402020202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800" b="1" i="0" u="none" strike="noStrike" kern="1200" dirty="0">
                <a:solidFill>
                  <a:srgbClr val="FFFFFF"/>
                </a:solidFill>
                <a:effectLst/>
                <a:latin typeface="Franklin Gothic Book" panose="020B0503020102020204" pitchFamily="34" charset="0"/>
              </a:rPr>
              <a:t>Veterans = </a:t>
            </a:r>
            <a:r>
              <a:rPr lang="en-US" sz="1800" b="0" i="0" u="none" strike="noStrike" kern="1200" dirty="0">
                <a:solidFill>
                  <a:srgbClr val="000000"/>
                </a:solidFill>
                <a:effectLst/>
                <a:latin typeface="Franklin Gothic Book" panose="020B0503020102020204" pitchFamily="34" charset="0"/>
              </a:rPr>
              <a:t>96.4%</a:t>
            </a:r>
            <a:endParaRPr lang="en-US"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800" b="1" i="0" u="none" strike="noStrike" kern="1200" dirty="0">
                <a:solidFill>
                  <a:srgbClr val="FFFFFF"/>
                </a:solidFill>
                <a:effectLst/>
                <a:latin typeface="Franklin Gothic Book" panose="020B0503020102020204" pitchFamily="34" charset="0"/>
              </a:rPr>
              <a:t>Non-Veterans</a:t>
            </a:r>
            <a:r>
              <a:rPr lang="en-US" sz="1800" b="0" i="0" u="none" strike="noStrike" kern="1200" dirty="0">
                <a:solidFill>
                  <a:schemeClr val="tx1"/>
                </a:solidFill>
                <a:effectLst/>
                <a:latin typeface="Arial" panose="020B0604020202020204" pitchFamily="34" charset="0"/>
              </a:rPr>
              <a:t> = </a:t>
            </a:r>
            <a:r>
              <a:rPr lang="en-US" sz="1800" b="0" i="0" u="none" strike="noStrike" kern="1200" dirty="0">
                <a:solidFill>
                  <a:srgbClr val="000000"/>
                </a:solidFill>
                <a:effectLst/>
                <a:latin typeface="Franklin Gothic Book" panose="020B0503020102020204" pitchFamily="34" charset="0"/>
              </a:rPr>
              <a:t>90.6%</a:t>
            </a:r>
            <a:endParaRPr lang="en-US" sz="1800" b="0" i="0" u="none" strike="noStrike"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F0749F43-F843-4AB8-964E-518C16983D58}" type="slidenum">
              <a:rPr lang="en-US" smtClean="0"/>
              <a:t>9</a:t>
            </a:fld>
            <a:endParaRPr lang="en-US" dirty="0"/>
          </a:p>
        </p:txBody>
      </p:sp>
    </p:spTree>
    <p:extLst>
      <p:ext uri="{BB962C8B-B14F-4D97-AF65-F5344CB8AC3E}">
        <p14:creationId xmlns:p14="http://schemas.microsoft.com/office/powerpoint/2010/main" val="39566592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By what percentage are veterans more likely than non-veterans to have a graduate or other advanced degree?</a:t>
            </a:r>
          </a:p>
          <a:p>
            <a:endParaRPr lang="en-US" dirty="0"/>
          </a:p>
        </p:txBody>
      </p:sp>
      <p:sp>
        <p:nvSpPr>
          <p:cNvPr id="4" name="Slide Number Placeholder 3"/>
          <p:cNvSpPr>
            <a:spLocks noGrp="1"/>
          </p:cNvSpPr>
          <p:nvPr>
            <p:ph type="sldNum" sz="quarter" idx="5"/>
          </p:nvPr>
        </p:nvSpPr>
        <p:spPr/>
        <p:txBody>
          <a:bodyPr/>
          <a:lstStyle/>
          <a:p>
            <a:fld id="{F0749F43-F843-4AB8-964E-518C16983D58}" type="slidenum">
              <a:rPr lang="en-US" smtClean="0"/>
              <a:t>10</a:t>
            </a:fld>
            <a:endParaRPr lang="en-US" dirty="0"/>
          </a:p>
        </p:txBody>
      </p:sp>
    </p:spTree>
    <p:extLst>
      <p:ext uri="{BB962C8B-B14F-4D97-AF65-F5344CB8AC3E}">
        <p14:creationId xmlns:p14="http://schemas.microsoft.com/office/powerpoint/2010/main" val="3694937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160%</a:t>
            </a:r>
          </a:p>
        </p:txBody>
      </p:sp>
      <p:sp>
        <p:nvSpPr>
          <p:cNvPr id="4" name="Slide Number Placeholder 3"/>
          <p:cNvSpPr>
            <a:spLocks noGrp="1"/>
          </p:cNvSpPr>
          <p:nvPr>
            <p:ph type="sldNum" sz="quarter" idx="5"/>
          </p:nvPr>
        </p:nvSpPr>
        <p:spPr/>
        <p:txBody>
          <a:bodyPr/>
          <a:lstStyle/>
          <a:p>
            <a:fld id="{F0749F43-F843-4AB8-964E-518C16983D58}" type="slidenum">
              <a:rPr lang="en-US" smtClean="0"/>
              <a:t>11</a:t>
            </a:fld>
            <a:endParaRPr lang="en-US" dirty="0"/>
          </a:p>
        </p:txBody>
      </p:sp>
    </p:spTree>
    <p:extLst>
      <p:ext uri="{BB962C8B-B14F-4D97-AF65-F5344CB8AC3E}">
        <p14:creationId xmlns:p14="http://schemas.microsoft.com/office/powerpoint/2010/main" val="473810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a:pPr/>
              <a:t>8/19/24</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a:t>8/19/24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a:t>8/19/24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13"/>
        <p:cNvGrpSpPr/>
        <p:nvPr/>
      </p:nvGrpSpPr>
      <p:grpSpPr>
        <a:xfrm>
          <a:off x="0" y="0"/>
          <a:ext cx="0" cy="0"/>
          <a:chOff x="0" y="0"/>
          <a:chExt cx="0" cy="0"/>
        </a:xfrm>
      </p:grpSpPr>
      <p:sp>
        <p:nvSpPr>
          <p:cNvPr id="14" name="Google Shape;14;p25"/>
          <p:cNvSpPr>
            <a:spLocks noGrp="1"/>
          </p:cNvSpPr>
          <p:nvPr>
            <p:ph type="pic" idx="2"/>
          </p:nvPr>
        </p:nvSpPr>
        <p:spPr>
          <a:xfrm>
            <a:off x="1150955" y="1952625"/>
            <a:ext cx="915774" cy="915774"/>
          </a:xfrm>
          <a:prstGeom prst="rect">
            <a:avLst/>
          </a:prstGeom>
          <a:solidFill>
            <a:srgbClr val="D8D8D8">
              <a:alpha val="29803"/>
            </a:srgbClr>
          </a:solidFill>
          <a:ln>
            <a:noFill/>
          </a:ln>
        </p:spPr>
      </p:sp>
      <p:sp>
        <p:nvSpPr>
          <p:cNvPr id="15" name="Google Shape;15;p25"/>
          <p:cNvSpPr>
            <a:spLocks noGrp="1"/>
          </p:cNvSpPr>
          <p:nvPr>
            <p:ph type="pic" idx="3"/>
          </p:nvPr>
        </p:nvSpPr>
        <p:spPr>
          <a:xfrm>
            <a:off x="2945818" y="1952625"/>
            <a:ext cx="915774" cy="915774"/>
          </a:xfrm>
          <a:prstGeom prst="rect">
            <a:avLst/>
          </a:prstGeom>
          <a:solidFill>
            <a:srgbClr val="D8D8D8">
              <a:alpha val="29803"/>
            </a:srgbClr>
          </a:solidFill>
          <a:ln>
            <a:noFill/>
          </a:ln>
        </p:spPr>
      </p:sp>
      <p:sp>
        <p:nvSpPr>
          <p:cNvPr id="16" name="Google Shape;16;p25"/>
          <p:cNvSpPr>
            <a:spLocks noGrp="1"/>
          </p:cNvSpPr>
          <p:nvPr>
            <p:ph type="pic" idx="4"/>
          </p:nvPr>
        </p:nvSpPr>
        <p:spPr>
          <a:xfrm>
            <a:off x="4740681" y="1952625"/>
            <a:ext cx="915774" cy="915774"/>
          </a:xfrm>
          <a:prstGeom prst="rect">
            <a:avLst/>
          </a:prstGeom>
          <a:solidFill>
            <a:srgbClr val="D8D8D8">
              <a:alpha val="29803"/>
            </a:srgbClr>
          </a:solidFill>
          <a:ln>
            <a:noFill/>
          </a:ln>
        </p:spPr>
      </p:sp>
      <p:sp>
        <p:nvSpPr>
          <p:cNvPr id="17" name="Google Shape;17;p25"/>
          <p:cNvSpPr>
            <a:spLocks noGrp="1"/>
          </p:cNvSpPr>
          <p:nvPr>
            <p:ph type="pic" idx="5"/>
          </p:nvPr>
        </p:nvSpPr>
        <p:spPr>
          <a:xfrm>
            <a:off x="6535544" y="1952625"/>
            <a:ext cx="915774" cy="915774"/>
          </a:xfrm>
          <a:prstGeom prst="rect">
            <a:avLst/>
          </a:prstGeom>
          <a:solidFill>
            <a:srgbClr val="D8D8D8">
              <a:alpha val="29803"/>
            </a:srgbClr>
          </a:solidFill>
          <a:ln>
            <a:noFill/>
          </a:ln>
        </p:spPr>
      </p:sp>
      <p:sp>
        <p:nvSpPr>
          <p:cNvPr id="18" name="Google Shape;18;p25"/>
          <p:cNvSpPr>
            <a:spLocks noGrp="1"/>
          </p:cNvSpPr>
          <p:nvPr>
            <p:ph type="pic" idx="6"/>
          </p:nvPr>
        </p:nvSpPr>
        <p:spPr>
          <a:xfrm>
            <a:off x="8330407" y="1952625"/>
            <a:ext cx="915774" cy="915774"/>
          </a:xfrm>
          <a:prstGeom prst="rect">
            <a:avLst/>
          </a:prstGeom>
          <a:solidFill>
            <a:srgbClr val="D8D8D8">
              <a:alpha val="29803"/>
            </a:srgbClr>
          </a:solidFill>
          <a:ln>
            <a:noFill/>
          </a:ln>
        </p:spPr>
      </p:sp>
      <p:sp>
        <p:nvSpPr>
          <p:cNvPr id="19" name="Google Shape;19;p25"/>
          <p:cNvSpPr>
            <a:spLocks noGrp="1"/>
          </p:cNvSpPr>
          <p:nvPr>
            <p:ph type="pic" idx="7"/>
          </p:nvPr>
        </p:nvSpPr>
        <p:spPr>
          <a:xfrm>
            <a:off x="10125272" y="1952625"/>
            <a:ext cx="915774" cy="915774"/>
          </a:xfrm>
          <a:prstGeom prst="rect">
            <a:avLst/>
          </a:prstGeom>
          <a:solidFill>
            <a:srgbClr val="D8D8D8">
              <a:alpha val="29803"/>
            </a:srgbClr>
          </a:solidFill>
          <a:ln>
            <a:noFill/>
          </a:ln>
        </p:spPr>
      </p:sp>
    </p:spTree>
    <p:extLst>
      <p:ext uri="{BB962C8B-B14F-4D97-AF65-F5344CB8AC3E}">
        <p14:creationId xmlns:p14="http://schemas.microsoft.com/office/powerpoint/2010/main" val="4163204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a:t>8/19/24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a:pPr/>
              <a:t>8/19/24</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a:t>8/19/24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a:t>8/19/24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a:t>8/19/24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a:t>8/19/24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a:pPr/>
              <a:t>8/19/24</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a:pPr/>
              <a:t>8/19/24</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a:pPr/>
              <a:t>8/19/24</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3" r:id="rId12"/>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www.ptsd.va.gov/understand/common/common_adults.asp" TargetMode="External"/><Relationship Id="rId5" Type="http://schemas.openxmlformats.org/officeDocument/2006/relationships/hyperlink" Target="https://www.ptsd.va.gov/understand/common/common_veterans.asp" TargetMode="External"/><Relationship Id="rId4" Type="http://schemas.openxmlformats.org/officeDocument/2006/relationships/hyperlink" Target="https://www.ptsd.va.gov/understand/what/ptsd_basics.asp"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askjan.org/topics/costs.cfm" TargetMode="External"/><Relationship Id="rId5" Type="http://schemas.openxmlformats.org/officeDocument/2006/relationships/hyperlink" Target="https://www.bls.gov/news.release/vet.t08.htm" TargetMode="External"/><Relationship Id="rId4" Type="http://schemas.openxmlformats.org/officeDocument/2006/relationships/image" Target="../media/image40.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42.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hyperlink" Target="https://www.govinfo.gov/content/pkg/CFR-2017-title32-vol1/xml/CFR-2017-title32-vol1-part44.xml" TargetMode="External"/><Relationship Id="rId7" Type="http://schemas.openxmlformats.org/officeDocument/2006/relationships/image" Target="../media/image42.sv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hyperlink" Target="http://www.esd.whs.mil/Portals/54/Documents/DD/issuances/dodi/120512p.pdf" TargetMode="External"/><Relationship Id="rId4" Type="http://schemas.openxmlformats.org/officeDocument/2006/relationships/hyperlink" Target="https://www.vaforvets.va.gov/vaforvets/hr/Pages/default.asp"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hyperlink" Target="https://www.sheerid.com/blog/marketing-to-the-military/"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hyperlink" Target="https://www.cbo.gov/publication/52503" TargetMode="External"/><Relationship Id="rId4" Type="http://schemas.openxmlformats.org/officeDocument/2006/relationships/hyperlink" Target="https://www.callofdutyendowment.org/content/dam/atvi/callofduty/code/pdf/ZipCODE_Vet_Report_FINAL.pd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hyperlink" Target="https://www.uschamber.com/sbindex/uploads/SBI_2021_Q1.pdf" TargetMode="External"/><Relationship Id="rId2" Type="http://schemas.openxmlformats.org/officeDocument/2006/relationships/hyperlink" Target="https://medium.com/@HRCaroline/8-in-10-employers-lack-recruitment-programs-for-veterans-3426e6ba72ae" TargetMode="Externa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2.xml.rels><?xml version="1.0" encoding="UTF-8" standalone="yes"?>
<Relationships xmlns="http://schemas.openxmlformats.org/package/2006/relationships"><Relationship Id="rId3" Type="http://schemas.openxmlformats.org/officeDocument/2006/relationships/hyperlink" Target="http://www.p21.org/storage/documents/FINAL_REPORT_PDF09-29-06.pdf"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hyperlink" Target="https://ivmf.syracuse.edu/article/missing-perspectives-servicemembers-transition-from-service-to-civilian-life/"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s://matthewjlouis.com/media/cultivating-veteran-communities-building-collaborative-networks-to-support-military-family-transitions/" TargetMode="External"/><Relationship Id="rId2" Type="http://schemas.openxmlformats.org/officeDocument/2006/relationships/image" Target="../media/image45.emf"/><Relationship Id="rId1" Type="http://schemas.openxmlformats.org/officeDocument/2006/relationships/slideLayout" Target="../slideLayouts/slideLayout6.xml"/><Relationship Id="rId4" Type="http://schemas.openxmlformats.org/officeDocument/2006/relationships/image" Target="../media/image46.emf"/></Relationships>
</file>

<file path=ppt/slides/_rels/slide35.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7.jpeg"/><Relationship Id="rId7" Type="http://schemas.openxmlformats.org/officeDocument/2006/relationships/image" Target="../media/image50.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www.matthewjlouis.com/" TargetMode="External"/><Relationship Id="rId5" Type="http://schemas.openxmlformats.org/officeDocument/2006/relationships/image" Target="../media/image49.jpeg"/><Relationship Id="rId10" Type="http://schemas.openxmlformats.org/officeDocument/2006/relationships/image" Target="../media/image53.jpeg"/><Relationship Id="rId4" Type="http://schemas.openxmlformats.org/officeDocument/2006/relationships/image" Target="../media/image48.jpeg"/><Relationship Id="rId9" Type="http://schemas.openxmlformats.org/officeDocument/2006/relationships/image" Target="../media/image52.jpeg"/></Relationships>
</file>

<file path=ppt/slides/_rels/slide3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hyperlink" Target="mailto:Matt@matthewjlouis@gmail.com" TargetMode="External"/><Relationship Id="rId7" Type="http://schemas.openxmlformats.org/officeDocument/2006/relationships/image" Target="../media/image55.jpg"/><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image" Target="../media/image54.jpeg"/><Relationship Id="rId5" Type="http://schemas.openxmlformats.org/officeDocument/2006/relationships/hyperlink" Target="http://www.purepost.co/" TargetMode="External"/><Relationship Id="rId4" Type="http://schemas.openxmlformats.org/officeDocument/2006/relationships/hyperlink" Target="http://www.matthewjlouisauthor.com/" TargetMode="External"/><Relationship Id="rId9" Type="http://schemas.openxmlformats.org/officeDocument/2006/relationships/image" Target="../media/image1.jpeg"/></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3" Type="http://schemas.openxmlformats.org/officeDocument/2006/relationships/image" Target="../media/image57.png"/><Relationship Id="rId7" Type="http://schemas.openxmlformats.org/officeDocument/2006/relationships/image" Target="../media/image61.jpg"/><Relationship Id="rId12" Type="http://schemas.openxmlformats.org/officeDocument/2006/relationships/image" Target="../media/image66.svg"/><Relationship Id="rId17" Type="http://schemas.openxmlformats.org/officeDocument/2006/relationships/image" Target="../media/image71.png"/><Relationship Id="rId2" Type="http://schemas.openxmlformats.org/officeDocument/2006/relationships/notesSlide" Target="../notesSlides/notesSlide32.xml"/><Relationship Id="rId16"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5" Type="http://schemas.openxmlformats.org/officeDocument/2006/relationships/image" Target="../media/image69.jpg"/><Relationship Id="rId10" Type="http://schemas.openxmlformats.org/officeDocument/2006/relationships/image" Target="../media/image64.png"/><Relationship Id="rId4" Type="http://schemas.openxmlformats.org/officeDocument/2006/relationships/image" Target="../media/image58.jpg"/><Relationship Id="rId9" Type="http://schemas.openxmlformats.org/officeDocument/2006/relationships/image" Target="../media/image63.svg"/><Relationship Id="rId14" Type="http://schemas.openxmlformats.org/officeDocument/2006/relationships/image" Target="../media/image68.png"/></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73.svg"/></Relationships>
</file>

<file path=ppt/slides/_rels/slide4.xml.rels><?xml version="1.0" encoding="UTF-8" standalone="yes"?>
<Relationships xmlns="http://schemas.openxmlformats.org/package/2006/relationships"><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6.jpeg"/><Relationship Id="rId3" Type="http://schemas.openxmlformats.org/officeDocument/2006/relationships/image" Target="../media/image4.jpeg"/><Relationship Id="rId21" Type="http://schemas.openxmlformats.org/officeDocument/2006/relationships/hyperlink" Target="http://www.usmc.mil/images.nsf/b7a610ddc1be59598525650500718300/83BBAC1AC80276438525654700499A5D/$FILE/MARINE.JPG" TargetMode="External"/><Relationship Id="rId34" Type="http://schemas.openxmlformats.org/officeDocument/2006/relationships/image" Target="../media/image34.jpeg"/><Relationship Id="rId7" Type="http://schemas.openxmlformats.org/officeDocument/2006/relationships/image" Target="../media/image8.jpe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5.png"/><Relationship Id="rId33" Type="http://schemas.openxmlformats.org/officeDocument/2006/relationships/image" Target="../media/image33.png"/><Relationship Id="rId2" Type="http://schemas.openxmlformats.org/officeDocument/2006/relationships/notesSlide" Target="../notesSlides/notesSlide3.xml"/><Relationship Id="rId16" Type="http://schemas.openxmlformats.org/officeDocument/2006/relationships/image" Target="../media/image17.png"/><Relationship Id="rId20" Type="http://schemas.openxmlformats.org/officeDocument/2006/relationships/image" Target="../media/image21.png"/><Relationship Id="rId29"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4.png"/><Relationship Id="rId32" Type="http://schemas.openxmlformats.org/officeDocument/2006/relationships/image" Target="../media/image32.jpe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3.png"/><Relationship Id="rId28" Type="http://schemas.openxmlformats.org/officeDocument/2006/relationships/image" Target="../media/image28.jpg"/><Relationship Id="rId10" Type="http://schemas.openxmlformats.org/officeDocument/2006/relationships/image" Target="../media/image11.png"/><Relationship Id="rId19" Type="http://schemas.openxmlformats.org/officeDocument/2006/relationships/image" Target="../media/image20.png"/><Relationship Id="rId31" Type="http://schemas.openxmlformats.org/officeDocument/2006/relationships/image" Target="../media/image3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2.jpeg"/><Relationship Id="rId27" Type="http://schemas.openxmlformats.org/officeDocument/2006/relationships/image" Target="../media/image27.jpeg"/><Relationship Id="rId30" Type="http://schemas.openxmlformats.org/officeDocument/2006/relationships/image" Target="../media/image30.png"/><Relationship Id="rId35" Type="http://schemas.openxmlformats.org/officeDocument/2006/relationships/image" Target="../media/image35.png"/><Relationship Id="rId8"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png"/><Relationship Id="rId1" Type="http://schemas.openxmlformats.org/officeDocument/2006/relationships/slideLayout" Target="../slideLayouts/slideLayout2.xml"/><Relationship Id="rId5" Type="http://schemas.openxmlformats.org/officeDocument/2006/relationships/image" Target="../media/image77.svg"/><Relationship Id="rId4" Type="http://schemas.openxmlformats.org/officeDocument/2006/relationships/image" Target="../media/image76.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 Id="rId4" Type="http://schemas.openxmlformats.org/officeDocument/2006/relationships/hyperlink" Target="https://matthewjlouis.com/hiring-veterans/sample-military-feedback-forms/" TargetMode="Externa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www.amazon.com/Mission-Transition-Navigating-Opportunities-Post-Military/dp/1400214750/ref=tmm_hrd_swatch_0?_encoding=UTF8&amp;qid=&amp;sr="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hyperlink" Target="https://www.amazon.com/Hiring-Veterans-Leverage-Military-Organizational/dp/1632652099/ref=sr_1_1?crid=35OIL05EEHJHC&amp;dib=eyJ2IjoiMSJ9.-g8JYOa2UVAF28GhmvoQ9eoIiztI4JhEffO5NTIaBiM.ytPtJMF6FNll_Ys2a0ZAxGmmzk957pq-ESlHc4B6dyg&amp;dib_tag=se&amp;keywords=hiring+veterans+matthew+louis&amp;qid=1721143329&amp;sprefix=hiring+veterans%2Caps%2C111&amp;sr=8-1"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32.jpeg"/><Relationship Id="rId2" Type="http://schemas.openxmlformats.org/officeDocument/2006/relationships/image" Target="../media/image82.jpg"/><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hyperlink" Target="https://www.youtube.com/watch?v=V0E7wbLmu8A" TargetMode="External"/><Relationship Id="rId4" Type="http://schemas.openxmlformats.org/officeDocument/2006/relationships/image" Target="../media/image8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6.png"/><Relationship Id="rId7" Type="http://schemas.openxmlformats.org/officeDocument/2006/relationships/image" Target="../media/image89.png"/><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image" Target="../media/image85.png"/><Relationship Id="rId5" Type="http://schemas.openxmlformats.org/officeDocument/2006/relationships/image" Target="../media/image88.jpeg"/><Relationship Id="rId4" Type="http://schemas.openxmlformats.org/officeDocument/2006/relationships/image" Target="../media/image87.jpg"/></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www.ausa.org/publications/be-all-you-can-be-us-armys-recruiting-transformation"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www.mentalhealth.va.gov/docs/data-sheets/2022/2022-National-Veteran-Suicide-Prevention-Annual-Report-FINAL-508.pdf" TargetMode="External"/><Relationship Id="rId5" Type="http://schemas.openxmlformats.org/officeDocument/2006/relationships/hyperlink" Target="https://warontherocks.com/2023/03/addressing-the-u-s-military-recruiting-crisis/" TargetMode="External"/><Relationship Id="rId4" Type="http://schemas.openxmlformats.org/officeDocument/2006/relationships/hyperlink" Target="https://www.militarytimes.com/news/your-military/2023/04/19/army-navy-and-air-force-predict-recruiting-shortfalls-this-year/"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ivmf.syracuse.edu/article/the-business-case-for-hiring-a-veteran-beyond-the-cliches/"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63C91-D9DF-4890-AA0E-6CF2FE35879D}"/>
              </a:ext>
            </a:extLst>
          </p:cNvPr>
          <p:cNvSpPr>
            <a:spLocks noGrp="1"/>
          </p:cNvSpPr>
          <p:nvPr>
            <p:ph type="ctrTitle"/>
          </p:nvPr>
        </p:nvSpPr>
        <p:spPr>
          <a:xfrm>
            <a:off x="1480396" y="2382143"/>
            <a:ext cx="9231207" cy="2098226"/>
          </a:xfrm>
        </p:spPr>
        <p:txBody>
          <a:bodyPr/>
          <a:lstStyle/>
          <a:p>
            <a:r>
              <a:rPr lang="en-US" dirty="0"/>
              <a:t>Hiring veterans @ </a:t>
            </a:r>
            <a:r>
              <a:rPr lang="en-US" dirty="0" err="1"/>
              <a:t>nasdva</a:t>
            </a:r>
            <a:endParaRPr lang="en-US" dirty="0"/>
          </a:p>
        </p:txBody>
      </p:sp>
      <p:sp>
        <p:nvSpPr>
          <p:cNvPr id="4" name="TextBox 3">
            <a:extLst>
              <a:ext uri="{FF2B5EF4-FFF2-40B4-BE49-F238E27FC236}">
                <a16:creationId xmlns:a16="http://schemas.microsoft.com/office/drawing/2014/main" id="{33CD2AD3-BC99-415E-9DAB-AC26DFD53FBD}"/>
              </a:ext>
            </a:extLst>
          </p:cNvPr>
          <p:cNvSpPr txBox="1"/>
          <p:nvPr/>
        </p:nvSpPr>
        <p:spPr>
          <a:xfrm>
            <a:off x="752168" y="5486400"/>
            <a:ext cx="6002593" cy="923330"/>
          </a:xfrm>
          <a:prstGeom prst="rect">
            <a:avLst/>
          </a:prstGeom>
          <a:noFill/>
        </p:spPr>
        <p:txBody>
          <a:bodyPr wrap="square" rtlCol="0">
            <a:spAutoFit/>
          </a:bodyPr>
          <a:lstStyle/>
          <a:p>
            <a:r>
              <a:rPr lang="en-US" dirty="0"/>
              <a:t>Matthew J. Louis</a:t>
            </a:r>
          </a:p>
          <a:p>
            <a:r>
              <a:rPr lang="en-US" dirty="0"/>
              <a:t>Louis Advisors LLC</a:t>
            </a:r>
          </a:p>
          <a:p>
            <a:r>
              <a:rPr lang="en-US" dirty="0"/>
              <a:t>August 2024</a:t>
            </a:r>
          </a:p>
        </p:txBody>
      </p:sp>
      <p:sp>
        <p:nvSpPr>
          <p:cNvPr id="5" name="Footer Placeholder 14">
            <a:extLst>
              <a:ext uri="{FF2B5EF4-FFF2-40B4-BE49-F238E27FC236}">
                <a16:creationId xmlns:a16="http://schemas.microsoft.com/office/drawing/2014/main" id="{630567C5-E274-7B34-1F05-290233A57ACB}"/>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pic>
        <p:nvPicPr>
          <p:cNvPr id="9" name="Picture 8">
            <a:extLst>
              <a:ext uri="{FF2B5EF4-FFF2-40B4-BE49-F238E27FC236}">
                <a16:creationId xmlns:a16="http://schemas.microsoft.com/office/drawing/2014/main" id="{F3750A3D-F69A-13F5-9F85-7E9FC7A38742}"/>
              </a:ext>
            </a:extLst>
          </p:cNvPr>
          <p:cNvPicPr>
            <a:picLocks noChangeAspect="1"/>
          </p:cNvPicPr>
          <p:nvPr/>
        </p:nvPicPr>
        <p:blipFill>
          <a:blip r:embed="rId3"/>
          <a:stretch>
            <a:fillRect/>
          </a:stretch>
        </p:blipFill>
        <p:spPr>
          <a:xfrm>
            <a:off x="9794448" y="0"/>
            <a:ext cx="2397551" cy="1438531"/>
          </a:xfrm>
          <a:prstGeom prst="rect">
            <a:avLst/>
          </a:prstGeom>
        </p:spPr>
      </p:pic>
    </p:spTree>
    <p:extLst>
      <p:ext uri="{BB962C8B-B14F-4D97-AF65-F5344CB8AC3E}">
        <p14:creationId xmlns:p14="http://schemas.microsoft.com/office/powerpoint/2010/main" val="6109819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36E2C60-F5CB-40DF-AA81-5DEAC020D16D}"/>
              </a:ext>
            </a:extLst>
          </p:cNvPr>
          <p:cNvSpPr/>
          <p:nvPr/>
        </p:nvSpPr>
        <p:spPr>
          <a:xfrm>
            <a:off x="6909852" y="5146488"/>
            <a:ext cx="3902696" cy="867266"/>
          </a:xfrm>
          <a:prstGeom prst="round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t>&gt;100%</a:t>
            </a:r>
          </a:p>
        </p:txBody>
      </p:sp>
      <p:sp>
        <p:nvSpPr>
          <p:cNvPr id="5" name="Rectangle: Rounded Corners 4">
            <a:extLst>
              <a:ext uri="{FF2B5EF4-FFF2-40B4-BE49-F238E27FC236}">
                <a16:creationId xmlns:a16="http://schemas.microsoft.com/office/drawing/2014/main" id="{11A80639-324E-46E0-A880-735123097925}"/>
              </a:ext>
            </a:extLst>
          </p:cNvPr>
          <p:cNvSpPr/>
          <p:nvPr/>
        </p:nvSpPr>
        <p:spPr>
          <a:xfrm>
            <a:off x="6909852" y="4216017"/>
            <a:ext cx="3902696" cy="867266"/>
          </a:xfrm>
          <a:prstGeom prst="round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t>50 – 100%</a:t>
            </a:r>
          </a:p>
        </p:txBody>
      </p:sp>
      <p:sp>
        <p:nvSpPr>
          <p:cNvPr id="4" name="Rectangle: Rounded Corners 3">
            <a:extLst>
              <a:ext uri="{FF2B5EF4-FFF2-40B4-BE49-F238E27FC236}">
                <a16:creationId xmlns:a16="http://schemas.microsoft.com/office/drawing/2014/main" id="{700BDB53-675D-42E8-8E48-0C47A1085EB9}"/>
              </a:ext>
            </a:extLst>
          </p:cNvPr>
          <p:cNvSpPr/>
          <p:nvPr/>
        </p:nvSpPr>
        <p:spPr>
          <a:xfrm>
            <a:off x="6909852" y="3285546"/>
            <a:ext cx="3902696" cy="867266"/>
          </a:xfrm>
          <a:prstGeom prst="round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t>&lt;50%</a:t>
            </a:r>
          </a:p>
        </p:txBody>
      </p:sp>
      <p:sp>
        <p:nvSpPr>
          <p:cNvPr id="3" name="Content Placeholder 2">
            <a:extLst>
              <a:ext uri="{FF2B5EF4-FFF2-40B4-BE49-F238E27FC236}">
                <a16:creationId xmlns:a16="http://schemas.microsoft.com/office/drawing/2014/main" id="{842C04B5-C0E5-1241-887F-79718674A714}"/>
              </a:ext>
            </a:extLst>
          </p:cNvPr>
          <p:cNvSpPr>
            <a:spLocks noGrp="1"/>
          </p:cNvSpPr>
          <p:nvPr>
            <p:ph idx="1"/>
          </p:nvPr>
        </p:nvSpPr>
        <p:spPr>
          <a:xfrm>
            <a:off x="6256020" y="685801"/>
            <a:ext cx="5212080" cy="1664256"/>
          </a:xfrm>
          <a:noFill/>
        </p:spPr>
        <p:txBody>
          <a:bodyPr>
            <a:noAutofit/>
          </a:bodyPr>
          <a:lstStyle/>
          <a:p>
            <a:pPr marL="0" indent="0" algn="ctr">
              <a:buNone/>
            </a:pPr>
            <a:r>
              <a:rPr lang="en-US" sz="3200" dirty="0"/>
              <a:t>By what percentage are veterans more likely than non-veterans to have a graduate or other advanced degree?</a:t>
            </a:r>
          </a:p>
          <a:p>
            <a:pPr marL="530352" lvl="1" indent="0" algn="ctr">
              <a:buNone/>
            </a:pPr>
            <a:r>
              <a:rPr lang="en-US" sz="3200" dirty="0"/>
              <a:t>		</a:t>
            </a:r>
          </a:p>
        </p:txBody>
      </p:sp>
      <p:sp>
        <p:nvSpPr>
          <p:cNvPr id="9" name="Title 1">
            <a:extLst>
              <a:ext uri="{FF2B5EF4-FFF2-40B4-BE49-F238E27FC236}">
                <a16:creationId xmlns:a16="http://schemas.microsoft.com/office/drawing/2014/main" id="{91D02227-2C80-6155-2755-B4C2433618B5}"/>
              </a:ext>
            </a:extLst>
          </p:cNvPr>
          <p:cNvSpPr>
            <a:spLocks noGrp="1"/>
          </p:cNvSpPr>
          <p:nvPr>
            <p:ph type="title"/>
          </p:nvPr>
        </p:nvSpPr>
        <p:spPr>
          <a:xfrm>
            <a:off x="723900" y="1937635"/>
            <a:ext cx="3855720" cy="2157884"/>
          </a:xfrm>
        </p:spPr>
        <p:txBody>
          <a:bodyPr vert="horz" lIns="91440" tIns="45720" rIns="91440" bIns="45720" rtlCol="0" anchor="ctr">
            <a:noAutofit/>
          </a:bodyPr>
          <a:lstStyle/>
          <a:p>
            <a:pPr algn="ctr"/>
            <a:r>
              <a:rPr lang="en-US" sz="6600" b="1" dirty="0"/>
              <a:t>Question</a:t>
            </a:r>
          </a:p>
        </p:txBody>
      </p:sp>
      <p:sp>
        <p:nvSpPr>
          <p:cNvPr id="2" name="Footer Placeholder 14">
            <a:extLst>
              <a:ext uri="{FF2B5EF4-FFF2-40B4-BE49-F238E27FC236}">
                <a16:creationId xmlns:a16="http://schemas.microsoft.com/office/drawing/2014/main" id="{763B5974-1F1E-5B00-EEB6-FD5A6A3CF44D}"/>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Tree>
    <p:extLst>
      <p:ext uri="{BB962C8B-B14F-4D97-AF65-F5344CB8AC3E}">
        <p14:creationId xmlns:p14="http://schemas.microsoft.com/office/powerpoint/2010/main" val="40257143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C04B5-C0E5-1241-887F-79718674A714}"/>
              </a:ext>
            </a:extLst>
          </p:cNvPr>
          <p:cNvSpPr>
            <a:spLocks noGrp="1"/>
          </p:cNvSpPr>
          <p:nvPr>
            <p:ph idx="1"/>
          </p:nvPr>
        </p:nvSpPr>
        <p:spPr>
          <a:xfrm>
            <a:off x="6256020" y="685801"/>
            <a:ext cx="5212080" cy="5664368"/>
          </a:xfrm>
        </p:spPr>
        <p:txBody>
          <a:bodyPr>
            <a:normAutofit fontScale="92500" lnSpcReduction="10000"/>
          </a:bodyPr>
          <a:lstStyle/>
          <a:p>
            <a:pPr marL="0" indent="0" algn="ctr">
              <a:buNone/>
            </a:pPr>
            <a:r>
              <a:rPr lang="en-US" sz="3200" dirty="0"/>
              <a:t>By what percentage are veterans more likely than non-veterans to have a graduate or other advanced degree?</a:t>
            </a:r>
          </a:p>
          <a:p>
            <a:pPr marL="0" indent="0" algn="ctr">
              <a:buNone/>
            </a:pPr>
            <a:endParaRPr lang="en-US" sz="3200" dirty="0"/>
          </a:p>
          <a:p>
            <a:pPr marL="0" indent="0" algn="ctr">
              <a:buNone/>
            </a:pPr>
            <a:r>
              <a:rPr lang="en-US" sz="5200" b="1" dirty="0"/>
              <a:t>160%</a:t>
            </a:r>
          </a:p>
          <a:p>
            <a:pPr marL="0" indent="0" algn="ctr">
              <a:buNone/>
            </a:pPr>
            <a:r>
              <a:rPr lang="en-US" sz="4000" b="1" dirty="0"/>
              <a:t>…and..</a:t>
            </a:r>
          </a:p>
          <a:p>
            <a:pPr marL="0" indent="0" algn="ctr">
              <a:buNone/>
            </a:pPr>
            <a:r>
              <a:rPr lang="en-US" sz="4000" b="1" dirty="0"/>
              <a:t>veterans with bachelor’s degrees have 3X more work experience than non-veterans</a:t>
            </a:r>
          </a:p>
        </p:txBody>
      </p:sp>
      <p:sp>
        <p:nvSpPr>
          <p:cNvPr id="7" name="TextBox 6">
            <a:extLst>
              <a:ext uri="{FF2B5EF4-FFF2-40B4-BE49-F238E27FC236}">
                <a16:creationId xmlns:a16="http://schemas.microsoft.com/office/drawing/2014/main" id="{1E82CD6B-37A0-DB47-99D7-EB0E7AAC4DD2}"/>
              </a:ext>
            </a:extLst>
          </p:cNvPr>
          <p:cNvSpPr txBox="1"/>
          <p:nvPr/>
        </p:nvSpPr>
        <p:spPr>
          <a:xfrm>
            <a:off x="5637125" y="6350169"/>
            <a:ext cx="6554875" cy="507831"/>
          </a:xfrm>
          <a:prstGeom prst="rect">
            <a:avLst/>
          </a:prstGeom>
          <a:noFill/>
        </p:spPr>
        <p:txBody>
          <a:bodyPr wrap="square" rtlCol="0">
            <a:spAutoFit/>
          </a:bodyPr>
          <a:lstStyle/>
          <a:p>
            <a:r>
              <a:rPr lang="en-US" sz="900" dirty="0"/>
              <a:t>Sources: Melissa Boatwright and Sarah Roberts, “Veteran Opportunity Report: Understanding an untapped talent pool,” LinkedIn, accessed September 1, 2022, https://socialimpact.linkedin.com/content/dam/me/linkedinforgood/en-us/resources/veterans/LinkedIn-Veteran-Opportunity-Report.pdf.</a:t>
            </a:r>
          </a:p>
        </p:txBody>
      </p:sp>
      <p:sp>
        <p:nvSpPr>
          <p:cNvPr id="6" name="Title 1">
            <a:extLst>
              <a:ext uri="{FF2B5EF4-FFF2-40B4-BE49-F238E27FC236}">
                <a16:creationId xmlns:a16="http://schemas.microsoft.com/office/drawing/2014/main" id="{327BEDA9-7CC2-E690-8E15-00F5F4224524}"/>
              </a:ext>
            </a:extLst>
          </p:cNvPr>
          <p:cNvSpPr>
            <a:spLocks noGrp="1"/>
          </p:cNvSpPr>
          <p:nvPr>
            <p:ph type="title"/>
          </p:nvPr>
        </p:nvSpPr>
        <p:spPr>
          <a:xfrm>
            <a:off x="723900" y="1937635"/>
            <a:ext cx="3855720" cy="2157884"/>
          </a:xfrm>
        </p:spPr>
        <p:txBody>
          <a:bodyPr vert="horz" lIns="91440" tIns="45720" rIns="91440" bIns="45720" rtlCol="0" anchor="ctr">
            <a:noAutofit/>
          </a:bodyPr>
          <a:lstStyle/>
          <a:p>
            <a:pPr algn="ctr"/>
            <a:r>
              <a:rPr lang="en-US" sz="6600" b="1" dirty="0"/>
              <a:t>Question</a:t>
            </a:r>
          </a:p>
        </p:txBody>
      </p:sp>
      <p:sp>
        <p:nvSpPr>
          <p:cNvPr id="2" name="Footer Placeholder 14">
            <a:extLst>
              <a:ext uri="{FF2B5EF4-FFF2-40B4-BE49-F238E27FC236}">
                <a16:creationId xmlns:a16="http://schemas.microsoft.com/office/drawing/2014/main" id="{2D0A6F1E-666D-3658-154F-6E35B24D9A73}"/>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Tree>
    <p:extLst>
      <p:ext uri="{BB962C8B-B14F-4D97-AF65-F5344CB8AC3E}">
        <p14:creationId xmlns:p14="http://schemas.microsoft.com/office/powerpoint/2010/main" val="514642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34CA669-0D83-4A9F-87B6-C0613B427DF8}"/>
              </a:ext>
            </a:extLst>
          </p:cNvPr>
          <p:cNvGraphicFramePr>
            <a:graphicFrameLocks noGrp="1"/>
          </p:cNvGraphicFramePr>
          <p:nvPr/>
        </p:nvGraphicFramePr>
        <p:xfrm>
          <a:off x="1303506" y="1428980"/>
          <a:ext cx="10009761" cy="5151120"/>
        </p:xfrm>
        <a:graphic>
          <a:graphicData uri="http://schemas.openxmlformats.org/drawingml/2006/table">
            <a:tbl>
              <a:tblPr firstRow="1" bandRow="1">
                <a:tableStyleId>{5C22544A-7EE6-4342-B048-85BDC9FD1C3A}</a:tableStyleId>
              </a:tblPr>
              <a:tblGrid>
                <a:gridCol w="1009680">
                  <a:extLst>
                    <a:ext uri="{9D8B030D-6E8A-4147-A177-3AD203B41FA5}">
                      <a16:colId xmlns:a16="http://schemas.microsoft.com/office/drawing/2014/main" val="904318347"/>
                    </a:ext>
                  </a:extLst>
                </a:gridCol>
                <a:gridCol w="1270805">
                  <a:extLst>
                    <a:ext uri="{9D8B030D-6E8A-4147-A177-3AD203B41FA5}">
                      <a16:colId xmlns:a16="http://schemas.microsoft.com/office/drawing/2014/main" val="3009630489"/>
                    </a:ext>
                  </a:extLst>
                </a:gridCol>
                <a:gridCol w="1323030">
                  <a:extLst>
                    <a:ext uri="{9D8B030D-6E8A-4147-A177-3AD203B41FA5}">
                      <a16:colId xmlns:a16="http://schemas.microsoft.com/office/drawing/2014/main" val="3011586437"/>
                    </a:ext>
                  </a:extLst>
                </a:gridCol>
                <a:gridCol w="1288213">
                  <a:extLst>
                    <a:ext uri="{9D8B030D-6E8A-4147-A177-3AD203B41FA5}">
                      <a16:colId xmlns:a16="http://schemas.microsoft.com/office/drawing/2014/main" val="1958920468"/>
                    </a:ext>
                  </a:extLst>
                </a:gridCol>
                <a:gridCol w="1995455">
                  <a:extLst>
                    <a:ext uri="{9D8B030D-6E8A-4147-A177-3AD203B41FA5}">
                      <a16:colId xmlns:a16="http://schemas.microsoft.com/office/drawing/2014/main" val="1564035301"/>
                    </a:ext>
                  </a:extLst>
                </a:gridCol>
                <a:gridCol w="992222">
                  <a:extLst>
                    <a:ext uri="{9D8B030D-6E8A-4147-A177-3AD203B41FA5}">
                      <a16:colId xmlns:a16="http://schemas.microsoft.com/office/drawing/2014/main" val="687532977"/>
                    </a:ext>
                  </a:extLst>
                </a:gridCol>
                <a:gridCol w="998820">
                  <a:extLst>
                    <a:ext uri="{9D8B030D-6E8A-4147-A177-3AD203B41FA5}">
                      <a16:colId xmlns:a16="http://schemas.microsoft.com/office/drawing/2014/main" val="2772623442"/>
                    </a:ext>
                  </a:extLst>
                </a:gridCol>
                <a:gridCol w="1131536">
                  <a:extLst>
                    <a:ext uri="{9D8B030D-6E8A-4147-A177-3AD203B41FA5}">
                      <a16:colId xmlns:a16="http://schemas.microsoft.com/office/drawing/2014/main" val="1475070148"/>
                    </a:ext>
                  </a:extLst>
                </a:gridCol>
              </a:tblGrid>
              <a:tr h="440583">
                <a:tc>
                  <a:txBody>
                    <a:bodyPr/>
                    <a:lstStyle/>
                    <a:p>
                      <a:r>
                        <a:rPr lang="en-US" sz="1200" dirty="0"/>
                        <a:t>Rank</a:t>
                      </a:r>
                    </a:p>
                  </a:txBody>
                  <a:tcPr>
                    <a:solidFill>
                      <a:schemeClr val="tx1"/>
                    </a:solidFill>
                  </a:tcPr>
                </a:tc>
                <a:tc>
                  <a:txBody>
                    <a:bodyPr/>
                    <a:lstStyle/>
                    <a:p>
                      <a:r>
                        <a:rPr lang="en-US" sz="1200" dirty="0"/>
                        <a:t>Education</a:t>
                      </a:r>
                    </a:p>
                  </a:txBody>
                  <a:tcPr>
                    <a:solidFill>
                      <a:schemeClr val="tx1"/>
                    </a:solidFill>
                  </a:tcPr>
                </a:tc>
                <a:tc>
                  <a:txBody>
                    <a:bodyPr/>
                    <a:lstStyle/>
                    <a:p>
                      <a:r>
                        <a:rPr lang="en-US" sz="1200" dirty="0"/>
                        <a:t>Military Role</a:t>
                      </a:r>
                    </a:p>
                  </a:txBody>
                  <a:tcPr>
                    <a:solidFill>
                      <a:schemeClr val="tx1"/>
                    </a:solidFill>
                  </a:tcPr>
                </a:tc>
                <a:tc>
                  <a:txBody>
                    <a:bodyPr/>
                    <a:lstStyle/>
                    <a:p>
                      <a:r>
                        <a:rPr lang="en-US" sz="1200" dirty="0"/>
                        <a:t>Military Training</a:t>
                      </a:r>
                    </a:p>
                  </a:txBody>
                  <a:tcPr>
                    <a:solidFill>
                      <a:schemeClr val="tx1"/>
                    </a:solidFill>
                  </a:tcPr>
                </a:tc>
                <a:tc>
                  <a:txBody>
                    <a:bodyPr/>
                    <a:lstStyle/>
                    <a:p>
                      <a:r>
                        <a:rPr lang="en-US" sz="1200" dirty="0"/>
                        <a:t>Transferable Skill Sets</a:t>
                      </a:r>
                    </a:p>
                  </a:txBody>
                  <a:tcPr>
                    <a:solidFill>
                      <a:schemeClr val="tx1"/>
                    </a:solidFill>
                  </a:tcPr>
                </a:tc>
                <a:tc>
                  <a:txBody>
                    <a:bodyPr/>
                    <a:lstStyle/>
                    <a:p>
                      <a:r>
                        <a:rPr lang="en-US" sz="1200" dirty="0"/>
                        <a:t>Military Personnel Supervised</a:t>
                      </a:r>
                    </a:p>
                  </a:txBody>
                  <a:tcPr>
                    <a:solidFill>
                      <a:schemeClr val="tx1"/>
                    </a:solidFill>
                  </a:tcPr>
                </a:tc>
                <a:tc>
                  <a:txBody>
                    <a:bodyPr/>
                    <a:lstStyle/>
                    <a:p>
                      <a:r>
                        <a:rPr lang="en-US" sz="1200" dirty="0"/>
                        <a:t>Equivalent Civilian Role</a:t>
                      </a:r>
                    </a:p>
                  </a:txBody>
                  <a:tcPr>
                    <a:solidFill>
                      <a:schemeClr val="tx1"/>
                    </a:solidFill>
                  </a:tcPr>
                </a:tc>
                <a:tc>
                  <a:txBody>
                    <a:bodyPr/>
                    <a:lstStyle/>
                    <a:p>
                      <a:r>
                        <a:rPr lang="en-US" sz="1200" dirty="0"/>
                        <a:t>Civilian Personnel Supervised</a:t>
                      </a:r>
                    </a:p>
                  </a:txBody>
                  <a:tcPr>
                    <a:solidFill>
                      <a:schemeClr val="tx1"/>
                    </a:solidFill>
                  </a:tcPr>
                </a:tc>
                <a:extLst>
                  <a:ext uri="{0D108BD9-81ED-4DB2-BD59-A6C34878D82A}">
                    <a16:rowId xmlns:a16="http://schemas.microsoft.com/office/drawing/2014/main" val="1247654525"/>
                  </a:ext>
                </a:extLst>
              </a:tr>
              <a:tr h="797245">
                <a:tc>
                  <a:txBody>
                    <a:bodyPr/>
                    <a:lstStyle/>
                    <a:p>
                      <a:r>
                        <a:rPr lang="en-US" sz="1000" dirty="0"/>
                        <a:t>O-7 – O-10</a:t>
                      </a:r>
                    </a:p>
                  </a:txBody>
                  <a:tcPr/>
                </a:tc>
                <a:tc>
                  <a:txBody>
                    <a:bodyPr/>
                    <a:lstStyle/>
                    <a:p>
                      <a:r>
                        <a:rPr lang="en-US" sz="1000" dirty="0"/>
                        <a:t>Advanced Degree</a:t>
                      </a:r>
                    </a:p>
                  </a:txBody>
                  <a:tcPr/>
                </a:tc>
                <a:tc>
                  <a:txBody>
                    <a:bodyPr/>
                    <a:lstStyle/>
                    <a:p>
                      <a:pPr marL="171450" indent="-171450">
                        <a:buFont typeface="Arial" panose="020B0604020202020204" pitchFamily="34" charset="0"/>
                        <a:buChar char="•"/>
                      </a:pPr>
                      <a:r>
                        <a:rPr lang="en-US" sz="1000" dirty="0"/>
                        <a:t>Enterprise leader</a:t>
                      </a:r>
                    </a:p>
                    <a:p>
                      <a:pPr marL="171450" indent="-171450">
                        <a:buFont typeface="Arial" panose="020B0604020202020204" pitchFamily="34" charset="0"/>
                        <a:buChar char="•"/>
                      </a:pPr>
                      <a:r>
                        <a:rPr lang="en-US" sz="1000" dirty="0"/>
                        <a:t>Coalition Leader (Joint Services, Interagency, International)</a:t>
                      </a:r>
                    </a:p>
                  </a:txBody>
                  <a:tcPr/>
                </a:tc>
                <a:tc>
                  <a:txBody>
                    <a:bodyPr/>
                    <a:lstStyle/>
                    <a:p>
                      <a:pPr marL="171450" indent="-171450">
                        <a:buFont typeface="Arial" panose="020B0604020202020204" pitchFamily="34" charset="0"/>
                        <a:buChar char="•"/>
                      </a:pPr>
                      <a:r>
                        <a:rPr lang="en-US" sz="1000" dirty="0"/>
                        <a:t>Advancer Senior Leader Education </a:t>
                      </a:r>
                    </a:p>
                    <a:p>
                      <a:pPr marL="171450" indent="-171450">
                        <a:buFont typeface="Arial" panose="020B0604020202020204" pitchFamily="34" charset="0"/>
                        <a:buChar char="•"/>
                      </a:pPr>
                      <a:r>
                        <a:rPr lang="en-US" sz="1000" dirty="0"/>
                        <a:t>Joint Chiefs of Staff Education</a:t>
                      </a:r>
                    </a:p>
                  </a:txBody>
                  <a:tcPr/>
                </a:tc>
                <a:tc>
                  <a:txBody>
                    <a:bodyPr/>
                    <a:lstStyle/>
                    <a:p>
                      <a:pPr marL="171450" indent="-171450">
                        <a:buFont typeface="Arial" panose="020B0604020202020204" pitchFamily="34" charset="0"/>
                        <a:buChar char="•"/>
                      </a:pPr>
                      <a:r>
                        <a:rPr lang="en-US" sz="1000" dirty="0"/>
                        <a:t>Strategic Planning</a:t>
                      </a:r>
                    </a:p>
                    <a:p>
                      <a:pPr marL="171450" indent="-171450">
                        <a:buFont typeface="Arial" panose="020B0604020202020204" pitchFamily="34" charset="0"/>
                        <a:buChar char="•"/>
                      </a:pPr>
                      <a:r>
                        <a:rPr lang="en-US" sz="1000" dirty="0"/>
                        <a:t>National Policy implementation</a:t>
                      </a:r>
                    </a:p>
                    <a:p>
                      <a:pPr marL="171450" indent="-171450">
                        <a:buFont typeface="Arial" panose="020B0604020202020204" pitchFamily="34" charset="0"/>
                        <a:buChar char="•"/>
                      </a:pPr>
                      <a:r>
                        <a:rPr lang="en-US" sz="1000" dirty="0"/>
                        <a:t>Enterprise Policy development</a:t>
                      </a:r>
                    </a:p>
                    <a:p>
                      <a:pPr marL="171450" indent="-171450">
                        <a:buFont typeface="Arial" panose="020B0604020202020204" pitchFamily="34" charset="0"/>
                        <a:buChar char="•"/>
                      </a:pPr>
                      <a:r>
                        <a:rPr lang="en-US" sz="1000" dirty="0"/>
                        <a:t>Advising Elected Officials</a:t>
                      </a:r>
                    </a:p>
                  </a:txBody>
                  <a:tcPr/>
                </a:tc>
                <a:tc>
                  <a:txBody>
                    <a:bodyPr/>
                    <a:lstStyle/>
                    <a:p>
                      <a:r>
                        <a:rPr lang="en-US" sz="1000" dirty="0"/>
                        <a:t>10,000+</a:t>
                      </a:r>
                    </a:p>
                  </a:txBody>
                  <a:tcPr/>
                </a:tc>
                <a:tc>
                  <a:txBody>
                    <a:bodyPr/>
                    <a:lstStyle/>
                    <a:p>
                      <a:r>
                        <a:rPr lang="en-US" sz="1000" dirty="0"/>
                        <a:t>CXO (CEO, COO, CFO, CIO, etc.)</a:t>
                      </a:r>
                    </a:p>
                  </a:txBody>
                  <a:tcPr/>
                </a:tc>
                <a:tc>
                  <a:txBody>
                    <a:bodyPr/>
                    <a:lstStyle/>
                    <a:p>
                      <a:r>
                        <a:rPr lang="en-US" sz="1000" dirty="0"/>
                        <a:t>1000+</a:t>
                      </a:r>
                    </a:p>
                  </a:txBody>
                  <a:tcPr/>
                </a:tc>
                <a:extLst>
                  <a:ext uri="{0D108BD9-81ED-4DB2-BD59-A6C34878D82A}">
                    <a16:rowId xmlns:a16="http://schemas.microsoft.com/office/drawing/2014/main" val="1169146307"/>
                  </a:ext>
                </a:extLst>
              </a:tr>
              <a:tr h="587443">
                <a:tc>
                  <a:txBody>
                    <a:bodyPr/>
                    <a:lstStyle/>
                    <a:p>
                      <a:r>
                        <a:rPr lang="en-US" sz="1000" dirty="0"/>
                        <a:t>O4 – O-6 / </a:t>
                      </a:r>
                    </a:p>
                    <a:p>
                      <a:r>
                        <a:rPr lang="en-US" sz="1000" dirty="0"/>
                        <a:t>W4 – W5</a:t>
                      </a:r>
                    </a:p>
                  </a:txBody>
                  <a:tcPr/>
                </a:tc>
                <a:tc>
                  <a:txBody>
                    <a:bodyPr/>
                    <a:lstStyle/>
                    <a:p>
                      <a:r>
                        <a:rPr lang="en-US" sz="1000" dirty="0"/>
                        <a:t>Advanced Degree</a:t>
                      </a:r>
                    </a:p>
                  </a:txBody>
                  <a:tcPr/>
                </a:tc>
                <a:tc>
                  <a:txBody>
                    <a:bodyPr/>
                    <a:lstStyle/>
                    <a:p>
                      <a:pPr marL="171450" indent="-171450">
                        <a:buFont typeface="Arial" panose="020B0604020202020204" pitchFamily="34" charset="0"/>
                        <a:buChar char="•"/>
                      </a:pPr>
                      <a:r>
                        <a:rPr lang="en-US" sz="1000" dirty="0"/>
                        <a:t>Large Unit Leader </a:t>
                      </a:r>
                    </a:p>
                    <a:p>
                      <a:pPr marL="171450" indent="-171450">
                        <a:buFont typeface="Arial" panose="020B0604020202020204" pitchFamily="34" charset="0"/>
                        <a:buChar char="•"/>
                      </a:pPr>
                      <a:r>
                        <a:rPr lang="en-US" sz="1000" dirty="0"/>
                        <a:t>Staff Commander</a:t>
                      </a:r>
                    </a:p>
                  </a:txBody>
                  <a:tcPr/>
                </a:tc>
                <a:tc>
                  <a:txBody>
                    <a:bodyPr/>
                    <a:lstStyle/>
                    <a:p>
                      <a:pPr marL="171450" indent="-171450">
                        <a:buFont typeface="Arial" panose="020B0604020202020204" pitchFamily="34" charset="0"/>
                        <a:buChar char="•"/>
                      </a:pPr>
                      <a:r>
                        <a:rPr lang="en-US" sz="1000" dirty="0"/>
                        <a:t>War College</a:t>
                      </a:r>
                    </a:p>
                    <a:p>
                      <a:pPr marL="171450" indent="-171450">
                        <a:buFont typeface="Arial" panose="020B0604020202020204" pitchFamily="34" charset="0"/>
                        <a:buChar char="•"/>
                      </a:pPr>
                      <a:r>
                        <a:rPr lang="en-US" sz="1000" dirty="0"/>
                        <a:t>Command &amp; General Staff College</a:t>
                      </a:r>
                    </a:p>
                  </a:txBody>
                  <a:tcPr/>
                </a:tc>
                <a:tc>
                  <a:txBody>
                    <a:bodyPr/>
                    <a:lstStyle/>
                    <a:p>
                      <a:pPr marL="171450" indent="-171450">
                        <a:buFont typeface="Arial" panose="020B0604020202020204" pitchFamily="34" charset="0"/>
                        <a:buChar char="•"/>
                      </a:pPr>
                      <a:r>
                        <a:rPr lang="en-US" sz="1000" dirty="0"/>
                        <a:t>Advanced leadership</a:t>
                      </a:r>
                    </a:p>
                    <a:p>
                      <a:pPr marL="171450" indent="-171450">
                        <a:buFont typeface="Arial" panose="020B0604020202020204" pitchFamily="34" charset="0"/>
                        <a:buChar char="•"/>
                      </a:pPr>
                      <a:r>
                        <a:rPr lang="en-US" sz="1000" dirty="0"/>
                        <a:t>Organizational Controls</a:t>
                      </a:r>
                    </a:p>
                    <a:p>
                      <a:pPr marL="171450" indent="-171450">
                        <a:buFont typeface="Arial" panose="020B0604020202020204" pitchFamily="34" charset="0"/>
                        <a:buChar char="•"/>
                      </a:pPr>
                      <a:r>
                        <a:rPr lang="en-US" sz="1000" dirty="0"/>
                        <a:t>Policy Development</a:t>
                      </a:r>
                    </a:p>
                    <a:p>
                      <a:pPr marL="171450" indent="-171450">
                        <a:buFont typeface="Arial" panose="020B0604020202020204" pitchFamily="34" charset="0"/>
                        <a:buChar char="•"/>
                      </a:pPr>
                      <a:r>
                        <a:rPr lang="en-US" sz="1000" dirty="0"/>
                        <a:t>Long-term planning</a:t>
                      </a:r>
                    </a:p>
                  </a:txBody>
                  <a:tcPr/>
                </a:tc>
                <a:tc>
                  <a:txBody>
                    <a:bodyPr/>
                    <a:lstStyle/>
                    <a:p>
                      <a:r>
                        <a:rPr lang="en-US" sz="1000" dirty="0"/>
                        <a:t>3000+ (O-6)</a:t>
                      </a:r>
                    </a:p>
                    <a:p>
                      <a:r>
                        <a:rPr lang="en-US" sz="1000" dirty="0"/>
                        <a:t>1000+ (O-5)</a:t>
                      </a:r>
                    </a:p>
                  </a:txBody>
                  <a:tcPr/>
                </a:tc>
                <a:tc>
                  <a:txBody>
                    <a:bodyPr/>
                    <a:lstStyle/>
                    <a:p>
                      <a:r>
                        <a:rPr lang="en-US" sz="1000" dirty="0"/>
                        <a:t>President, Vice President</a:t>
                      </a:r>
                    </a:p>
                  </a:txBody>
                  <a:tcPr/>
                </a:tc>
                <a:tc>
                  <a:txBody>
                    <a:bodyPr/>
                    <a:lstStyle/>
                    <a:p>
                      <a:r>
                        <a:rPr lang="en-US" sz="1000" dirty="0"/>
                        <a:t>600+</a:t>
                      </a:r>
                    </a:p>
                  </a:txBody>
                  <a:tcPr/>
                </a:tc>
                <a:extLst>
                  <a:ext uri="{0D108BD9-81ED-4DB2-BD59-A6C34878D82A}">
                    <a16:rowId xmlns:a16="http://schemas.microsoft.com/office/drawing/2014/main" val="3000312613"/>
                  </a:ext>
                </a:extLst>
              </a:tr>
              <a:tr h="902145">
                <a:tc>
                  <a:txBody>
                    <a:bodyPr/>
                    <a:lstStyle/>
                    <a:p>
                      <a:r>
                        <a:rPr lang="en-US" sz="1000" dirty="0"/>
                        <a:t>O-1 – O-3 / </a:t>
                      </a:r>
                    </a:p>
                    <a:p>
                      <a:r>
                        <a:rPr lang="en-US" sz="1000" dirty="0"/>
                        <a:t>W-1 – W-3</a:t>
                      </a:r>
                    </a:p>
                  </a:txBody>
                  <a:tcPr/>
                </a:tc>
                <a:tc>
                  <a:txBody>
                    <a:bodyPr/>
                    <a:lstStyle/>
                    <a:p>
                      <a:r>
                        <a:rPr lang="en-US" sz="1000" dirty="0"/>
                        <a:t>Undergraduate Degree</a:t>
                      </a:r>
                    </a:p>
                  </a:txBody>
                  <a:tcPr/>
                </a:tc>
                <a:tc>
                  <a:txBody>
                    <a:bodyPr/>
                    <a:lstStyle/>
                    <a:p>
                      <a:pPr marL="171450" indent="-171450">
                        <a:buFont typeface="Arial" panose="020B0604020202020204" pitchFamily="34" charset="0"/>
                        <a:buChar char="•"/>
                      </a:pPr>
                      <a:r>
                        <a:rPr lang="en-US" sz="1000" dirty="0"/>
                        <a:t>Small unit leader</a:t>
                      </a:r>
                    </a:p>
                  </a:txBody>
                  <a:tcPr/>
                </a:tc>
                <a:tc>
                  <a:txBody>
                    <a:bodyPr/>
                    <a:lstStyle/>
                    <a:p>
                      <a:pPr marL="171450" indent="-171450">
                        <a:buFont typeface="Arial" panose="020B0604020202020204" pitchFamily="34" charset="0"/>
                        <a:buChar char="•"/>
                      </a:pPr>
                      <a:r>
                        <a:rPr lang="en-US" sz="1000" dirty="0"/>
                        <a:t>Officer Basic &amp; Advanced Training</a:t>
                      </a:r>
                    </a:p>
                    <a:p>
                      <a:pPr marL="171450" indent="-171450">
                        <a:buFont typeface="Arial" panose="020B0604020202020204" pitchFamily="34" charset="0"/>
                        <a:buChar char="•"/>
                      </a:pPr>
                      <a:r>
                        <a:rPr lang="en-US" sz="1000" dirty="0"/>
                        <a:t>Technical Schools</a:t>
                      </a:r>
                    </a:p>
                  </a:txBody>
                  <a:tcPr/>
                </a:tc>
                <a:tc>
                  <a:txBody>
                    <a:bodyPr/>
                    <a:lstStyle/>
                    <a:p>
                      <a:pPr marL="171450" indent="-171450">
                        <a:buFont typeface="Arial" panose="020B0604020202020204" pitchFamily="34" charset="0"/>
                        <a:buChar char="•"/>
                      </a:pPr>
                      <a:r>
                        <a:rPr lang="en-US" sz="1000" dirty="0"/>
                        <a:t>Tactical planning</a:t>
                      </a:r>
                    </a:p>
                    <a:p>
                      <a:pPr marL="171450" indent="-171450">
                        <a:buFont typeface="Arial" panose="020B0604020202020204" pitchFamily="34" charset="0"/>
                        <a:buChar char="•"/>
                      </a:pPr>
                      <a:r>
                        <a:rPr lang="en-US" sz="1000" dirty="0"/>
                        <a:t>Team building</a:t>
                      </a:r>
                    </a:p>
                    <a:p>
                      <a:pPr marL="171450" indent="-171450">
                        <a:buFont typeface="Arial" panose="020B0604020202020204" pitchFamily="34" charset="0"/>
                        <a:buChar char="•"/>
                      </a:pPr>
                      <a:r>
                        <a:rPr lang="en-US" sz="1000" dirty="0"/>
                        <a:t>Basic leadership</a:t>
                      </a:r>
                    </a:p>
                    <a:p>
                      <a:pPr marL="171450" indent="-171450">
                        <a:buFont typeface="Arial" panose="020B0604020202020204" pitchFamily="34" charset="0"/>
                        <a:buChar char="•"/>
                      </a:pPr>
                      <a:r>
                        <a:rPr lang="en-US" sz="1000" dirty="0"/>
                        <a:t>Mentoring</a:t>
                      </a:r>
                    </a:p>
                    <a:p>
                      <a:pPr marL="171450" indent="-171450">
                        <a:buFont typeface="Arial" panose="020B0604020202020204" pitchFamily="34" charset="0"/>
                        <a:buChar char="•"/>
                      </a:pPr>
                      <a:r>
                        <a:rPr lang="en-US" sz="1000" dirty="0"/>
                        <a:t>Operational experience</a:t>
                      </a:r>
                    </a:p>
                    <a:p>
                      <a:pPr marL="171450" indent="-171450">
                        <a:buFont typeface="Arial" panose="020B0604020202020204" pitchFamily="34" charset="0"/>
                        <a:buChar char="•"/>
                      </a:pPr>
                      <a:r>
                        <a:rPr lang="en-US" sz="1000" dirty="0"/>
                        <a:t>Organizational administration</a:t>
                      </a:r>
                    </a:p>
                  </a:txBody>
                  <a:tcPr/>
                </a:tc>
                <a:tc>
                  <a:txBody>
                    <a:bodyPr/>
                    <a:lstStyle/>
                    <a:p>
                      <a:r>
                        <a:rPr lang="en-US" sz="1000" dirty="0"/>
                        <a:t>150 (O-3)</a:t>
                      </a:r>
                    </a:p>
                    <a:p>
                      <a:r>
                        <a:rPr lang="en-US" sz="1000" dirty="0"/>
                        <a:t>40 (O-1/2)</a:t>
                      </a:r>
                    </a:p>
                  </a:txBody>
                  <a:tcPr/>
                </a:tc>
                <a:tc>
                  <a:txBody>
                    <a:bodyPr/>
                    <a:lstStyle/>
                    <a:p>
                      <a:r>
                        <a:rPr lang="en-US" sz="1000" dirty="0"/>
                        <a:t>Director,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Operations Manager, Business Analyst, Engineer</a:t>
                      </a:r>
                    </a:p>
                  </a:txBody>
                  <a:tcPr/>
                </a:tc>
                <a:tc>
                  <a:txBody>
                    <a:bodyPr/>
                    <a:lstStyle/>
                    <a:p>
                      <a:r>
                        <a:rPr lang="en-US" sz="1000" dirty="0"/>
                        <a:t>~250</a:t>
                      </a:r>
                    </a:p>
                    <a:p>
                      <a:r>
                        <a:rPr lang="en-US" sz="1000" dirty="0"/>
                        <a:t>30</a:t>
                      </a:r>
                    </a:p>
                    <a:p>
                      <a:endParaRPr lang="en-US" sz="1000" dirty="0"/>
                    </a:p>
                    <a:p>
                      <a:r>
                        <a:rPr lang="en-US" sz="1000" dirty="0"/>
                        <a:t>16</a:t>
                      </a:r>
                    </a:p>
                    <a:p>
                      <a:endParaRPr lang="en-US" sz="1000" dirty="0"/>
                    </a:p>
                    <a:p>
                      <a:r>
                        <a:rPr lang="en-US" sz="1000" dirty="0"/>
                        <a:t>8</a:t>
                      </a:r>
                    </a:p>
                  </a:txBody>
                  <a:tcPr/>
                </a:tc>
                <a:extLst>
                  <a:ext uri="{0D108BD9-81ED-4DB2-BD59-A6C34878D82A}">
                    <a16:rowId xmlns:a16="http://schemas.microsoft.com/office/drawing/2014/main" val="3025323530"/>
                  </a:ext>
                </a:extLst>
              </a:tr>
              <a:tr h="587443">
                <a:tc>
                  <a:txBody>
                    <a:bodyPr/>
                    <a:lstStyle/>
                    <a:p>
                      <a:r>
                        <a:rPr lang="en-US" sz="1000" dirty="0"/>
                        <a:t>E7 – E9</a:t>
                      </a:r>
                    </a:p>
                  </a:txBody>
                  <a:tcPr/>
                </a:tc>
                <a:tc>
                  <a:txBody>
                    <a:bodyPr/>
                    <a:lstStyle/>
                    <a:p>
                      <a:r>
                        <a:rPr lang="en-US" sz="1000" dirty="0"/>
                        <a:t>Undergraduate Degree</a:t>
                      </a:r>
                    </a:p>
                  </a:txBody>
                  <a:tcPr/>
                </a:tc>
                <a:tc>
                  <a:txBody>
                    <a:bodyPr/>
                    <a:lstStyle/>
                    <a:p>
                      <a:pPr marL="171450" indent="-171450">
                        <a:buFont typeface="Arial" panose="020B0604020202020204" pitchFamily="34" charset="0"/>
                        <a:buChar char="•"/>
                      </a:pPr>
                      <a:r>
                        <a:rPr lang="en-US" sz="1000" dirty="0"/>
                        <a:t>Large-Size Unit Leader</a:t>
                      </a:r>
                    </a:p>
                    <a:p>
                      <a:pPr marL="171450" indent="-171450">
                        <a:buFont typeface="Arial" panose="020B0604020202020204" pitchFamily="34" charset="0"/>
                        <a:buChar char="•"/>
                      </a:pPr>
                      <a:r>
                        <a:rPr lang="en-US" sz="1000" dirty="0"/>
                        <a:t>Senior Staff Leader / Member</a:t>
                      </a:r>
                    </a:p>
                  </a:txBody>
                  <a:tcPr/>
                </a:tc>
                <a:tc>
                  <a:txBody>
                    <a:bodyPr/>
                    <a:lstStyle/>
                    <a:p>
                      <a:pPr marL="171450" indent="-171450">
                        <a:buFont typeface="Arial" panose="020B0604020202020204" pitchFamily="34" charset="0"/>
                        <a:buChar char="•"/>
                      </a:pPr>
                      <a:r>
                        <a:rPr lang="en-US" sz="1000" dirty="0"/>
                        <a:t>Advanced professional and advisor courses</a:t>
                      </a:r>
                    </a:p>
                  </a:txBody>
                  <a:tcPr/>
                </a:tc>
                <a:tc>
                  <a:txBody>
                    <a:bodyPr/>
                    <a:lstStyle/>
                    <a:p>
                      <a:pPr marL="171450" indent="-171450">
                        <a:buFont typeface="Arial" panose="020B0604020202020204" pitchFamily="34" charset="0"/>
                        <a:buChar char="•"/>
                      </a:pPr>
                      <a:r>
                        <a:rPr lang="en-US" sz="1000" dirty="0"/>
                        <a:t>Strategic Management</a:t>
                      </a:r>
                    </a:p>
                    <a:p>
                      <a:pPr marL="171450" indent="-171450">
                        <a:buFont typeface="Arial" panose="020B0604020202020204" pitchFamily="34" charset="0"/>
                        <a:buChar char="•"/>
                      </a:pPr>
                      <a:r>
                        <a:rPr lang="en-US" sz="1000" dirty="0"/>
                        <a:t>Advanced advisory</a:t>
                      </a:r>
                    </a:p>
                    <a:p>
                      <a:pPr marL="171450" indent="-171450">
                        <a:buFont typeface="Arial" panose="020B0604020202020204" pitchFamily="34" charset="0"/>
                        <a:buChar char="•"/>
                      </a:pPr>
                      <a:r>
                        <a:rPr lang="en-US" sz="1000" dirty="0"/>
                        <a:t>Organizational administration </a:t>
                      </a:r>
                    </a:p>
                  </a:txBody>
                  <a:tcPr/>
                </a:tc>
                <a:tc>
                  <a:txBody>
                    <a:bodyPr/>
                    <a:lstStyle/>
                    <a:p>
                      <a:r>
                        <a:rPr lang="en-US" sz="1000" dirty="0"/>
                        <a:t>200+ (E-9)</a:t>
                      </a:r>
                    </a:p>
                    <a:p>
                      <a:r>
                        <a:rPr lang="en-US" sz="1000" dirty="0"/>
                        <a:t>40-200 (E-7/8)</a:t>
                      </a:r>
                    </a:p>
                  </a:txBody>
                  <a:tcPr/>
                </a:tc>
                <a:tc>
                  <a:txBody>
                    <a:bodyPr/>
                    <a:lstStyle/>
                    <a:p>
                      <a:r>
                        <a:rPr lang="en-US" sz="1000" dirty="0"/>
                        <a:t>Supervisor</a:t>
                      </a:r>
                    </a:p>
                  </a:txBody>
                  <a:tcPr/>
                </a:tc>
                <a:tc>
                  <a:txBody>
                    <a:bodyPr/>
                    <a:lstStyle/>
                    <a:p>
                      <a:r>
                        <a:rPr lang="en-US" sz="1000" dirty="0"/>
                        <a:t>8-40</a:t>
                      </a:r>
                    </a:p>
                  </a:txBody>
                  <a:tcPr/>
                </a:tc>
                <a:extLst>
                  <a:ext uri="{0D108BD9-81ED-4DB2-BD59-A6C34878D82A}">
                    <a16:rowId xmlns:a16="http://schemas.microsoft.com/office/drawing/2014/main" val="1404156586"/>
                  </a:ext>
                </a:extLst>
              </a:tr>
              <a:tr h="482543">
                <a:tc>
                  <a:txBody>
                    <a:bodyPr/>
                    <a:lstStyle/>
                    <a:p>
                      <a:r>
                        <a:rPr lang="en-US" sz="1000" dirty="0"/>
                        <a:t>E5 – E6</a:t>
                      </a:r>
                    </a:p>
                  </a:txBody>
                  <a:tcPr/>
                </a:tc>
                <a:tc>
                  <a:txBody>
                    <a:bodyPr/>
                    <a:lstStyle/>
                    <a:p>
                      <a:r>
                        <a:rPr lang="en-US" sz="1000" dirty="0"/>
                        <a:t>Undergraduate Degree or High School / GED</a:t>
                      </a:r>
                    </a:p>
                  </a:txBody>
                  <a:tcPr/>
                </a:tc>
                <a:tc>
                  <a:txBody>
                    <a:bodyPr/>
                    <a:lstStyle/>
                    <a:p>
                      <a:pPr marL="171450" indent="-171450">
                        <a:buFont typeface="Arial" panose="020B0604020202020204" pitchFamily="34" charset="0"/>
                        <a:buChar char="•"/>
                      </a:pPr>
                      <a:r>
                        <a:rPr lang="en-US" sz="1000" dirty="0"/>
                        <a:t>Small unit leader</a:t>
                      </a:r>
                    </a:p>
                  </a:txBody>
                  <a:tcPr/>
                </a:tc>
                <a:tc>
                  <a:txBody>
                    <a:bodyPr/>
                    <a:lstStyle/>
                    <a:p>
                      <a:pPr marL="171450" indent="-171450">
                        <a:buFont typeface="Arial" panose="020B0604020202020204" pitchFamily="34" charset="0"/>
                        <a:buChar char="•"/>
                      </a:pPr>
                      <a:r>
                        <a:rPr lang="en-US" sz="1000" dirty="0"/>
                        <a:t>Basic leadership &amp; technical schools</a:t>
                      </a:r>
                    </a:p>
                  </a:txBody>
                  <a:tcPr/>
                </a:tc>
                <a:tc>
                  <a:txBody>
                    <a:bodyPr/>
                    <a:lstStyle/>
                    <a:p>
                      <a:pPr marL="171450" indent="-171450">
                        <a:buFont typeface="Arial" panose="020B0604020202020204" pitchFamily="34" charset="0"/>
                        <a:buChar char="•"/>
                      </a:pPr>
                      <a:r>
                        <a:rPr lang="en-US" sz="1000" dirty="0"/>
                        <a:t>Basic leadership</a:t>
                      </a:r>
                    </a:p>
                    <a:p>
                      <a:pPr marL="171450" indent="-171450">
                        <a:buFont typeface="Arial" panose="020B0604020202020204" pitchFamily="34" charset="0"/>
                        <a:buChar char="•"/>
                      </a:pPr>
                      <a:r>
                        <a:rPr lang="en-US" sz="1000" dirty="0"/>
                        <a:t>Team building</a:t>
                      </a:r>
                    </a:p>
                    <a:p>
                      <a:pPr marL="171450" indent="-171450">
                        <a:buFont typeface="Arial" panose="020B0604020202020204" pitchFamily="34" charset="0"/>
                        <a:buChar char="•"/>
                      </a:pPr>
                      <a:r>
                        <a:rPr lang="en-US" sz="1000" dirty="0"/>
                        <a:t>Coaching</a:t>
                      </a:r>
                    </a:p>
                  </a:txBody>
                  <a:tcPr/>
                </a:tc>
                <a:tc>
                  <a:txBody>
                    <a:bodyPr/>
                    <a:lstStyle/>
                    <a:p>
                      <a:r>
                        <a:rPr lang="en-US" sz="1000" dirty="0"/>
                        <a:t>10-60</a:t>
                      </a:r>
                    </a:p>
                  </a:txBody>
                  <a:tcPr/>
                </a:tc>
                <a:tc>
                  <a:txBody>
                    <a:bodyPr/>
                    <a:lstStyle/>
                    <a:p>
                      <a:r>
                        <a:rPr lang="en-US" sz="1000" dirty="0"/>
                        <a:t>Team Leader</a:t>
                      </a:r>
                    </a:p>
                  </a:txBody>
                  <a:tcPr/>
                </a:tc>
                <a:tc>
                  <a:txBody>
                    <a:bodyPr/>
                    <a:lstStyle/>
                    <a:p>
                      <a:r>
                        <a:rPr lang="en-US" sz="1000" dirty="0"/>
                        <a:t>3-12</a:t>
                      </a:r>
                    </a:p>
                  </a:txBody>
                  <a:tcPr/>
                </a:tc>
                <a:extLst>
                  <a:ext uri="{0D108BD9-81ED-4DB2-BD59-A6C34878D82A}">
                    <a16:rowId xmlns:a16="http://schemas.microsoft.com/office/drawing/2014/main" val="73181305"/>
                  </a:ext>
                </a:extLst>
              </a:tr>
              <a:tr h="587443">
                <a:tc>
                  <a:txBody>
                    <a:bodyPr/>
                    <a:lstStyle/>
                    <a:p>
                      <a:r>
                        <a:rPr lang="en-US" sz="1000" dirty="0"/>
                        <a:t>E1 – E4</a:t>
                      </a:r>
                    </a:p>
                  </a:txBody>
                  <a:tcPr/>
                </a:tc>
                <a:tc>
                  <a:txBody>
                    <a:bodyPr/>
                    <a:lstStyle/>
                    <a:p>
                      <a:r>
                        <a:rPr lang="en-US" sz="1000" dirty="0"/>
                        <a:t>High School / GED</a:t>
                      </a:r>
                    </a:p>
                  </a:txBody>
                  <a:tcPr/>
                </a:tc>
                <a:tc>
                  <a:txBody>
                    <a:bodyPr/>
                    <a:lstStyle/>
                    <a:p>
                      <a:pPr marL="171450" indent="-171450">
                        <a:buFont typeface="Arial" panose="020B0604020202020204" pitchFamily="34" charset="0"/>
                        <a:buChar char="•"/>
                      </a:pPr>
                      <a:r>
                        <a:rPr lang="en-US" sz="1000" dirty="0"/>
                        <a:t>Member of team</a:t>
                      </a:r>
                    </a:p>
                  </a:txBody>
                  <a:tcPr/>
                </a:tc>
                <a:tc>
                  <a:txBody>
                    <a:bodyPr/>
                    <a:lstStyle/>
                    <a:p>
                      <a:pPr marL="171450" indent="-171450">
                        <a:buFont typeface="Arial" panose="020B0604020202020204" pitchFamily="34" charset="0"/>
                        <a:buChar char="•"/>
                      </a:pPr>
                      <a:r>
                        <a:rPr lang="en-US" sz="1000" dirty="0"/>
                        <a:t>Basic training &amp; technical schools</a:t>
                      </a:r>
                    </a:p>
                  </a:txBody>
                  <a:tcPr/>
                </a:tc>
                <a:tc>
                  <a:txBody>
                    <a:bodyPr/>
                    <a:lstStyle/>
                    <a:p>
                      <a:pPr marL="171450" indent="-171450">
                        <a:buFont typeface="Arial" panose="020B0604020202020204" pitchFamily="34" charset="0"/>
                        <a:buChar char="•"/>
                      </a:pPr>
                      <a:r>
                        <a:rPr lang="en-US" sz="1000" dirty="0"/>
                        <a:t>Teamwork</a:t>
                      </a:r>
                    </a:p>
                    <a:p>
                      <a:pPr marL="171450" indent="-171450">
                        <a:buFont typeface="Arial" panose="020B0604020202020204" pitchFamily="34" charset="0"/>
                        <a:buChar char="•"/>
                      </a:pPr>
                      <a:r>
                        <a:rPr lang="en-US" sz="1000" dirty="0"/>
                        <a:t>Performance under pressure</a:t>
                      </a:r>
                    </a:p>
                    <a:p>
                      <a:pPr marL="171450" indent="-171450">
                        <a:buFont typeface="Arial" panose="020B0604020202020204" pitchFamily="34" charset="0"/>
                        <a:buChar char="•"/>
                      </a:pPr>
                      <a:r>
                        <a:rPr lang="en-US" sz="1000" dirty="0"/>
                        <a:t>Accountability</a:t>
                      </a:r>
                    </a:p>
                    <a:p>
                      <a:pPr marL="171450" indent="-171450">
                        <a:buFont typeface="Arial" panose="020B0604020202020204" pitchFamily="34" charset="0"/>
                        <a:buChar char="•"/>
                      </a:pPr>
                      <a:r>
                        <a:rPr lang="en-US" sz="1000" dirty="0"/>
                        <a:t>Honesty, loyalty </a:t>
                      </a:r>
                    </a:p>
                  </a:txBody>
                  <a:tcPr/>
                </a:tc>
                <a:tc>
                  <a:txBody>
                    <a:bodyPr/>
                    <a:lstStyle/>
                    <a:p>
                      <a:r>
                        <a:rPr lang="en-US" sz="1000" dirty="0"/>
                        <a:t>0</a:t>
                      </a:r>
                    </a:p>
                  </a:txBody>
                  <a:tcPr/>
                </a:tc>
                <a:tc>
                  <a:txBody>
                    <a:bodyPr/>
                    <a:lstStyle/>
                    <a:p>
                      <a:r>
                        <a:rPr lang="en-US" sz="1000" dirty="0"/>
                        <a:t>Analyst</a:t>
                      </a:r>
                    </a:p>
                    <a:p>
                      <a:r>
                        <a:rPr lang="en-US" sz="1000" dirty="0"/>
                        <a:t>Programmer</a:t>
                      </a:r>
                    </a:p>
                    <a:p>
                      <a:r>
                        <a:rPr lang="en-US" sz="1000" dirty="0"/>
                        <a:t>Generalist</a:t>
                      </a:r>
                    </a:p>
                    <a:p>
                      <a:r>
                        <a:rPr lang="en-US" sz="1000" dirty="0"/>
                        <a:t>Specialist</a:t>
                      </a:r>
                    </a:p>
                  </a:txBody>
                  <a:tcPr/>
                </a:tc>
                <a:tc>
                  <a:txBody>
                    <a:bodyPr/>
                    <a:lstStyle/>
                    <a:p>
                      <a:r>
                        <a:rPr lang="en-US" sz="1000" dirty="0"/>
                        <a:t>2</a:t>
                      </a:r>
                    </a:p>
                    <a:p>
                      <a:r>
                        <a:rPr lang="en-US" sz="1000" dirty="0"/>
                        <a:t>1</a:t>
                      </a:r>
                    </a:p>
                    <a:p>
                      <a:r>
                        <a:rPr lang="en-US" sz="1000" dirty="0"/>
                        <a:t>1</a:t>
                      </a:r>
                    </a:p>
                    <a:p>
                      <a:r>
                        <a:rPr lang="en-US" sz="1000" dirty="0"/>
                        <a:t>0</a:t>
                      </a:r>
                    </a:p>
                  </a:txBody>
                  <a:tcPr/>
                </a:tc>
                <a:extLst>
                  <a:ext uri="{0D108BD9-81ED-4DB2-BD59-A6C34878D82A}">
                    <a16:rowId xmlns:a16="http://schemas.microsoft.com/office/drawing/2014/main" val="252123295"/>
                  </a:ext>
                </a:extLst>
              </a:tr>
            </a:tbl>
          </a:graphicData>
        </a:graphic>
      </p:graphicFrame>
      <p:sp>
        <p:nvSpPr>
          <p:cNvPr id="3" name="Title 1">
            <a:extLst>
              <a:ext uri="{FF2B5EF4-FFF2-40B4-BE49-F238E27FC236}">
                <a16:creationId xmlns:a16="http://schemas.microsoft.com/office/drawing/2014/main" id="{D9DF75F4-FA55-B944-905A-672D3C625089}"/>
              </a:ext>
            </a:extLst>
          </p:cNvPr>
          <p:cNvSpPr txBox="1">
            <a:spLocks/>
          </p:cNvSpPr>
          <p:nvPr/>
        </p:nvSpPr>
        <p:spPr>
          <a:xfrm>
            <a:off x="1371600" y="173567"/>
            <a:ext cx="9049871" cy="1485900"/>
          </a:xfrm>
          <a:prstGeom prst="rect">
            <a:avLst/>
          </a:prstGeom>
        </p:spPr>
        <p:txBody>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en-US" dirty="0"/>
              <a:t>Veterans Bring Significant Education and Experience</a:t>
            </a:r>
          </a:p>
        </p:txBody>
      </p:sp>
      <p:sp>
        <p:nvSpPr>
          <p:cNvPr id="6" name="Rounded Rectangle 5">
            <a:extLst>
              <a:ext uri="{FF2B5EF4-FFF2-40B4-BE49-F238E27FC236}">
                <a16:creationId xmlns:a16="http://schemas.microsoft.com/office/drawing/2014/main" id="{1513DFC5-DA66-6744-A44F-386BE21CAFE1}"/>
              </a:ext>
            </a:extLst>
          </p:cNvPr>
          <p:cNvSpPr/>
          <p:nvPr/>
        </p:nvSpPr>
        <p:spPr>
          <a:xfrm>
            <a:off x="1130968" y="3609474"/>
            <a:ext cx="10299032" cy="2286000"/>
          </a:xfrm>
          <a:prstGeom prst="roundRect">
            <a:avLst/>
          </a:prstGeom>
          <a:no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7" name="TextBox 6">
            <a:extLst>
              <a:ext uri="{FF2B5EF4-FFF2-40B4-BE49-F238E27FC236}">
                <a16:creationId xmlns:a16="http://schemas.microsoft.com/office/drawing/2014/main" id="{9C6A34C0-945E-82C6-C707-8E039D778DB6}"/>
              </a:ext>
            </a:extLst>
          </p:cNvPr>
          <p:cNvSpPr txBox="1"/>
          <p:nvPr/>
        </p:nvSpPr>
        <p:spPr>
          <a:xfrm>
            <a:off x="738554" y="6630340"/>
            <a:ext cx="8073850" cy="230832"/>
          </a:xfrm>
          <a:prstGeom prst="rect">
            <a:avLst/>
          </a:prstGeom>
          <a:noFill/>
        </p:spPr>
        <p:txBody>
          <a:bodyPr wrap="square">
            <a:spAutoFit/>
          </a:bodyPr>
          <a:lstStyle/>
          <a:p>
            <a:r>
              <a:rPr lang="en-US" sz="900" dirty="0"/>
              <a:t>Source: Matthew J. Louis, </a:t>
            </a:r>
            <a:r>
              <a:rPr lang="en-US" sz="900" i="1" dirty="0"/>
              <a:t>Hiring Veterans: How to Leverage Military Talent for Organizational Growth </a:t>
            </a:r>
            <a:r>
              <a:rPr lang="en-US" sz="900" dirty="0"/>
              <a:t>(Newburyport, MA: Career Press, 2023).</a:t>
            </a:r>
          </a:p>
        </p:txBody>
      </p:sp>
      <p:sp>
        <p:nvSpPr>
          <p:cNvPr id="8" name="Footer Placeholder 14">
            <a:extLst>
              <a:ext uri="{FF2B5EF4-FFF2-40B4-BE49-F238E27FC236}">
                <a16:creationId xmlns:a16="http://schemas.microsoft.com/office/drawing/2014/main" id="{6E65017E-68EB-6C4F-3090-2E2910A1A1F8}"/>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Tree>
    <p:extLst>
      <p:ext uri="{BB962C8B-B14F-4D97-AF65-F5344CB8AC3E}">
        <p14:creationId xmlns:p14="http://schemas.microsoft.com/office/powerpoint/2010/main" val="3741445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C04B5-C0E5-1241-887F-79718674A714}"/>
              </a:ext>
            </a:extLst>
          </p:cNvPr>
          <p:cNvSpPr>
            <a:spLocks noGrp="1"/>
          </p:cNvSpPr>
          <p:nvPr>
            <p:ph idx="1"/>
          </p:nvPr>
        </p:nvSpPr>
        <p:spPr>
          <a:xfrm>
            <a:off x="6256020" y="201164"/>
            <a:ext cx="5212080" cy="2321350"/>
          </a:xfrm>
        </p:spPr>
        <p:txBody>
          <a:bodyPr>
            <a:normAutofit/>
          </a:bodyPr>
          <a:lstStyle/>
          <a:p>
            <a:pPr marL="0" indent="0" algn="ctr">
              <a:buNone/>
            </a:pPr>
            <a:r>
              <a:rPr lang="en-US" sz="4400" dirty="0"/>
              <a:t>What percentage of veterans served in a combat specialty?</a:t>
            </a:r>
          </a:p>
          <a:p>
            <a:pPr marL="0" indent="0" algn="ctr">
              <a:buNone/>
            </a:pPr>
            <a:endParaRPr lang="en-US" sz="2800" dirty="0"/>
          </a:p>
          <a:p>
            <a:pPr marL="0" indent="0" algn="ctr">
              <a:buNone/>
            </a:pPr>
            <a:endParaRPr lang="en-US" sz="4400" dirty="0"/>
          </a:p>
        </p:txBody>
      </p:sp>
      <p:sp>
        <p:nvSpPr>
          <p:cNvPr id="7" name="Rectangle: Rounded Corners 6">
            <a:extLst>
              <a:ext uri="{FF2B5EF4-FFF2-40B4-BE49-F238E27FC236}">
                <a16:creationId xmlns:a16="http://schemas.microsoft.com/office/drawing/2014/main" id="{BBB60CE2-01D2-425D-A3D1-F54F17AE440A}"/>
              </a:ext>
            </a:extLst>
          </p:cNvPr>
          <p:cNvSpPr/>
          <p:nvPr/>
        </p:nvSpPr>
        <p:spPr>
          <a:xfrm>
            <a:off x="7088839" y="2374128"/>
            <a:ext cx="3546442" cy="1291807"/>
          </a:xfrm>
          <a:prstGeom prst="round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t>0 – 25%</a:t>
            </a:r>
          </a:p>
        </p:txBody>
      </p:sp>
      <p:sp>
        <p:nvSpPr>
          <p:cNvPr id="8" name="Rectangle: Rounded Corners 7">
            <a:extLst>
              <a:ext uri="{FF2B5EF4-FFF2-40B4-BE49-F238E27FC236}">
                <a16:creationId xmlns:a16="http://schemas.microsoft.com/office/drawing/2014/main" id="{4AAD32E6-C36C-40AC-9E2D-3AD295413C33}"/>
              </a:ext>
            </a:extLst>
          </p:cNvPr>
          <p:cNvSpPr/>
          <p:nvPr/>
        </p:nvSpPr>
        <p:spPr>
          <a:xfrm>
            <a:off x="7088839" y="3775983"/>
            <a:ext cx="3546442" cy="1291807"/>
          </a:xfrm>
          <a:prstGeom prst="round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t>25 – 50%</a:t>
            </a:r>
          </a:p>
        </p:txBody>
      </p:sp>
      <p:sp>
        <p:nvSpPr>
          <p:cNvPr id="9" name="Rectangle: Rounded Corners 8">
            <a:extLst>
              <a:ext uri="{FF2B5EF4-FFF2-40B4-BE49-F238E27FC236}">
                <a16:creationId xmlns:a16="http://schemas.microsoft.com/office/drawing/2014/main" id="{3B867D41-7987-40F2-B86D-4D41445C0E41}"/>
              </a:ext>
            </a:extLst>
          </p:cNvPr>
          <p:cNvSpPr/>
          <p:nvPr/>
        </p:nvSpPr>
        <p:spPr>
          <a:xfrm>
            <a:off x="7088839" y="5177838"/>
            <a:ext cx="3546442" cy="1291807"/>
          </a:xfrm>
          <a:prstGeom prst="round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t>50 – 75%</a:t>
            </a:r>
          </a:p>
        </p:txBody>
      </p:sp>
      <p:sp>
        <p:nvSpPr>
          <p:cNvPr id="6" name="Title 1">
            <a:extLst>
              <a:ext uri="{FF2B5EF4-FFF2-40B4-BE49-F238E27FC236}">
                <a16:creationId xmlns:a16="http://schemas.microsoft.com/office/drawing/2014/main" id="{0CCD09EB-9417-8DA1-29EF-0DB95A780BE6}"/>
              </a:ext>
            </a:extLst>
          </p:cNvPr>
          <p:cNvSpPr>
            <a:spLocks noGrp="1"/>
          </p:cNvSpPr>
          <p:nvPr>
            <p:ph type="title"/>
          </p:nvPr>
        </p:nvSpPr>
        <p:spPr>
          <a:xfrm>
            <a:off x="723900" y="1937635"/>
            <a:ext cx="3855720" cy="2157884"/>
          </a:xfrm>
        </p:spPr>
        <p:txBody>
          <a:bodyPr vert="horz" lIns="91440" tIns="45720" rIns="91440" bIns="45720" rtlCol="0" anchor="ctr">
            <a:noAutofit/>
          </a:bodyPr>
          <a:lstStyle/>
          <a:p>
            <a:pPr algn="ctr"/>
            <a:r>
              <a:rPr lang="en-US" sz="6600" b="1" dirty="0"/>
              <a:t>Question</a:t>
            </a:r>
          </a:p>
        </p:txBody>
      </p:sp>
      <p:sp>
        <p:nvSpPr>
          <p:cNvPr id="2" name="Footer Placeholder 14">
            <a:extLst>
              <a:ext uri="{FF2B5EF4-FFF2-40B4-BE49-F238E27FC236}">
                <a16:creationId xmlns:a16="http://schemas.microsoft.com/office/drawing/2014/main" id="{AFC6BA26-DBF1-38F8-B964-87E2BA480BA8}"/>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Tree>
    <p:extLst>
      <p:ext uri="{BB962C8B-B14F-4D97-AF65-F5344CB8AC3E}">
        <p14:creationId xmlns:p14="http://schemas.microsoft.com/office/powerpoint/2010/main" val="6893086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C04B5-C0E5-1241-887F-79718674A714}"/>
              </a:ext>
            </a:extLst>
          </p:cNvPr>
          <p:cNvSpPr>
            <a:spLocks noGrp="1"/>
          </p:cNvSpPr>
          <p:nvPr>
            <p:ph idx="1"/>
          </p:nvPr>
        </p:nvSpPr>
        <p:spPr>
          <a:xfrm>
            <a:off x="6256020" y="2922309"/>
            <a:ext cx="5212080" cy="2938742"/>
          </a:xfrm>
        </p:spPr>
        <p:txBody>
          <a:bodyPr>
            <a:normAutofit/>
          </a:bodyPr>
          <a:lstStyle/>
          <a:p>
            <a:pPr marL="0" indent="0" algn="ctr">
              <a:buNone/>
            </a:pPr>
            <a:endParaRPr lang="en-US" sz="4400" dirty="0"/>
          </a:p>
          <a:p>
            <a:pPr marL="0" indent="0" algn="ctr">
              <a:buNone/>
            </a:pPr>
            <a:r>
              <a:rPr lang="en-US" sz="5400" b="1" dirty="0"/>
              <a:t>&lt;15%</a:t>
            </a:r>
          </a:p>
        </p:txBody>
      </p:sp>
      <p:sp>
        <p:nvSpPr>
          <p:cNvPr id="5" name="Content Placeholder 2">
            <a:extLst>
              <a:ext uri="{FF2B5EF4-FFF2-40B4-BE49-F238E27FC236}">
                <a16:creationId xmlns:a16="http://schemas.microsoft.com/office/drawing/2014/main" id="{737B0B53-457E-4A7A-AC64-32DC7DFEAB8B}"/>
              </a:ext>
            </a:extLst>
          </p:cNvPr>
          <p:cNvSpPr txBox="1">
            <a:spLocks/>
          </p:cNvSpPr>
          <p:nvPr/>
        </p:nvSpPr>
        <p:spPr>
          <a:xfrm>
            <a:off x="6256020" y="201164"/>
            <a:ext cx="5212080" cy="2321350"/>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9pPr>
          </a:lstStyle>
          <a:p>
            <a:pPr marL="0" indent="0" algn="ctr">
              <a:buFont typeface="Franklin Gothic Book" panose="020B0503020102020204" pitchFamily="34" charset="0"/>
              <a:buNone/>
            </a:pPr>
            <a:endParaRPr lang="en-US" sz="4400" dirty="0"/>
          </a:p>
        </p:txBody>
      </p:sp>
      <p:sp>
        <p:nvSpPr>
          <p:cNvPr id="8" name="Content Placeholder 2">
            <a:extLst>
              <a:ext uri="{FF2B5EF4-FFF2-40B4-BE49-F238E27FC236}">
                <a16:creationId xmlns:a16="http://schemas.microsoft.com/office/drawing/2014/main" id="{6292C556-3A7C-4FD1-AF47-75C41356C903}"/>
              </a:ext>
            </a:extLst>
          </p:cNvPr>
          <p:cNvSpPr txBox="1">
            <a:spLocks/>
          </p:cNvSpPr>
          <p:nvPr/>
        </p:nvSpPr>
        <p:spPr>
          <a:xfrm>
            <a:off x="6408420" y="353564"/>
            <a:ext cx="5212080" cy="2321350"/>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9pPr>
          </a:lstStyle>
          <a:p>
            <a:pPr marL="0" indent="0" algn="ctr">
              <a:buFont typeface="Franklin Gothic Book" panose="020B0503020102020204" pitchFamily="34" charset="0"/>
              <a:buNone/>
            </a:pPr>
            <a:r>
              <a:rPr lang="en-US" sz="4400" dirty="0"/>
              <a:t>What percentage of veterans served in a combat specialty?</a:t>
            </a:r>
          </a:p>
          <a:p>
            <a:pPr marL="0" indent="0" algn="ctr">
              <a:buFont typeface="Franklin Gothic Book" panose="020B0503020102020204" pitchFamily="34" charset="0"/>
              <a:buNone/>
            </a:pPr>
            <a:endParaRPr lang="en-US" sz="2800" dirty="0"/>
          </a:p>
          <a:p>
            <a:pPr marL="0" indent="0" algn="ctr">
              <a:buFont typeface="Franklin Gothic Book" panose="020B0503020102020204" pitchFamily="34" charset="0"/>
              <a:buNone/>
            </a:pPr>
            <a:endParaRPr lang="en-US" sz="4400" dirty="0"/>
          </a:p>
        </p:txBody>
      </p:sp>
      <p:sp>
        <p:nvSpPr>
          <p:cNvPr id="9" name="Title 1">
            <a:extLst>
              <a:ext uri="{FF2B5EF4-FFF2-40B4-BE49-F238E27FC236}">
                <a16:creationId xmlns:a16="http://schemas.microsoft.com/office/drawing/2014/main" id="{2E60C7EB-7B31-C62D-43DA-3E8F755C361F}"/>
              </a:ext>
            </a:extLst>
          </p:cNvPr>
          <p:cNvSpPr>
            <a:spLocks noGrp="1"/>
          </p:cNvSpPr>
          <p:nvPr>
            <p:ph type="title"/>
          </p:nvPr>
        </p:nvSpPr>
        <p:spPr>
          <a:xfrm>
            <a:off x="723900" y="1937635"/>
            <a:ext cx="3855720" cy="2157884"/>
          </a:xfrm>
        </p:spPr>
        <p:txBody>
          <a:bodyPr vert="horz" lIns="91440" tIns="45720" rIns="91440" bIns="45720" rtlCol="0" anchor="ctr">
            <a:noAutofit/>
          </a:bodyPr>
          <a:lstStyle/>
          <a:p>
            <a:pPr algn="ctr"/>
            <a:r>
              <a:rPr lang="en-US" sz="6600" b="1" dirty="0"/>
              <a:t>Question</a:t>
            </a:r>
          </a:p>
        </p:txBody>
      </p:sp>
      <p:sp>
        <p:nvSpPr>
          <p:cNvPr id="2" name="Footer Placeholder 14">
            <a:extLst>
              <a:ext uri="{FF2B5EF4-FFF2-40B4-BE49-F238E27FC236}">
                <a16:creationId xmlns:a16="http://schemas.microsoft.com/office/drawing/2014/main" id="{E98FF2F0-BC1E-49E9-BB7D-591713B797D0}"/>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Tree>
    <p:extLst>
      <p:ext uri="{BB962C8B-B14F-4D97-AF65-F5344CB8AC3E}">
        <p14:creationId xmlns:p14="http://schemas.microsoft.com/office/powerpoint/2010/main" val="26422712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9BC2AF7-D3CB-426F-9696-F426457840F6}"/>
              </a:ext>
            </a:extLst>
          </p:cNvPr>
          <p:cNvGraphicFramePr>
            <a:graphicFrameLocks noGrp="1"/>
          </p:cNvGraphicFramePr>
          <p:nvPr/>
        </p:nvGraphicFramePr>
        <p:xfrm>
          <a:off x="1292387" y="1415591"/>
          <a:ext cx="8321040" cy="5029200"/>
        </p:xfrm>
        <a:graphic>
          <a:graphicData uri="http://schemas.openxmlformats.org/drawingml/2006/table">
            <a:tbl>
              <a:tblPr firstRow="1" bandRow="1">
                <a:tableStyleId>{5C22544A-7EE6-4342-B048-85BDC9FD1C3A}</a:tableStyleId>
              </a:tblPr>
              <a:tblGrid>
                <a:gridCol w="1463040">
                  <a:extLst>
                    <a:ext uri="{9D8B030D-6E8A-4147-A177-3AD203B41FA5}">
                      <a16:colId xmlns:a16="http://schemas.microsoft.com/office/drawing/2014/main" val="2641121446"/>
                    </a:ext>
                  </a:extLst>
                </a:gridCol>
                <a:gridCol w="1005840">
                  <a:extLst>
                    <a:ext uri="{9D8B030D-6E8A-4147-A177-3AD203B41FA5}">
                      <a16:colId xmlns:a16="http://schemas.microsoft.com/office/drawing/2014/main" val="3816096118"/>
                    </a:ext>
                  </a:extLst>
                </a:gridCol>
                <a:gridCol w="1005840">
                  <a:extLst>
                    <a:ext uri="{9D8B030D-6E8A-4147-A177-3AD203B41FA5}">
                      <a16:colId xmlns:a16="http://schemas.microsoft.com/office/drawing/2014/main" val="893322398"/>
                    </a:ext>
                  </a:extLst>
                </a:gridCol>
                <a:gridCol w="1005840">
                  <a:extLst>
                    <a:ext uri="{9D8B030D-6E8A-4147-A177-3AD203B41FA5}">
                      <a16:colId xmlns:a16="http://schemas.microsoft.com/office/drawing/2014/main" val="3040556277"/>
                    </a:ext>
                  </a:extLst>
                </a:gridCol>
                <a:gridCol w="1005840">
                  <a:extLst>
                    <a:ext uri="{9D8B030D-6E8A-4147-A177-3AD203B41FA5}">
                      <a16:colId xmlns:a16="http://schemas.microsoft.com/office/drawing/2014/main" val="1307449187"/>
                    </a:ext>
                  </a:extLst>
                </a:gridCol>
                <a:gridCol w="1005840">
                  <a:extLst>
                    <a:ext uri="{9D8B030D-6E8A-4147-A177-3AD203B41FA5}">
                      <a16:colId xmlns:a16="http://schemas.microsoft.com/office/drawing/2014/main" val="3263838360"/>
                    </a:ext>
                  </a:extLst>
                </a:gridCol>
                <a:gridCol w="914400">
                  <a:extLst>
                    <a:ext uri="{9D8B030D-6E8A-4147-A177-3AD203B41FA5}">
                      <a16:colId xmlns:a16="http://schemas.microsoft.com/office/drawing/2014/main" val="337127344"/>
                    </a:ext>
                  </a:extLst>
                </a:gridCol>
                <a:gridCol w="914400">
                  <a:extLst>
                    <a:ext uri="{9D8B030D-6E8A-4147-A177-3AD203B41FA5}">
                      <a16:colId xmlns:a16="http://schemas.microsoft.com/office/drawing/2014/main" val="2547140323"/>
                    </a:ext>
                  </a:extLst>
                </a:gridCol>
              </a:tblGrid>
              <a:tr h="367504">
                <a:tc>
                  <a:txBody>
                    <a:bodyPr/>
                    <a:lstStyle/>
                    <a:p>
                      <a:pPr algn="ctr">
                        <a:lnSpc>
                          <a:spcPct val="100000"/>
                        </a:lnSpc>
                        <a:spcBef>
                          <a:spcPts val="1045"/>
                        </a:spcBef>
                      </a:pPr>
                      <a:r>
                        <a:rPr sz="1200" b="1" dirty="0">
                          <a:solidFill>
                            <a:srgbClr val="FFFFFF"/>
                          </a:solidFill>
                          <a:latin typeface="+mn-lt"/>
                          <a:cs typeface="Arial"/>
                        </a:rPr>
                        <a:t>Occupation</a:t>
                      </a:r>
                      <a:r>
                        <a:rPr lang="en-US" sz="1200" b="1" spc="-40" dirty="0">
                          <a:solidFill>
                            <a:srgbClr val="FFFFFF"/>
                          </a:solidFill>
                          <a:latin typeface="+mn-lt"/>
                          <a:cs typeface="Arial"/>
                        </a:rPr>
                        <a:t>al Specialties</a:t>
                      </a:r>
                      <a:endParaRPr lang="en-US" sz="1200" b="1" dirty="0">
                        <a:solidFill>
                          <a:srgbClr val="FFFFFF"/>
                        </a:solidFill>
                        <a:latin typeface="+mn-lt"/>
                        <a:cs typeface="Arial"/>
                      </a:endParaRPr>
                    </a:p>
                  </a:txBody>
                  <a:tcPr marL="45720" marR="45720" anchor="ctr">
                    <a:solidFill>
                      <a:schemeClr val="tx1"/>
                    </a:solidFill>
                  </a:tcPr>
                </a:tc>
                <a:tc>
                  <a:txBody>
                    <a:bodyPr/>
                    <a:lstStyle/>
                    <a:p>
                      <a:pPr marL="2540" algn="ctr">
                        <a:lnSpc>
                          <a:spcPct val="100000"/>
                        </a:lnSpc>
                        <a:spcBef>
                          <a:spcPts val="1045"/>
                        </a:spcBef>
                      </a:pPr>
                      <a:r>
                        <a:rPr sz="1200" b="1" spc="-15" dirty="0">
                          <a:solidFill>
                            <a:srgbClr val="FFFFFF"/>
                          </a:solidFill>
                          <a:latin typeface="+mn-lt"/>
                          <a:cs typeface="Arial"/>
                        </a:rPr>
                        <a:t>Army</a:t>
                      </a:r>
                      <a:endParaRPr sz="1200" dirty="0">
                        <a:latin typeface="+mn-lt"/>
                        <a:cs typeface="Arial"/>
                      </a:endParaRPr>
                    </a:p>
                  </a:txBody>
                  <a:tcPr marL="45720" marR="45720" anchor="ctr">
                    <a:solidFill>
                      <a:schemeClr val="tx1"/>
                    </a:solidFill>
                  </a:tcPr>
                </a:tc>
                <a:tc>
                  <a:txBody>
                    <a:bodyPr/>
                    <a:lstStyle/>
                    <a:p>
                      <a:pPr algn="ctr">
                        <a:lnSpc>
                          <a:spcPct val="100000"/>
                        </a:lnSpc>
                        <a:spcBef>
                          <a:spcPts val="1045"/>
                        </a:spcBef>
                      </a:pPr>
                      <a:r>
                        <a:rPr sz="1200" b="1" spc="-15" dirty="0">
                          <a:solidFill>
                            <a:srgbClr val="FFFFFF"/>
                          </a:solidFill>
                          <a:latin typeface="+mn-lt"/>
                          <a:cs typeface="Arial"/>
                        </a:rPr>
                        <a:t>Air</a:t>
                      </a:r>
                      <a:r>
                        <a:rPr sz="1200" b="1" spc="10" dirty="0">
                          <a:solidFill>
                            <a:srgbClr val="FFFFFF"/>
                          </a:solidFill>
                          <a:latin typeface="+mn-lt"/>
                          <a:cs typeface="Arial"/>
                        </a:rPr>
                        <a:t> </a:t>
                      </a:r>
                      <a:r>
                        <a:rPr sz="1200" b="1" dirty="0">
                          <a:solidFill>
                            <a:srgbClr val="FFFFFF"/>
                          </a:solidFill>
                          <a:latin typeface="+mn-lt"/>
                          <a:cs typeface="Arial"/>
                        </a:rPr>
                        <a:t>Force</a:t>
                      </a:r>
                      <a:endParaRPr sz="1200" dirty="0">
                        <a:latin typeface="+mn-lt"/>
                        <a:cs typeface="Arial"/>
                      </a:endParaRPr>
                    </a:p>
                  </a:txBody>
                  <a:tcPr marL="45720" marR="45720" anchor="ctr">
                    <a:solidFill>
                      <a:schemeClr val="tx1"/>
                    </a:solidFill>
                  </a:tcPr>
                </a:tc>
                <a:tc>
                  <a:txBody>
                    <a:bodyPr/>
                    <a:lstStyle/>
                    <a:p>
                      <a:pPr marL="232410" marR="224154" indent="12065" algn="ctr">
                        <a:lnSpc>
                          <a:spcPct val="100000"/>
                        </a:lnSpc>
                        <a:spcBef>
                          <a:spcPts val="325"/>
                        </a:spcBef>
                      </a:pPr>
                      <a:r>
                        <a:rPr sz="1200" b="1" spc="-5" dirty="0">
                          <a:solidFill>
                            <a:srgbClr val="FFFFFF"/>
                          </a:solidFill>
                          <a:latin typeface="+mn-lt"/>
                          <a:cs typeface="Arial"/>
                        </a:rPr>
                        <a:t>Coast  </a:t>
                      </a:r>
                      <a:r>
                        <a:rPr sz="1200" b="1" dirty="0">
                          <a:solidFill>
                            <a:srgbClr val="FFFFFF"/>
                          </a:solidFill>
                          <a:latin typeface="+mn-lt"/>
                          <a:cs typeface="Arial"/>
                        </a:rPr>
                        <a:t>Guard</a:t>
                      </a:r>
                      <a:endParaRPr sz="1200" dirty="0">
                        <a:latin typeface="+mn-lt"/>
                        <a:cs typeface="Arial"/>
                      </a:endParaRPr>
                    </a:p>
                  </a:txBody>
                  <a:tcPr marL="45720" marR="45720" anchor="ctr">
                    <a:solidFill>
                      <a:schemeClr val="tx1"/>
                    </a:solidFill>
                  </a:tcPr>
                </a:tc>
                <a:tc>
                  <a:txBody>
                    <a:bodyPr/>
                    <a:lstStyle/>
                    <a:p>
                      <a:pPr marL="635" algn="ctr">
                        <a:lnSpc>
                          <a:spcPct val="100000"/>
                        </a:lnSpc>
                        <a:spcBef>
                          <a:spcPts val="1045"/>
                        </a:spcBef>
                      </a:pPr>
                      <a:r>
                        <a:rPr sz="1200" b="1" dirty="0">
                          <a:solidFill>
                            <a:srgbClr val="FFFFFF"/>
                          </a:solidFill>
                          <a:latin typeface="+mn-lt"/>
                          <a:cs typeface="Arial"/>
                        </a:rPr>
                        <a:t>Marines</a:t>
                      </a:r>
                      <a:endParaRPr sz="1200" dirty="0">
                        <a:latin typeface="+mn-lt"/>
                        <a:cs typeface="Arial"/>
                      </a:endParaRPr>
                    </a:p>
                  </a:txBody>
                  <a:tcPr marL="45720" marR="45720" anchor="ctr">
                    <a:solidFill>
                      <a:schemeClr val="tx1"/>
                    </a:solidFill>
                  </a:tcPr>
                </a:tc>
                <a:tc>
                  <a:txBody>
                    <a:bodyPr/>
                    <a:lstStyle/>
                    <a:p>
                      <a:pPr marL="0" indent="0" algn="ctr">
                        <a:lnSpc>
                          <a:spcPct val="100000"/>
                        </a:lnSpc>
                        <a:spcBef>
                          <a:spcPts val="1045"/>
                        </a:spcBef>
                      </a:pPr>
                      <a:r>
                        <a:rPr sz="1200" b="1" spc="-10" dirty="0">
                          <a:solidFill>
                            <a:srgbClr val="FFFFFF"/>
                          </a:solidFill>
                          <a:latin typeface="+mn-lt"/>
                          <a:cs typeface="Arial"/>
                        </a:rPr>
                        <a:t>Navy</a:t>
                      </a:r>
                      <a:endParaRPr sz="1200" dirty="0">
                        <a:latin typeface="+mn-lt"/>
                        <a:cs typeface="Arial"/>
                      </a:endParaRPr>
                    </a:p>
                  </a:txBody>
                  <a:tcPr marL="45720" marR="45720" anchor="ctr">
                    <a:solidFill>
                      <a:schemeClr val="tx1"/>
                    </a:solidFill>
                  </a:tcPr>
                </a:tc>
                <a:tc gridSpan="2">
                  <a:txBody>
                    <a:bodyPr/>
                    <a:lstStyle/>
                    <a:p>
                      <a:pPr marL="127000" marR="218440" indent="-127000" algn="ctr">
                        <a:lnSpc>
                          <a:spcPct val="100000"/>
                        </a:lnSpc>
                        <a:spcBef>
                          <a:spcPts val="325"/>
                        </a:spcBef>
                      </a:pPr>
                      <a:r>
                        <a:rPr lang="en-US" sz="1200" b="1" dirty="0">
                          <a:solidFill>
                            <a:srgbClr val="FFFFFF"/>
                          </a:solidFill>
                          <a:latin typeface="+mn-lt"/>
                          <a:cs typeface="Arial"/>
                        </a:rPr>
                        <a:t>P</a:t>
                      </a:r>
                      <a:r>
                        <a:rPr sz="1200" b="1" dirty="0">
                          <a:solidFill>
                            <a:srgbClr val="FFFFFF"/>
                          </a:solidFill>
                          <a:latin typeface="+mn-lt"/>
                          <a:cs typeface="Arial"/>
                        </a:rPr>
                        <a:t>ersonnel </a:t>
                      </a:r>
                      <a:r>
                        <a:rPr sz="1200" b="1" spc="-5" dirty="0">
                          <a:solidFill>
                            <a:srgbClr val="FFFFFF"/>
                          </a:solidFill>
                          <a:latin typeface="+mn-lt"/>
                          <a:cs typeface="Arial"/>
                        </a:rPr>
                        <a:t>per</a:t>
                      </a:r>
                      <a:r>
                        <a:rPr lang="en-US" sz="1200" b="1" spc="-5" dirty="0">
                          <a:solidFill>
                            <a:srgbClr val="FFFFFF"/>
                          </a:solidFill>
                          <a:latin typeface="+mn-lt"/>
                          <a:cs typeface="Arial"/>
                        </a:rPr>
                        <a:t> Occupational</a:t>
                      </a:r>
                      <a:r>
                        <a:rPr sz="1200" b="1" spc="-30" dirty="0">
                          <a:solidFill>
                            <a:srgbClr val="FFFFFF"/>
                          </a:solidFill>
                          <a:latin typeface="+mn-lt"/>
                          <a:cs typeface="Arial"/>
                        </a:rPr>
                        <a:t> </a:t>
                      </a:r>
                      <a:r>
                        <a:rPr lang="en-US" sz="1200" b="1" dirty="0">
                          <a:solidFill>
                            <a:srgbClr val="FFFFFF"/>
                          </a:solidFill>
                          <a:latin typeface="+mn-lt"/>
                          <a:cs typeface="Arial"/>
                        </a:rPr>
                        <a:t>Specialty</a:t>
                      </a:r>
                      <a:endParaRPr sz="1200" dirty="0">
                        <a:latin typeface="+mn-lt"/>
                        <a:cs typeface="Arial"/>
                      </a:endParaRPr>
                    </a:p>
                  </a:txBody>
                  <a:tcPr marL="0" marR="0" marT="0" marB="0" anchor="ctr">
                    <a:solidFill>
                      <a:schemeClr val="tx1"/>
                    </a:solidFill>
                  </a:tcPr>
                </a:tc>
                <a:tc hMerge="1">
                  <a:txBody>
                    <a:bodyPr/>
                    <a:lstStyle/>
                    <a:p>
                      <a:endParaRPr/>
                    </a:p>
                  </a:txBody>
                  <a:tcPr marL="0" marR="0" marT="0" marB="0"/>
                </a:tc>
                <a:extLst>
                  <a:ext uri="{0D108BD9-81ED-4DB2-BD59-A6C34878D82A}">
                    <a16:rowId xmlns:a16="http://schemas.microsoft.com/office/drawing/2014/main" val="3919942276"/>
                  </a:ext>
                </a:extLst>
              </a:tr>
              <a:tr h="220502">
                <a:tc>
                  <a:txBody>
                    <a:bodyPr/>
                    <a:lstStyle/>
                    <a:p>
                      <a:pPr algn="ctr">
                        <a:lnSpc>
                          <a:spcPct val="100000"/>
                        </a:lnSpc>
                        <a:spcBef>
                          <a:spcPts val="325"/>
                        </a:spcBef>
                      </a:pPr>
                      <a:r>
                        <a:rPr sz="1200" b="0" spc="-5" dirty="0">
                          <a:latin typeface="+mn-lt"/>
                          <a:cs typeface="Arial"/>
                        </a:rPr>
                        <a:t>Administrative</a:t>
                      </a:r>
                      <a:endParaRPr sz="1200" b="0" dirty="0">
                        <a:latin typeface="+mn-lt"/>
                        <a:cs typeface="Arial"/>
                      </a:endParaRPr>
                    </a:p>
                  </a:txBody>
                  <a:tcPr marL="45720" marR="45720" anchor="ctr"/>
                </a:tc>
                <a:tc>
                  <a:txBody>
                    <a:bodyPr/>
                    <a:lstStyle/>
                    <a:p>
                      <a:pPr algn="ctr">
                        <a:lnSpc>
                          <a:spcPct val="100000"/>
                        </a:lnSpc>
                        <a:spcBef>
                          <a:spcPts val="325"/>
                        </a:spcBef>
                      </a:pPr>
                      <a:r>
                        <a:rPr sz="1200" b="0" dirty="0">
                          <a:latin typeface="+mn-lt"/>
                          <a:cs typeface="Arial"/>
                        </a:rPr>
                        <a:t>6,140</a:t>
                      </a:r>
                    </a:p>
                  </a:txBody>
                  <a:tcPr marL="45720" marR="45720" anchor="ctr"/>
                </a:tc>
                <a:tc>
                  <a:txBody>
                    <a:bodyPr/>
                    <a:lstStyle/>
                    <a:p>
                      <a:pPr marL="635" algn="ctr">
                        <a:lnSpc>
                          <a:spcPct val="100000"/>
                        </a:lnSpc>
                        <a:spcBef>
                          <a:spcPts val="325"/>
                        </a:spcBef>
                      </a:pPr>
                      <a:r>
                        <a:rPr sz="1200" b="0" dirty="0">
                          <a:latin typeface="+mn-lt"/>
                          <a:cs typeface="Arial"/>
                        </a:rPr>
                        <a:t>14,046</a:t>
                      </a:r>
                    </a:p>
                  </a:txBody>
                  <a:tcPr marL="45720" marR="45720" anchor="ctr"/>
                </a:tc>
                <a:tc>
                  <a:txBody>
                    <a:bodyPr/>
                    <a:lstStyle/>
                    <a:p>
                      <a:pPr marR="258445" algn="ctr">
                        <a:lnSpc>
                          <a:spcPct val="100000"/>
                        </a:lnSpc>
                        <a:spcBef>
                          <a:spcPts val="325"/>
                        </a:spcBef>
                      </a:pPr>
                      <a:r>
                        <a:rPr lang="en-US" sz="1200" b="0" dirty="0">
                          <a:latin typeface="+mn-lt"/>
                          <a:cs typeface="Arial"/>
                        </a:rPr>
                        <a:t>       </a:t>
                      </a:r>
                      <a:r>
                        <a:rPr sz="1200" b="0" dirty="0">
                          <a:latin typeface="+mn-lt"/>
                          <a:cs typeface="Arial"/>
                        </a:rPr>
                        <a:t>1,</a:t>
                      </a:r>
                      <a:r>
                        <a:rPr sz="1200" b="0" spc="5" dirty="0">
                          <a:latin typeface="+mn-lt"/>
                          <a:cs typeface="Arial"/>
                        </a:rPr>
                        <a:t>5</a:t>
                      </a:r>
                      <a:r>
                        <a:rPr sz="1200" b="0" dirty="0">
                          <a:latin typeface="+mn-lt"/>
                          <a:cs typeface="Arial"/>
                        </a:rPr>
                        <a:t>07</a:t>
                      </a:r>
                    </a:p>
                  </a:txBody>
                  <a:tcPr marL="45720" marR="45720" anchor="ctr"/>
                </a:tc>
                <a:tc>
                  <a:txBody>
                    <a:bodyPr/>
                    <a:lstStyle/>
                    <a:p>
                      <a:pPr marL="1905" algn="ctr">
                        <a:lnSpc>
                          <a:spcPct val="100000"/>
                        </a:lnSpc>
                        <a:spcBef>
                          <a:spcPts val="325"/>
                        </a:spcBef>
                      </a:pPr>
                      <a:r>
                        <a:rPr sz="1200" b="0" dirty="0">
                          <a:latin typeface="+mn-lt"/>
                          <a:cs typeface="Arial"/>
                        </a:rPr>
                        <a:t>12,018</a:t>
                      </a:r>
                    </a:p>
                  </a:txBody>
                  <a:tcPr marL="45720" marR="45720" anchor="ctr"/>
                </a:tc>
                <a:tc>
                  <a:txBody>
                    <a:bodyPr/>
                    <a:lstStyle/>
                    <a:p>
                      <a:pPr marR="213995" algn="ctr">
                        <a:lnSpc>
                          <a:spcPct val="100000"/>
                        </a:lnSpc>
                        <a:spcBef>
                          <a:spcPts val="325"/>
                        </a:spcBef>
                      </a:pPr>
                      <a:r>
                        <a:rPr sz="1200" b="0" dirty="0">
                          <a:latin typeface="+mn-lt"/>
                          <a:cs typeface="Arial"/>
                        </a:rPr>
                        <a:t>18,</a:t>
                      </a:r>
                      <a:r>
                        <a:rPr sz="1200" b="0" spc="5" dirty="0">
                          <a:latin typeface="+mn-lt"/>
                          <a:cs typeface="Arial"/>
                        </a:rPr>
                        <a:t>6</a:t>
                      </a:r>
                      <a:r>
                        <a:rPr sz="1200" b="0" dirty="0">
                          <a:latin typeface="+mn-lt"/>
                          <a:cs typeface="Arial"/>
                        </a:rPr>
                        <a:t>35</a:t>
                      </a:r>
                    </a:p>
                  </a:txBody>
                  <a:tcPr marL="45720" marR="45720" anchor="ctr"/>
                </a:tc>
                <a:tc>
                  <a:txBody>
                    <a:bodyPr/>
                    <a:lstStyle/>
                    <a:p>
                      <a:pPr marL="2540" algn="ctr">
                        <a:lnSpc>
                          <a:spcPct val="100000"/>
                        </a:lnSpc>
                        <a:spcBef>
                          <a:spcPts val="325"/>
                        </a:spcBef>
                      </a:pPr>
                      <a:r>
                        <a:rPr sz="1200" b="0" dirty="0">
                          <a:latin typeface="+mn-lt"/>
                          <a:cs typeface="Arial"/>
                        </a:rPr>
                        <a:t>52,346</a:t>
                      </a:r>
                    </a:p>
                  </a:txBody>
                  <a:tcPr marL="45720" marR="45720" anchor="ctr"/>
                </a:tc>
                <a:tc>
                  <a:txBody>
                    <a:bodyPr/>
                    <a:lstStyle/>
                    <a:p>
                      <a:pPr marL="0" indent="0" algn="ctr">
                        <a:lnSpc>
                          <a:spcPct val="100000"/>
                        </a:lnSpc>
                        <a:spcBef>
                          <a:spcPts val="325"/>
                        </a:spcBef>
                      </a:pPr>
                      <a:r>
                        <a:rPr sz="1200" b="0" dirty="0">
                          <a:latin typeface="+mn-lt"/>
                          <a:cs typeface="Arial"/>
                        </a:rPr>
                        <a:t>4.8%</a:t>
                      </a:r>
                    </a:p>
                  </a:txBody>
                  <a:tcPr marL="45720" marR="45720" anchor="ctr"/>
                </a:tc>
                <a:extLst>
                  <a:ext uri="{0D108BD9-81ED-4DB2-BD59-A6C34878D82A}">
                    <a16:rowId xmlns:a16="http://schemas.microsoft.com/office/drawing/2014/main" val="3909819241"/>
                  </a:ext>
                </a:extLst>
              </a:tr>
              <a:tr h="220502">
                <a:tc>
                  <a:txBody>
                    <a:bodyPr/>
                    <a:lstStyle/>
                    <a:p>
                      <a:pPr algn="ctr">
                        <a:lnSpc>
                          <a:spcPct val="100000"/>
                        </a:lnSpc>
                      </a:pPr>
                      <a:r>
                        <a:rPr lang="en-US" sz="1200" b="0" dirty="0">
                          <a:solidFill>
                            <a:schemeClr val="tx1"/>
                          </a:solidFill>
                          <a:latin typeface="+mn-lt"/>
                          <a:cs typeface="Times New Roman"/>
                        </a:rPr>
                        <a:t>Combat Specialty</a:t>
                      </a:r>
                      <a:endParaRPr sz="1200" b="0" dirty="0">
                        <a:solidFill>
                          <a:schemeClr val="tx1"/>
                        </a:solidFill>
                        <a:latin typeface="+mn-lt"/>
                        <a:cs typeface="Times New Roman"/>
                      </a:endParaRPr>
                    </a:p>
                  </a:txBody>
                  <a:tcPr marL="45720" marR="45720" anchor="ctr"/>
                </a:tc>
                <a:tc>
                  <a:txBody>
                    <a:bodyPr/>
                    <a:lstStyle/>
                    <a:p>
                      <a:pPr algn="ctr">
                        <a:lnSpc>
                          <a:spcPct val="100000"/>
                        </a:lnSpc>
                      </a:pPr>
                      <a:r>
                        <a:rPr lang="en-US" sz="1200" b="0" dirty="0">
                          <a:solidFill>
                            <a:schemeClr val="tx1"/>
                          </a:solidFill>
                          <a:latin typeface="+mn-lt"/>
                          <a:cs typeface="Times New Roman"/>
                        </a:rPr>
                        <a:t>109,625</a:t>
                      </a:r>
                      <a:endParaRPr sz="1200" b="0" dirty="0">
                        <a:solidFill>
                          <a:schemeClr val="tx1"/>
                        </a:solidFill>
                        <a:latin typeface="+mn-lt"/>
                        <a:cs typeface="Times New Roman"/>
                      </a:endParaRPr>
                    </a:p>
                  </a:txBody>
                  <a:tcPr marL="45720" marR="45720" anchor="ctr"/>
                </a:tc>
                <a:tc>
                  <a:txBody>
                    <a:bodyPr/>
                    <a:lstStyle/>
                    <a:p>
                      <a:pPr algn="ctr">
                        <a:lnSpc>
                          <a:spcPct val="100000"/>
                        </a:lnSpc>
                      </a:pPr>
                      <a:r>
                        <a:rPr lang="en-US" sz="1200" b="0" dirty="0">
                          <a:solidFill>
                            <a:schemeClr val="tx1"/>
                          </a:solidFill>
                          <a:latin typeface="+mn-lt"/>
                          <a:cs typeface="Times New Roman"/>
                        </a:rPr>
                        <a:t>677</a:t>
                      </a:r>
                      <a:endParaRPr sz="1200" b="0" dirty="0">
                        <a:solidFill>
                          <a:schemeClr val="tx1"/>
                        </a:solidFill>
                        <a:latin typeface="+mn-lt"/>
                        <a:cs typeface="Times New Roman"/>
                      </a:endParaRPr>
                    </a:p>
                  </a:txBody>
                  <a:tcPr marL="45720" marR="45720" anchor="ctr"/>
                </a:tc>
                <a:tc>
                  <a:txBody>
                    <a:bodyPr/>
                    <a:lstStyle/>
                    <a:p>
                      <a:pPr algn="ctr">
                        <a:lnSpc>
                          <a:spcPct val="100000"/>
                        </a:lnSpc>
                      </a:pPr>
                      <a:r>
                        <a:rPr lang="en-US" sz="1200" b="0" dirty="0">
                          <a:solidFill>
                            <a:schemeClr val="tx1"/>
                          </a:solidFill>
                          <a:latin typeface="+mn-lt"/>
                          <a:cs typeface="Times New Roman"/>
                        </a:rPr>
                        <a:t>649</a:t>
                      </a:r>
                      <a:endParaRPr sz="1200" b="0" dirty="0">
                        <a:solidFill>
                          <a:schemeClr val="tx1"/>
                        </a:solidFill>
                        <a:latin typeface="+mn-lt"/>
                        <a:cs typeface="Times New Roman"/>
                      </a:endParaRPr>
                    </a:p>
                  </a:txBody>
                  <a:tcPr marL="45720" marR="45720" anchor="ctr"/>
                </a:tc>
                <a:tc>
                  <a:txBody>
                    <a:bodyPr/>
                    <a:lstStyle/>
                    <a:p>
                      <a:pPr algn="ctr">
                        <a:lnSpc>
                          <a:spcPct val="100000"/>
                        </a:lnSpc>
                      </a:pPr>
                      <a:r>
                        <a:rPr lang="en-US" sz="1200" b="0" dirty="0">
                          <a:solidFill>
                            <a:schemeClr val="tx1"/>
                          </a:solidFill>
                          <a:latin typeface="+mn-lt"/>
                          <a:cs typeface="Times New Roman"/>
                        </a:rPr>
                        <a:t>39,850</a:t>
                      </a:r>
                      <a:endParaRPr sz="1200" b="0" dirty="0">
                        <a:solidFill>
                          <a:schemeClr val="tx1"/>
                        </a:solidFill>
                        <a:latin typeface="+mn-lt"/>
                        <a:cs typeface="Times New Roman"/>
                      </a:endParaRPr>
                    </a:p>
                  </a:txBody>
                  <a:tcPr marL="45720" marR="45720" anchor="ctr"/>
                </a:tc>
                <a:tc>
                  <a:txBody>
                    <a:bodyPr/>
                    <a:lstStyle/>
                    <a:p>
                      <a:pPr algn="ctr">
                        <a:lnSpc>
                          <a:spcPct val="100000"/>
                        </a:lnSpc>
                      </a:pPr>
                      <a:r>
                        <a:rPr lang="en-US" sz="1200" b="0" dirty="0">
                          <a:solidFill>
                            <a:schemeClr val="tx1"/>
                          </a:solidFill>
                          <a:latin typeface="+mn-lt"/>
                          <a:cs typeface="Times New Roman"/>
                        </a:rPr>
                        <a:t>8,388</a:t>
                      </a:r>
                      <a:endParaRPr sz="1200" b="0" dirty="0">
                        <a:solidFill>
                          <a:schemeClr val="tx1"/>
                        </a:solidFill>
                        <a:latin typeface="+mn-lt"/>
                        <a:cs typeface="Times New Roman"/>
                      </a:endParaRPr>
                    </a:p>
                  </a:txBody>
                  <a:tcPr marL="45720" marR="45720" anchor="ctr"/>
                </a:tc>
                <a:tc>
                  <a:txBody>
                    <a:bodyPr/>
                    <a:lstStyle/>
                    <a:p>
                      <a:pPr algn="ctr">
                        <a:lnSpc>
                          <a:spcPct val="100000"/>
                        </a:lnSpc>
                      </a:pPr>
                      <a:r>
                        <a:rPr lang="en-US" sz="1200" b="0" dirty="0">
                          <a:solidFill>
                            <a:schemeClr val="tx1"/>
                          </a:solidFill>
                          <a:latin typeface="+mn-lt"/>
                          <a:cs typeface="Times New Roman"/>
                        </a:rPr>
                        <a:t>158,689</a:t>
                      </a:r>
                      <a:endParaRPr sz="1200" b="0" dirty="0">
                        <a:solidFill>
                          <a:schemeClr val="tx1"/>
                        </a:solidFill>
                        <a:latin typeface="+mn-lt"/>
                        <a:cs typeface="Times New Roman"/>
                      </a:endParaRPr>
                    </a:p>
                  </a:txBody>
                  <a:tcPr marL="45720" marR="45720" anchor="ctr"/>
                </a:tc>
                <a:tc>
                  <a:txBody>
                    <a:bodyPr/>
                    <a:lstStyle/>
                    <a:p>
                      <a:pPr algn="ctr">
                        <a:lnSpc>
                          <a:spcPct val="100000"/>
                        </a:lnSpc>
                      </a:pPr>
                      <a:r>
                        <a:rPr lang="en-US" sz="1200" b="0" dirty="0">
                          <a:solidFill>
                            <a:schemeClr val="tx1"/>
                          </a:solidFill>
                          <a:latin typeface="+mn-lt"/>
                          <a:cs typeface="Times New Roman"/>
                        </a:rPr>
                        <a:t>14.5%</a:t>
                      </a:r>
                      <a:endParaRPr sz="1200" b="0" dirty="0">
                        <a:solidFill>
                          <a:schemeClr val="tx1"/>
                        </a:solidFill>
                        <a:latin typeface="+mn-lt"/>
                        <a:cs typeface="Times New Roman"/>
                      </a:endParaRPr>
                    </a:p>
                  </a:txBody>
                  <a:tcPr marL="45720" marR="45720" anchor="ctr"/>
                </a:tc>
                <a:extLst>
                  <a:ext uri="{0D108BD9-81ED-4DB2-BD59-A6C34878D82A}">
                    <a16:rowId xmlns:a16="http://schemas.microsoft.com/office/drawing/2014/main" val="4261415644"/>
                  </a:ext>
                </a:extLst>
              </a:tr>
              <a:tr h="220502">
                <a:tc>
                  <a:txBody>
                    <a:bodyPr/>
                    <a:lstStyle/>
                    <a:p>
                      <a:pPr marL="1270" algn="ctr">
                        <a:lnSpc>
                          <a:spcPct val="100000"/>
                        </a:lnSpc>
                        <a:spcBef>
                          <a:spcPts val="355"/>
                        </a:spcBef>
                      </a:pPr>
                      <a:r>
                        <a:rPr sz="1200" b="0" spc="-5" dirty="0">
                          <a:latin typeface="+mn-lt"/>
                          <a:cs typeface="Arial"/>
                        </a:rPr>
                        <a:t>Construction</a:t>
                      </a:r>
                      <a:endParaRPr sz="1200" b="0" dirty="0">
                        <a:latin typeface="+mn-lt"/>
                        <a:cs typeface="Arial"/>
                      </a:endParaRPr>
                    </a:p>
                  </a:txBody>
                  <a:tcPr marL="45720" marR="45720" anchor="ctr"/>
                </a:tc>
                <a:tc>
                  <a:txBody>
                    <a:bodyPr/>
                    <a:lstStyle/>
                    <a:p>
                      <a:pPr marL="635" algn="ctr">
                        <a:lnSpc>
                          <a:spcPct val="100000"/>
                        </a:lnSpc>
                        <a:spcBef>
                          <a:spcPts val="355"/>
                        </a:spcBef>
                      </a:pPr>
                      <a:r>
                        <a:rPr sz="1200" b="0" dirty="0">
                          <a:latin typeface="+mn-lt"/>
                          <a:cs typeface="Arial"/>
                        </a:rPr>
                        <a:t>15,313</a:t>
                      </a:r>
                    </a:p>
                  </a:txBody>
                  <a:tcPr marL="45720" marR="45720" anchor="ctr"/>
                </a:tc>
                <a:tc>
                  <a:txBody>
                    <a:bodyPr/>
                    <a:lstStyle/>
                    <a:p>
                      <a:pPr algn="ctr">
                        <a:lnSpc>
                          <a:spcPct val="100000"/>
                        </a:lnSpc>
                        <a:spcBef>
                          <a:spcPts val="355"/>
                        </a:spcBef>
                      </a:pPr>
                      <a:r>
                        <a:rPr sz="1200" b="0" dirty="0">
                          <a:latin typeface="+mn-lt"/>
                          <a:cs typeface="Arial"/>
                        </a:rPr>
                        <a:t>5,195</a:t>
                      </a:r>
                    </a:p>
                  </a:txBody>
                  <a:tcPr marL="45720" marR="45720" anchor="ctr"/>
                </a:tc>
                <a:tc>
                  <a:txBody>
                    <a:bodyPr/>
                    <a:lstStyle/>
                    <a:p>
                      <a:pPr marL="1270" algn="ctr">
                        <a:lnSpc>
                          <a:spcPct val="100000"/>
                        </a:lnSpc>
                        <a:spcBef>
                          <a:spcPts val="355"/>
                        </a:spcBef>
                      </a:pPr>
                      <a:r>
                        <a:rPr sz="1200" b="0" dirty="0">
                          <a:latin typeface="+mn-lt"/>
                          <a:cs typeface="Arial"/>
                        </a:rPr>
                        <a:t>-</a:t>
                      </a:r>
                    </a:p>
                  </a:txBody>
                  <a:tcPr marL="45720" marR="45720" anchor="ctr"/>
                </a:tc>
                <a:tc>
                  <a:txBody>
                    <a:bodyPr/>
                    <a:lstStyle/>
                    <a:p>
                      <a:pPr algn="ctr">
                        <a:lnSpc>
                          <a:spcPct val="100000"/>
                        </a:lnSpc>
                        <a:spcBef>
                          <a:spcPts val="355"/>
                        </a:spcBef>
                      </a:pPr>
                      <a:r>
                        <a:rPr sz="1200" b="0" dirty="0">
                          <a:latin typeface="+mn-lt"/>
                          <a:cs typeface="Arial"/>
                        </a:rPr>
                        <a:t>6,252</a:t>
                      </a:r>
                    </a:p>
                  </a:txBody>
                  <a:tcPr marL="45720" marR="45720" anchor="ctr"/>
                </a:tc>
                <a:tc>
                  <a:txBody>
                    <a:bodyPr/>
                    <a:lstStyle/>
                    <a:p>
                      <a:pPr marL="0" indent="0" algn="ctr">
                        <a:lnSpc>
                          <a:spcPct val="100000"/>
                        </a:lnSpc>
                        <a:spcBef>
                          <a:spcPts val="355"/>
                        </a:spcBef>
                      </a:pPr>
                      <a:r>
                        <a:rPr sz="1200" b="0" dirty="0">
                          <a:latin typeface="+mn-lt"/>
                          <a:cs typeface="Arial"/>
                        </a:rPr>
                        <a:t>3,987</a:t>
                      </a:r>
                    </a:p>
                  </a:txBody>
                  <a:tcPr marL="45720" marR="45720" anchor="ctr"/>
                </a:tc>
                <a:tc>
                  <a:txBody>
                    <a:bodyPr/>
                    <a:lstStyle/>
                    <a:p>
                      <a:pPr marL="2540" algn="ctr">
                        <a:lnSpc>
                          <a:spcPct val="100000"/>
                        </a:lnSpc>
                        <a:spcBef>
                          <a:spcPts val="355"/>
                        </a:spcBef>
                      </a:pPr>
                      <a:r>
                        <a:rPr sz="1200" b="0" dirty="0">
                          <a:latin typeface="+mn-lt"/>
                          <a:cs typeface="Arial"/>
                        </a:rPr>
                        <a:t>30,747</a:t>
                      </a:r>
                    </a:p>
                  </a:txBody>
                  <a:tcPr marL="45720" marR="45720" anchor="ctr"/>
                </a:tc>
                <a:tc>
                  <a:txBody>
                    <a:bodyPr/>
                    <a:lstStyle/>
                    <a:p>
                      <a:pPr marL="0" indent="0" algn="ctr">
                        <a:lnSpc>
                          <a:spcPct val="100000"/>
                        </a:lnSpc>
                        <a:spcBef>
                          <a:spcPts val="355"/>
                        </a:spcBef>
                      </a:pPr>
                      <a:r>
                        <a:rPr sz="1200" b="0" dirty="0">
                          <a:latin typeface="+mn-lt"/>
                          <a:cs typeface="Arial"/>
                        </a:rPr>
                        <a:t>2.9%</a:t>
                      </a:r>
                    </a:p>
                  </a:txBody>
                  <a:tcPr marL="45720" marR="45720" anchor="ctr"/>
                </a:tc>
                <a:extLst>
                  <a:ext uri="{0D108BD9-81ED-4DB2-BD59-A6C34878D82A}">
                    <a16:rowId xmlns:a16="http://schemas.microsoft.com/office/drawing/2014/main" val="2410679440"/>
                  </a:ext>
                </a:extLst>
              </a:tr>
              <a:tr h="220502">
                <a:tc>
                  <a:txBody>
                    <a:bodyPr/>
                    <a:lstStyle/>
                    <a:p>
                      <a:pPr algn="ctr">
                        <a:lnSpc>
                          <a:spcPct val="100000"/>
                        </a:lnSpc>
                        <a:spcBef>
                          <a:spcPts val="330"/>
                        </a:spcBef>
                      </a:pPr>
                      <a:r>
                        <a:rPr sz="1200" b="0" dirty="0">
                          <a:latin typeface="+mn-lt"/>
                          <a:cs typeface="Arial"/>
                        </a:rPr>
                        <a:t>Electronics</a:t>
                      </a:r>
                    </a:p>
                  </a:txBody>
                  <a:tcPr marL="45720" marR="45720" anchor="ctr"/>
                </a:tc>
                <a:tc>
                  <a:txBody>
                    <a:bodyPr/>
                    <a:lstStyle/>
                    <a:p>
                      <a:pPr marL="635" algn="ctr">
                        <a:lnSpc>
                          <a:spcPct val="100000"/>
                        </a:lnSpc>
                        <a:spcBef>
                          <a:spcPts val="330"/>
                        </a:spcBef>
                      </a:pPr>
                      <a:r>
                        <a:rPr sz="1200" b="0" dirty="0">
                          <a:latin typeface="+mn-lt"/>
                          <a:cs typeface="Arial"/>
                        </a:rPr>
                        <a:t>31,051</a:t>
                      </a:r>
                    </a:p>
                  </a:txBody>
                  <a:tcPr marL="45720" marR="45720" anchor="ctr"/>
                </a:tc>
                <a:tc>
                  <a:txBody>
                    <a:bodyPr/>
                    <a:lstStyle/>
                    <a:p>
                      <a:pPr marL="635" algn="ctr">
                        <a:lnSpc>
                          <a:spcPct val="100000"/>
                        </a:lnSpc>
                        <a:spcBef>
                          <a:spcPts val="330"/>
                        </a:spcBef>
                      </a:pPr>
                      <a:r>
                        <a:rPr sz="1200" b="0" dirty="0">
                          <a:latin typeface="+mn-lt"/>
                          <a:cs typeface="Arial"/>
                        </a:rPr>
                        <a:t>29,310</a:t>
                      </a:r>
                    </a:p>
                  </a:txBody>
                  <a:tcPr marL="45720" marR="45720" anchor="ctr"/>
                </a:tc>
                <a:tc>
                  <a:txBody>
                    <a:bodyPr/>
                    <a:lstStyle/>
                    <a:p>
                      <a:pPr marR="258445" algn="ctr">
                        <a:lnSpc>
                          <a:spcPct val="100000"/>
                        </a:lnSpc>
                        <a:spcBef>
                          <a:spcPts val="330"/>
                        </a:spcBef>
                      </a:pPr>
                      <a:r>
                        <a:rPr lang="en-US" sz="1200" b="0" dirty="0">
                          <a:latin typeface="+mn-lt"/>
                          <a:cs typeface="Arial"/>
                        </a:rPr>
                        <a:t>       </a:t>
                      </a:r>
                      <a:r>
                        <a:rPr sz="1200" b="0" dirty="0">
                          <a:latin typeface="+mn-lt"/>
                          <a:cs typeface="Arial"/>
                        </a:rPr>
                        <a:t>4,</a:t>
                      </a:r>
                      <a:r>
                        <a:rPr sz="1200" b="0" spc="5" dirty="0">
                          <a:latin typeface="+mn-lt"/>
                          <a:cs typeface="Arial"/>
                        </a:rPr>
                        <a:t>3</a:t>
                      </a:r>
                      <a:r>
                        <a:rPr sz="1200" b="0" dirty="0">
                          <a:latin typeface="+mn-lt"/>
                          <a:cs typeface="Arial"/>
                        </a:rPr>
                        <a:t>41</a:t>
                      </a:r>
                    </a:p>
                  </a:txBody>
                  <a:tcPr marL="45720" marR="45720" anchor="ctr"/>
                </a:tc>
                <a:tc>
                  <a:txBody>
                    <a:bodyPr/>
                    <a:lstStyle/>
                    <a:p>
                      <a:pPr marL="1905" algn="ctr">
                        <a:lnSpc>
                          <a:spcPct val="100000"/>
                        </a:lnSpc>
                        <a:spcBef>
                          <a:spcPts val="330"/>
                        </a:spcBef>
                      </a:pPr>
                      <a:r>
                        <a:rPr sz="1200" b="0" dirty="0">
                          <a:latin typeface="+mn-lt"/>
                          <a:cs typeface="Arial"/>
                        </a:rPr>
                        <a:t>16,822</a:t>
                      </a:r>
                    </a:p>
                  </a:txBody>
                  <a:tcPr marL="45720" marR="45720" anchor="ctr"/>
                </a:tc>
                <a:tc>
                  <a:txBody>
                    <a:bodyPr/>
                    <a:lstStyle/>
                    <a:p>
                      <a:pPr marR="213995" algn="ctr">
                        <a:lnSpc>
                          <a:spcPct val="100000"/>
                        </a:lnSpc>
                        <a:spcBef>
                          <a:spcPts val="330"/>
                        </a:spcBef>
                      </a:pPr>
                      <a:r>
                        <a:rPr lang="en-US" sz="1200" b="0" dirty="0">
                          <a:latin typeface="+mn-lt"/>
                          <a:cs typeface="Arial"/>
                        </a:rPr>
                        <a:t>     </a:t>
                      </a:r>
                      <a:r>
                        <a:rPr sz="1200" b="0" dirty="0">
                          <a:latin typeface="+mn-lt"/>
                          <a:cs typeface="Arial"/>
                        </a:rPr>
                        <a:t>48,</a:t>
                      </a:r>
                      <a:r>
                        <a:rPr sz="1200" b="0" spc="5" dirty="0">
                          <a:latin typeface="+mn-lt"/>
                          <a:cs typeface="Arial"/>
                        </a:rPr>
                        <a:t>2</a:t>
                      </a:r>
                      <a:r>
                        <a:rPr sz="1200" b="0" dirty="0">
                          <a:latin typeface="+mn-lt"/>
                          <a:cs typeface="Arial"/>
                        </a:rPr>
                        <a:t>36</a:t>
                      </a:r>
                    </a:p>
                  </a:txBody>
                  <a:tcPr marL="45720" marR="45720" anchor="ctr"/>
                </a:tc>
                <a:tc>
                  <a:txBody>
                    <a:bodyPr/>
                    <a:lstStyle/>
                    <a:p>
                      <a:pPr marL="1270" algn="ctr">
                        <a:lnSpc>
                          <a:spcPct val="100000"/>
                        </a:lnSpc>
                        <a:spcBef>
                          <a:spcPts val="330"/>
                        </a:spcBef>
                      </a:pPr>
                      <a:r>
                        <a:rPr sz="1200" b="0" spc="-5" dirty="0">
                          <a:latin typeface="+mn-lt"/>
                          <a:cs typeface="Arial"/>
                        </a:rPr>
                        <a:t>129,760</a:t>
                      </a:r>
                      <a:endParaRPr sz="1200" b="0" dirty="0">
                        <a:latin typeface="+mn-lt"/>
                        <a:cs typeface="Arial"/>
                      </a:endParaRPr>
                    </a:p>
                  </a:txBody>
                  <a:tcPr marL="45720" marR="45720" anchor="ctr"/>
                </a:tc>
                <a:tc>
                  <a:txBody>
                    <a:bodyPr/>
                    <a:lstStyle/>
                    <a:p>
                      <a:pPr marR="234315" algn="ctr">
                        <a:lnSpc>
                          <a:spcPct val="100000"/>
                        </a:lnSpc>
                        <a:spcBef>
                          <a:spcPts val="330"/>
                        </a:spcBef>
                      </a:pPr>
                      <a:r>
                        <a:rPr lang="en-US" sz="1200" b="0" spc="-60" dirty="0">
                          <a:latin typeface="+mn-lt"/>
                          <a:cs typeface="Arial"/>
                        </a:rPr>
                        <a:t>      </a:t>
                      </a:r>
                      <a:r>
                        <a:rPr sz="1200" b="0" spc="-60" dirty="0">
                          <a:latin typeface="+mn-lt"/>
                          <a:cs typeface="Arial"/>
                        </a:rPr>
                        <a:t>1</a:t>
                      </a:r>
                      <a:r>
                        <a:rPr sz="1200" b="0" dirty="0">
                          <a:latin typeface="+mn-lt"/>
                          <a:cs typeface="Arial"/>
                        </a:rPr>
                        <a:t>1.</a:t>
                      </a:r>
                      <a:r>
                        <a:rPr sz="1200" b="0" spc="5" dirty="0">
                          <a:latin typeface="+mn-lt"/>
                          <a:cs typeface="Arial"/>
                        </a:rPr>
                        <a:t>7</a:t>
                      </a:r>
                      <a:r>
                        <a:rPr sz="1200" b="0" dirty="0">
                          <a:latin typeface="+mn-lt"/>
                          <a:cs typeface="Arial"/>
                        </a:rPr>
                        <a:t>%</a:t>
                      </a:r>
                    </a:p>
                  </a:txBody>
                  <a:tcPr marL="45720" marR="45720" anchor="ctr"/>
                </a:tc>
                <a:extLst>
                  <a:ext uri="{0D108BD9-81ED-4DB2-BD59-A6C34878D82A}">
                    <a16:rowId xmlns:a16="http://schemas.microsoft.com/office/drawing/2014/main" val="300865970"/>
                  </a:ext>
                </a:extLst>
              </a:tr>
              <a:tr h="220502">
                <a:tc>
                  <a:txBody>
                    <a:bodyPr/>
                    <a:lstStyle/>
                    <a:p>
                      <a:pPr algn="ctr">
                        <a:lnSpc>
                          <a:spcPct val="100000"/>
                        </a:lnSpc>
                      </a:pPr>
                      <a:r>
                        <a:rPr lang="en-US" sz="1200" b="0" dirty="0">
                          <a:latin typeface="+mn-lt"/>
                          <a:cs typeface="Times New Roman"/>
                        </a:rPr>
                        <a:t>Engineering</a:t>
                      </a:r>
                      <a:endParaRPr sz="1200" b="0" dirty="0">
                        <a:latin typeface="+mn-lt"/>
                        <a:cs typeface="Times New Roman"/>
                      </a:endParaRPr>
                    </a:p>
                  </a:txBody>
                  <a:tcPr marL="45720" marR="45720" anchor="ctr"/>
                </a:tc>
                <a:tc>
                  <a:txBody>
                    <a:bodyPr/>
                    <a:lstStyle/>
                    <a:p>
                      <a:pPr algn="ctr">
                        <a:lnSpc>
                          <a:spcPct val="100000"/>
                        </a:lnSpc>
                      </a:pPr>
                      <a:r>
                        <a:rPr lang="en-US" sz="1200" b="0" dirty="0">
                          <a:latin typeface="+mn-lt"/>
                          <a:cs typeface="Times New Roman"/>
                        </a:rPr>
                        <a:t>43,567</a:t>
                      </a:r>
                      <a:endParaRPr sz="1200" b="0" dirty="0">
                        <a:latin typeface="+mn-lt"/>
                        <a:cs typeface="Times New Roman"/>
                      </a:endParaRPr>
                    </a:p>
                  </a:txBody>
                  <a:tcPr marL="45720" marR="45720" anchor="ctr"/>
                </a:tc>
                <a:tc>
                  <a:txBody>
                    <a:bodyPr/>
                    <a:lstStyle/>
                    <a:p>
                      <a:pPr algn="ctr">
                        <a:lnSpc>
                          <a:spcPct val="100000"/>
                        </a:lnSpc>
                      </a:pPr>
                      <a:r>
                        <a:rPr lang="en-US" sz="1200" b="0" dirty="0">
                          <a:latin typeface="+mn-lt"/>
                          <a:cs typeface="Times New Roman"/>
                        </a:rPr>
                        <a:t>49,162</a:t>
                      </a:r>
                      <a:endParaRPr sz="1200" b="0" dirty="0">
                        <a:latin typeface="+mn-lt"/>
                        <a:cs typeface="Times New Roman"/>
                      </a:endParaRPr>
                    </a:p>
                  </a:txBody>
                  <a:tcPr marL="45720" marR="45720" anchor="ctr"/>
                </a:tc>
                <a:tc>
                  <a:txBody>
                    <a:bodyPr/>
                    <a:lstStyle/>
                    <a:p>
                      <a:pPr algn="ctr">
                        <a:lnSpc>
                          <a:spcPct val="100000"/>
                        </a:lnSpc>
                      </a:pPr>
                      <a:r>
                        <a:rPr lang="en-US" sz="1200" b="0" dirty="0">
                          <a:latin typeface="+mn-lt"/>
                          <a:cs typeface="Times New Roman"/>
                        </a:rPr>
                        <a:t>1,256</a:t>
                      </a:r>
                      <a:endParaRPr sz="1200" b="0" dirty="0">
                        <a:latin typeface="+mn-lt"/>
                        <a:cs typeface="Times New Roman"/>
                      </a:endParaRPr>
                    </a:p>
                  </a:txBody>
                  <a:tcPr marL="45720" marR="45720" anchor="ctr"/>
                </a:tc>
                <a:tc>
                  <a:txBody>
                    <a:bodyPr/>
                    <a:lstStyle/>
                    <a:p>
                      <a:pPr algn="ctr">
                        <a:lnSpc>
                          <a:spcPct val="100000"/>
                        </a:lnSpc>
                      </a:pPr>
                      <a:r>
                        <a:rPr lang="en-US" sz="1200" b="0" dirty="0">
                          <a:latin typeface="+mn-lt"/>
                          <a:cs typeface="Times New Roman"/>
                        </a:rPr>
                        <a:t>26,917</a:t>
                      </a:r>
                      <a:endParaRPr sz="1200" b="0" dirty="0">
                        <a:latin typeface="+mn-lt"/>
                        <a:cs typeface="Times New Roman"/>
                      </a:endParaRPr>
                    </a:p>
                  </a:txBody>
                  <a:tcPr marL="45720" marR="45720" anchor="ctr"/>
                </a:tc>
                <a:tc>
                  <a:txBody>
                    <a:bodyPr/>
                    <a:lstStyle/>
                    <a:p>
                      <a:pPr algn="ctr">
                        <a:lnSpc>
                          <a:spcPct val="100000"/>
                        </a:lnSpc>
                      </a:pPr>
                      <a:r>
                        <a:rPr lang="en-US" sz="1200" b="0" dirty="0">
                          <a:latin typeface="+mn-lt"/>
                          <a:cs typeface="Times New Roman"/>
                        </a:rPr>
                        <a:t>39,611</a:t>
                      </a:r>
                      <a:endParaRPr sz="1200" b="0" dirty="0">
                        <a:latin typeface="+mn-lt"/>
                        <a:cs typeface="Times New Roman"/>
                      </a:endParaRPr>
                    </a:p>
                  </a:txBody>
                  <a:tcPr marL="45720" marR="45720" anchor="ctr"/>
                </a:tc>
                <a:tc>
                  <a:txBody>
                    <a:bodyPr/>
                    <a:lstStyle/>
                    <a:p>
                      <a:pPr algn="ctr">
                        <a:lnSpc>
                          <a:spcPct val="100000"/>
                        </a:lnSpc>
                      </a:pPr>
                      <a:r>
                        <a:rPr lang="en-US" sz="1200" b="0" dirty="0">
                          <a:latin typeface="+mn-lt"/>
                          <a:cs typeface="Times New Roman"/>
                        </a:rPr>
                        <a:t>160,513</a:t>
                      </a:r>
                      <a:endParaRPr sz="1200" b="0" dirty="0">
                        <a:latin typeface="+mn-lt"/>
                        <a:cs typeface="Times New Roman"/>
                      </a:endParaRPr>
                    </a:p>
                  </a:txBody>
                  <a:tcPr marL="45720" marR="45720" anchor="ctr"/>
                </a:tc>
                <a:tc>
                  <a:txBody>
                    <a:bodyPr/>
                    <a:lstStyle/>
                    <a:p>
                      <a:pPr algn="ctr">
                        <a:lnSpc>
                          <a:spcPct val="100000"/>
                        </a:lnSpc>
                      </a:pPr>
                      <a:r>
                        <a:rPr lang="en-US" sz="1200" b="0" dirty="0">
                          <a:latin typeface="+mn-lt"/>
                          <a:cs typeface="Times New Roman"/>
                        </a:rPr>
                        <a:t>14.5%</a:t>
                      </a:r>
                      <a:endParaRPr sz="1200" b="0" dirty="0">
                        <a:latin typeface="+mn-lt"/>
                        <a:cs typeface="Times New Roman"/>
                      </a:endParaRPr>
                    </a:p>
                  </a:txBody>
                  <a:tcPr marL="45720" marR="45720" anchor="ctr"/>
                </a:tc>
                <a:extLst>
                  <a:ext uri="{0D108BD9-81ED-4DB2-BD59-A6C34878D82A}">
                    <a16:rowId xmlns:a16="http://schemas.microsoft.com/office/drawing/2014/main" val="915075923"/>
                  </a:ext>
                </a:extLst>
              </a:tr>
              <a:tr h="220502">
                <a:tc>
                  <a:txBody>
                    <a:bodyPr/>
                    <a:lstStyle/>
                    <a:p>
                      <a:pPr marL="1270" algn="ctr">
                        <a:lnSpc>
                          <a:spcPct val="100000"/>
                        </a:lnSpc>
                        <a:spcBef>
                          <a:spcPts val="325"/>
                        </a:spcBef>
                      </a:pPr>
                      <a:r>
                        <a:rPr sz="1200" b="0" dirty="0">
                          <a:latin typeface="+mn-lt"/>
                          <a:cs typeface="Arial"/>
                        </a:rPr>
                        <a:t>Healthcare</a:t>
                      </a:r>
                    </a:p>
                  </a:txBody>
                  <a:tcPr marL="45720" marR="45720" anchor="ctr"/>
                </a:tc>
                <a:tc>
                  <a:txBody>
                    <a:bodyPr/>
                    <a:lstStyle/>
                    <a:p>
                      <a:pPr marL="635" algn="ctr">
                        <a:lnSpc>
                          <a:spcPct val="100000"/>
                        </a:lnSpc>
                        <a:spcBef>
                          <a:spcPts val="325"/>
                        </a:spcBef>
                      </a:pPr>
                      <a:r>
                        <a:rPr sz="1200" b="0" dirty="0">
                          <a:latin typeface="+mn-lt"/>
                          <a:cs typeface="Arial"/>
                        </a:rPr>
                        <a:t>29,986</a:t>
                      </a:r>
                    </a:p>
                  </a:txBody>
                  <a:tcPr marL="45720" marR="45720" anchor="ctr"/>
                </a:tc>
                <a:tc>
                  <a:txBody>
                    <a:bodyPr/>
                    <a:lstStyle/>
                    <a:p>
                      <a:pPr marL="635" algn="ctr">
                        <a:lnSpc>
                          <a:spcPct val="100000"/>
                        </a:lnSpc>
                        <a:spcBef>
                          <a:spcPts val="325"/>
                        </a:spcBef>
                      </a:pPr>
                      <a:r>
                        <a:rPr sz="1200" b="0" dirty="0">
                          <a:latin typeface="+mn-lt"/>
                          <a:cs typeface="Arial"/>
                        </a:rPr>
                        <a:t>15,441</a:t>
                      </a:r>
                    </a:p>
                  </a:txBody>
                  <a:tcPr marL="45720" marR="45720" anchor="ctr"/>
                </a:tc>
                <a:tc>
                  <a:txBody>
                    <a:bodyPr/>
                    <a:lstStyle/>
                    <a:p>
                      <a:pPr algn="ctr">
                        <a:lnSpc>
                          <a:spcPct val="100000"/>
                        </a:lnSpc>
                        <a:spcBef>
                          <a:spcPts val="325"/>
                        </a:spcBef>
                      </a:pPr>
                      <a:r>
                        <a:rPr sz="1200" b="0" spc="-5" dirty="0">
                          <a:latin typeface="+mn-lt"/>
                          <a:cs typeface="Arial"/>
                        </a:rPr>
                        <a:t>707</a:t>
                      </a:r>
                      <a:endParaRPr sz="1200" b="0" dirty="0">
                        <a:latin typeface="+mn-lt"/>
                        <a:cs typeface="Arial"/>
                      </a:endParaRPr>
                    </a:p>
                  </a:txBody>
                  <a:tcPr marL="45720" marR="45720" anchor="ctr"/>
                </a:tc>
                <a:tc>
                  <a:txBody>
                    <a:bodyPr/>
                    <a:lstStyle/>
                    <a:p>
                      <a:pPr marL="1905" algn="ctr">
                        <a:lnSpc>
                          <a:spcPct val="100000"/>
                        </a:lnSpc>
                        <a:spcBef>
                          <a:spcPts val="325"/>
                        </a:spcBef>
                      </a:pPr>
                      <a:r>
                        <a:rPr sz="1200" b="0" dirty="0">
                          <a:latin typeface="+mn-lt"/>
                          <a:cs typeface="Arial"/>
                        </a:rPr>
                        <a:t>-</a:t>
                      </a:r>
                    </a:p>
                  </a:txBody>
                  <a:tcPr marL="45720" marR="45720" anchor="ctr"/>
                </a:tc>
                <a:tc>
                  <a:txBody>
                    <a:bodyPr/>
                    <a:lstStyle/>
                    <a:p>
                      <a:pPr marR="213995" algn="ctr">
                        <a:lnSpc>
                          <a:spcPct val="100000"/>
                        </a:lnSpc>
                        <a:spcBef>
                          <a:spcPts val="325"/>
                        </a:spcBef>
                      </a:pPr>
                      <a:r>
                        <a:rPr lang="en-US" sz="1200" b="0" dirty="0">
                          <a:latin typeface="+mn-lt"/>
                          <a:cs typeface="Arial"/>
                        </a:rPr>
                        <a:t>     </a:t>
                      </a:r>
                      <a:r>
                        <a:rPr sz="1200" b="0" dirty="0">
                          <a:latin typeface="+mn-lt"/>
                          <a:cs typeface="Arial"/>
                        </a:rPr>
                        <a:t>25,</a:t>
                      </a:r>
                      <a:r>
                        <a:rPr sz="1200" b="0" spc="5" dirty="0">
                          <a:latin typeface="+mn-lt"/>
                          <a:cs typeface="Arial"/>
                        </a:rPr>
                        <a:t>3</a:t>
                      </a:r>
                      <a:r>
                        <a:rPr sz="1200" b="0" dirty="0">
                          <a:latin typeface="+mn-lt"/>
                          <a:cs typeface="Arial"/>
                        </a:rPr>
                        <a:t>45</a:t>
                      </a:r>
                    </a:p>
                  </a:txBody>
                  <a:tcPr marL="45720" marR="45720" anchor="ctr"/>
                </a:tc>
                <a:tc>
                  <a:txBody>
                    <a:bodyPr/>
                    <a:lstStyle/>
                    <a:p>
                      <a:pPr marL="2540" algn="ctr">
                        <a:lnSpc>
                          <a:spcPct val="100000"/>
                        </a:lnSpc>
                        <a:spcBef>
                          <a:spcPts val="325"/>
                        </a:spcBef>
                      </a:pPr>
                      <a:r>
                        <a:rPr sz="1200" b="0" dirty="0">
                          <a:latin typeface="+mn-lt"/>
                          <a:cs typeface="Arial"/>
                        </a:rPr>
                        <a:t>71,479</a:t>
                      </a:r>
                    </a:p>
                  </a:txBody>
                  <a:tcPr marL="45720" marR="45720" anchor="ctr"/>
                </a:tc>
                <a:tc>
                  <a:txBody>
                    <a:bodyPr/>
                    <a:lstStyle/>
                    <a:p>
                      <a:pPr marL="0" indent="0" algn="ctr">
                        <a:lnSpc>
                          <a:spcPct val="100000"/>
                        </a:lnSpc>
                        <a:spcBef>
                          <a:spcPts val="325"/>
                        </a:spcBef>
                      </a:pPr>
                      <a:r>
                        <a:rPr sz="1200" b="0" dirty="0">
                          <a:latin typeface="+mn-lt"/>
                          <a:cs typeface="Arial"/>
                        </a:rPr>
                        <a:t>6.4%</a:t>
                      </a:r>
                    </a:p>
                  </a:txBody>
                  <a:tcPr marL="45720" marR="45720" anchor="ctr"/>
                </a:tc>
                <a:extLst>
                  <a:ext uri="{0D108BD9-81ED-4DB2-BD59-A6C34878D82A}">
                    <a16:rowId xmlns:a16="http://schemas.microsoft.com/office/drawing/2014/main" val="1970578026"/>
                  </a:ext>
                </a:extLst>
              </a:tr>
              <a:tr h="220502">
                <a:tc>
                  <a:txBody>
                    <a:bodyPr/>
                    <a:lstStyle/>
                    <a:p>
                      <a:pPr algn="ctr">
                        <a:lnSpc>
                          <a:spcPct val="100000"/>
                        </a:lnSpc>
                        <a:spcBef>
                          <a:spcPts val="330"/>
                        </a:spcBef>
                      </a:pPr>
                      <a:r>
                        <a:rPr sz="1200" b="0" spc="-5" dirty="0">
                          <a:latin typeface="+mn-lt"/>
                          <a:cs typeface="Arial"/>
                        </a:rPr>
                        <a:t>Human</a:t>
                      </a:r>
                      <a:r>
                        <a:rPr sz="1200" b="0" spc="-10" dirty="0">
                          <a:latin typeface="+mn-lt"/>
                          <a:cs typeface="Arial"/>
                        </a:rPr>
                        <a:t> </a:t>
                      </a:r>
                      <a:r>
                        <a:rPr sz="1200" b="0" dirty="0">
                          <a:latin typeface="+mn-lt"/>
                          <a:cs typeface="Arial"/>
                        </a:rPr>
                        <a:t>Resources</a:t>
                      </a:r>
                    </a:p>
                  </a:txBody>
                  <a:tcPr marL="45720" marR="45720" anchor="ctr"/>
                </a:tc>
                <a:tc>
                  <a:txBody>
                    <a:bodyPr/>
                    <a:lstStyle/>
                    <a:p>
                      <a:pPr marL="635" algn="ctr">
                        <a:lnSpc>
                          <a:spcPct val="100000"/>
                        </a:lnSpc>
                        <a:spcBef>
                          <a:spcPts val="330"/>
                        </a:spcBef>
                      </a:pPr>
                      <a:r>
                        <a:rPr sz="1200" b="0" dirty="0">
                          <a:latin typeface="+mn-lt"/>
                          <a:cs typeface="Arial"/>
                        </a:rPr>
                        <a:t>16,558</a:t>
                      </a:r>
                    </a:p>
                  </a:txBody>
                  <a:tcPr marL="45720" marR="45720" anchor="ctr"/>
                </a:tc>
                <a:tc>
                  <a:txBody>
                    <a:bodyPr/>
                    <a:lstStyle/>
                    <a:p>
                      <a:pPr algn="ctr">
                        <a:lnSpc>
                          <a:spcPct val="100000"/>
                        </a:lnSpc>
                        <a:spcBef>
                          <a:spcPts val="330"/>
                        </a:spcBef>
                      </a:pPr>
                      <a:r>
                        <a:rPr sz="1200" b="0" dirty="0">
                          <a:latin typeface="+mn-lt"/>
                          <a:cs typeface="Arial"/>
                        </a:rPr>
                        <a:t>7,720</a:t>
                      </a:r>
                    </a:p>
                  </a:txBody>
                  <a:tcPr marL="45720" marR="45720" anchor="ctr"/>
                </a:tc>
                <a:tc>
                  <a:txBody>
                    <a:bodyPr/>
                    <a:lstStyle/>
                    <a:p>
                      <a:pPr algn="ctr">
                        <a:lnSpc>
                          <a:spcPct val="100000"/>
                        </a:lnSpc>
                        <a:spcBef>
                          <a:spcPts val="330"/>
                        </a:spcBef>
                      </a:pPr>
                      <a:r>
                        <a:rPr sz="1200" b="0" dirty="0">
                          <a:latin typeface="+mn-lt"/>
                          <a:cs typeface="Arial"/>
                        </a:rPr>
                        <a:t>1</a:t>
                      </a:r>
                    </a:p>
                  </a:txBody>
                  <a:tcPr marL="45720" marR="45720" anchor="ctr"/>
                </a:tc>
                <a:tc>
                  <a:txBody>
                    <a:bodyPr/>
                    <a:lstStyle/>
                    <a:p>
                      <a:pPr algn="ctr">
                        <a:lnSpc>
                          <a:spcPct val="100000"/>
                        </a:lnSpc>
                        <a:spcBef>
                          <a:spcPts val="330"/>
                        </a:spcBef>
                      </a:pPr>
                      <a:r>
                        <a:rPr sz="1200" b="0" dirty="0">
                          <a:latin typeface="+mn-lt"/>
                          <a:cs typeface="Arial"/>
                        </a:rPr>
                        <a:t>2,214</a:t>
                      </a:r>
                    </a:p>
                  </a:txBody>
                  <a:tcPr marL="45720" marR="45720" anchor="ctr"/>
                </a:tc>
                <a:tc>
                  <a:txBody>
                    <a:bodyPr/>
                    <a:lstStyle/>
                    <a:p>
                      <a:pPr marL="0" indent="0" algn="ctr">
                        <a:lnSpc>
                          <a:spcPct val="100000"/>
                        </a:lnSpc>
                        <a:spcBef>
                          <a:spcPts val="330"/>
                        </a:spcBef>
                      </a:pPr>
                      <a:r>
                        <a:rPr sz="1200" b="0" dirty="0">
                          <a:latin typeface="+mn-lt"/>
                          <a:cs typeface="Arial"/>
                        </a:rPr>
                        <a:t>3,941</a:t>
                      </a:r>
                    </a:p>
                  </a:txBody>
                  <a:tcPr marL="45720" marR="45720" anchor="ctr"/>
                </a:tc>
                <a:tc>
                  <a:txBody>
                    <a:bodyPr/>
                    <a:lstStyle/>
                    <a:p>
                      <a:pPr marL="2540" algn="ctr">
                        <a:lnSpc>
                          <a:spcPct val="100000"/>
                        </a:lnSpc>
                        <a:spcBef>
                          <a:spcPts val="330"/>
                        </a:spcBef>
                      </a:pPr>
                      <a:r>
                        <a:rPr sz="1200" b="0" dirty="0">
                          <a:latin typeface="+mn-lt"/>
                          <a:cs typeface="Arial"/>
                        </a:rPr>
                        <a:t>30,434</a:t>
                      </a:r>
                    </a:p>
                  </a:txBody>
                  <a:tcPr marL="45720" marR="45720" anchor="ctr"/>
                </a:tc>
                <a:tc>
                  <a:txBody>
                    <a:bodyPr/>
                    <a:lstStyle/>
                    <a:p>
                      <a:pPr marL="0" indent="0" algn="ctr">
                        <a:lnSpc>
                          <a:spcPct val="100000"/>
                        </a:lnSpc>
                        <a:spcBef>
                          <a:spcPts val="330"/>
                        </a:spcBef>
                      </a:pPr>
                      <a:r>
                        <a:rPr sz="1200" b="0" dirty="0">
                          <a:latin typeface="+mn-lt"/>
                          <a:cs typeface="Arial"/>
                        </a:rPr>
                        <a:t>2.8%</a:t>
                      </a:r>
                    </a:p>
                  </a:txBody>
                  <a:tcPr marL="45720" marR="45720" anchor="ctr"/>
                </a:tc>
                <a:extLst>
                  <a:ext uri="{0D108BD9-81ED-4DB2-BD59-A6C34878D82A}">
                    <a16:rowId xmlns:a16="http://schemas.microsoft.com/office/drawing/2014/main" val="637297557"/>
                  </a:ext>
                </a:extLst>
              </a:tr>
              <a:tr h="220502">
                <a:tc>
                  <a:txBody>
                    <a:bodyPr/>
                    <a:lstStyle/>
                    <a:p>
                      <a:pPr algn="ctr">
                        <a:lnSpc>
                          <a:spcPct val="100000"/>
                        </a:lnSpc>
                        <a:spcBef>
                          <a:spcPts val="330"/>
                        </a:spcBef>
                      </a:pPr>
                      <a:r>
                        <a:rPr sz="1200" b="0" spc="-5" dirty="0">
                          <a:latin typeface="+mn-lt"/>
                          <a:cs typeface="Arial"/>
                        </a:rPr>
                        <a:t>Machine</a:t>
                      </a:r>
                      <a:r>
                        <a:rPr sz="1200" b="0" spc="-15" dirty="0">
                          <a:latin typeface="+mn-lt"/>
                          <a:cs typeface="Arial"/>
                        </a:rPr>
                        <a:t> </a:t>
                      </a:r>
                      <a:r>
                        <a:rPr sz="1200" b="0" spc="-5" dirty="0">
                          <a:latin typeface="+mn-lt"/>
                          <a:cs typeface="Arial"/>
                        </a:rPr>
                        <a:t>Operator</a:t>
                      </a:r>
                      <a:endParaRPr sz="1200" b="0" dirty="0">
                        <a:latin typeface="+mn-lt"/>
                        <a:cs typeface="Arial"/>
                      </a:endParaRPr>
                    </a:p>
                  </a:txBody>
                  <a:tcPr marL="45720" marR="45720" anchor="ctr"/>
                </a:tc>
                <a:tc>
                  <a:txBody>
                    <a:bodyPr/>
                    <a:lstStyle/>
                    <a:p>
                      <a:pPr algn="ctr">
                        <a:lnSpc>
                          <a:spcPct val="100000"/>
                        </a:lnSpc>
                        <a:spcBef>
                          <a:spcPts val="330"/>
                        </a:spcBef>
                      </a:pPr>
                      <a:r>
                        <a:rPr sz="1200" b="0" dirty="0">
                          <a:latin typeface="+mn-lt"/>
                          <a:cs typeface="Arial"/>
                        </a:rPr>
                        <a:t>4,107</a:t>
                      </a:r>
                    </a:p>
                  </a:txBody>
                  <a:tcPr marL="45720" marR="45720" anchor="ctr"/>
                </a:tc>
                <a:tc>
                  <a:txBody>
                    <a:bodyPr/>
                    <a:lstStyle/>
                    <a:p>
                      <a:pPr algn="ctr">
                        <a:lnSpc>
                          <a:spcPct val="100000"/>
                        </a:lnSpc>
                        <a:spcBef>
                          <a:spcPts val="330"/>
                        </a:spcBef>
                      </a:pPr>
                      <a:r>
                        <a:rPr sz="1200" b="0" dirty="0">
                          <a:latin typeface="+mn-lt"/>
                          <a:cs typeface="Arial"/>
                        </a:rPr>
                        <a:t>6,063</a:t>
                      </a:r>
                    </a:p>
                  </a:txBody>
                  <a:tcPr marL="45720" marR="45720" anchor="ctr"/>
                </a:tc>
                <a:tc>
                  <a:txBody>
                    <a:bodyPr/>
                    <a:lstStyle/>
                    <a:p>
                      <a:pPr marR="258445" algn="ctr">
                        <a:lnSpc>
                          <a:spcPct val="100000"/>
                        </a:lnSpc>
                        <a:spcBef>
                          <a:spcPts val="330"/>
                        </a:spcBef>
                      </a:pPr>
                      <a:r>
                        <a:rPr lang="en-US" sz="1200" b="0" dirty="0">
                          <a:latin typeface="+mn-lt"/>
                          <a:cs typeface="Arial"/>
                        </a:rPr>
                        <a:t>      </a:t>
                      </a:r>
                      <a:r>
                        <a:rPr sz="1200" b="0" dirty="0">
                          <a:latin typeface="+mn-lt"/>
                          <a:cs typeface="Arial"/>
                        </a:rPr>
                        <a:t>1,</a:t>
                      </a:r>
                      <a:r>
                        <a:rPr sz="1200" b="0" spc="5" dirty="0">
                          <a:latin typeface="+mn-lt"/>
                          <a:cs typeface="Arial"/>
                        </a:rPr>
                        <a:t>6</a:t>
                      </a:r>
                      <a:r>
                        <a:rPr sz="1200" b="0" dirty="0">
                          <a:latin typeface="+mn-lt"/>
                          <a:cs typeface="Arial"/>
                        </a:rPr>
                        <a:t>88</a:t>
                      </a:r>
                    </a:p>
                  </a:txBody>
                  <a:tcPr marL="45720" marR="45720" anchor="ctr"/>
                </a:tc>
                <a:tc>
                  <a:txBody>
                    <a:bodyPr/>
                    <a:lstStyle/>
                    <a:p>
                      <a:pPr algn="ctr">
                        <a:lnSpc>
                          <a:spcPct val="100000"/>
                        </a:lnSpc>
                        <a:spcBef>
                          <a:spcPts val="330"/>
                        </a:spcBef>
                      </a:pPr>
                      <a:r>
                        <a:rPr sz="1200" b="0" dirty="0">
                          <a:latin typeface="+mn-lt"/>
                          <a:cs typeface="Arial"/>
                        </a:rPr>
                        <a:t>2,539</a:t>
                      </a:r>
                    </a:p>
                  </a:txBody>
                  <a:tcPr marL="45720" marR="45720" anchor="ctr"/>
                </a:tc>
                <a:tc>
                  <a:txBody>
                    <a:bodyPr/>
                    <a:lstStyle/>
                    <a:p>
                      <a:pPr marL="0" indent="0" algn="ctr">
                        <a:lnSpc>
                          <a:spcPct val="100000"/>
                        </a:lnSpc>
                        <a:spcBef>
                          <a:spcPts val="330"/>
                        </a:spcBef>
                      </a:pPr>
                      <a:r>
                        <a:rPr sz="1200" b="0" dirty="0">
                          <a:latin typeface="+mn-lt"/>
                          <a:cs typeface="Arial"/>
                        </a:rPr>
                        <a:t>8,542</a:t>
                      </a:r>
                    </a:p>
                  </a:txBody>
                  <a:tcPr marL="45720" marR="45720" anchor="ctr"/>
                </a:tc>
                <a:tc>
                  <a:txBody>
                    <a:bodyPr/>
                    <a:lstStyle/>
                    <a:p>
                      <a:pPr marL="2540" algn="ctr">
                        <a:lnSpc>
                          <a:spcPct val="100000"/>
                        </a:lnSpc>
                        <a:spcBef>
                          <a:spcPts val="330"/>
                        </a:spcBef>
                      </a:pPr>
                      <a:r>
                        <a:rPr sz="1200" b="0" dirty="0">
                          <a:latin typeface="+mn-lt"/>
                          <a:cs typeface="Arial"/>
                        </a:rPr>
                        <a:t>22,939</a:t>
                      </a:r>
                    </a:p>
                  </a:txBody>
                  <a:tcPr marL="45720" marR="45720" anchor="ctr"/>
                </a:tc>
                <a:tc>
                  <a:txBody>
                    <a:bodyPr/>
                    <a:lstStyle/>
                    <a:p>
                      <a:pPr marL="0" indent="0" algn="ctr">
                        <a:lnSpc>
                          <a:spcPct val="100000"/>
                        </a:lnSpc>
                        <a:spcBef>
                          <a:spcPts val="330"/>
                        </a:spcBef>
                      </a:pPr>
                      <a:r>
                        <a:rPr sz="1200" b="0" dirty="0">
                          <a:latin typeface="+mn-lt"/>
                          <a:cs typeface="Arial"/>
                        </a:rPr>
                        <a:t>2.1%</a:t>
                      </a:r>
                    </a:p>
                  </a:txBody>
                  <a:tcPr marL="45720" marR="45720" anchor="ctr"/>
                </a:tc>
                <a:extLst>
                  <a:ext uri="{0D108BD9-81ED-4DB2-BD59-A6C34878D82A}">
                    <a16:rowId xmlns:a16="http://schemas.microsoft.com/office/drawing/2014/main" val="4071210894"/>
                  </a:ext>
                </a:extLst>
              </a:tr>
              <a:tr h="220502">
                <a:tc>
                  <a:txBody>
                    <a:bodyPr/>
                    <a:lstStyle/>
                    <a:p>
                      <a:pPr algn="ctr">
                        <a:lnSpc>
                          <a:spcPct val="100000"/>
                        </a:lnSpc>
                        <a:spcBef>
                          <a:spcPts val="330"/>
                        </a:spcBef>
                      </a:pPr>
                      <a:r>
                        <a:rPr sz="1200" b="0" spc="-5" dirty="0">
                          <a:latin typeface="+mn-lt"/>
                          <a:cs typeface="Arial"/>
                        </a:rPr>
                        <a:t>Media </a:t>
                      </a:r>
                      <a:r>
                        <a:rPr sz="1200" b="0" dirty="0">
                          <a:latin typeface="+mn-lt"/>
                          <a:cs typeface="Arial"/>
                        </a:rPr>
                        <a:t>and </a:t>
                      </a:r>
                      <a:r>
                        <a:rPr sz="1200" b="0" spc="-5" dirty="0">
                          <a:latin typeface="+mn-lt"/>
                          <a:cs typeface="Arial"/>
                        </a:rPr>
                        <a:t>PR</a:t>
                      </a:r>
                      <a:endParaRPr sz="1200" b="0" dirty="0">
                        <a:latin typeface="+mn-lt"/>
                        <a:cs typeface="Arial"/>
                      </a:endParaRPr>
                    </a:p>
                  </a:txBody>
                  <a:tcPr marL="45720" marR="45720" anchor="ctr"/>
                </a:tc>
                <a:tc>
                  <a:txBody>
                    <a:bodyPr/>
                    <a:lstStyle/>
                    <a:p>
                      <a:pPr algn="ctr">
                        <a:lnSpc>
                          <a:spcPct val="100000"/>
                        </a:lnSpc>
                        <a:spcBef>
                          <a:spcPts val="330"/>
                        </a:spcBef>
                      </a:pPr>
                      <a:r>
                        <a:rPr sz="1200" b="0" dirty="0">
                          <a:latin typeface="+mn-lt"/>
                          <a:cs typeface="Arial"/>
                        </a:rPr>
                        <a:t>6,646</a:t>
                      </a:r>
                    </a:p>
                  </a:txBody>
                  <a:tcPr marL="45720" marR="45720" anchor="ctr"/>
                </a:tc>
                <a:tc>
                  <a:txBody>
                    <a:bodyPr/>
                    <a:lstStyle/>
                    <a:p>
                      <a:pPr algn="ctr">
                        <a:lnSpc>
                          <a:spcPct val="100000"/>
                        </a:lnSpc>
                        <a:spcBef>
                          <a:spcPts val="330"/>
                        </a:spcBef>
                      </a:pPr>
                      <a:r>
                        <a:rPr sz="1200" b="0" dirty="0">
                          <a:latin typeface="+mn-lt"/>
                          <a:cs typeface="Arial"/>
                        </a:rPr>
                        <a:t>7,095</a:t>
                      </a:r>
                    </a:p>
                  </a:txBody>
                  <a:tcPr marL="45720" marR="45720" anchor="ctr"/>
                </a:tc>
                <a:tc>
                  <a:txBody>
                    <a:bodyPr/>
                    <a:lstStyle/>
                    <a:p>
                      <a:pPr algn="ctr">
                        <a:lnSpc>
                          <a:spcPct val="100000"/>
                        </a:lnSpc>
                        <a:spcBef>
                          <a:spcPts val="330"/>
                        </a:spcBef>
                      </a:pPr>
                      <a:r>
                        <a:rPr sz="1200" b="0" spc="-5" dirty="0">
                          <a:latin typeface="+mn-lt"/>
                          <a:cs typeface="Arial"/>
                        </a:rPr>
                        <a:t>136</a:t>
                      </a:r>
                      <a:endParaRPr sz="1200" b="0" dirty="0">
                        <a:latin typeface="+mn-lt"/>
                        <a:cs typeface="Arial"/>
                      </a:endParaRPr>
                    </a:p>
                  </a:txBody>
                  <a:tcPr marL="45720" marR="45720" anchor="ctr"/>
                </a:tc>
                <a:tc>
                  <a:txBody>
                    <a:bodyPr/>
                    <a:lstStyle/>
                    <a:p>
                      <a:pPr algn="ctr">
                        <a:lnSpc>
                          <a:spcPct val="100000"/>
                        </a:lnSpc>
                        <a:spcBef>
                          <a:spcPts val="330"/>
                        </a:spcBef>
                      </a:pPr>
                      <a:r>
                        <a:rPr sz="1200" b="0" dirty="0">
                          <a:latin typeface="+mn-lt"/>
                          <a:cs typeface="Arial"/>
                        </a:rPr>
                        <a:t>2,439</a:t>
                      </a:r>
                    </a:p>
                  </a:txBody>
                  <a:tcPr marL="45720" marR="45720" anchor="ctr"/>
                </a:tc>
                <a:tc>
                  <a:txBody>
                    <a:bodyPr/>
                    <a:lstStyle/>
                    <a:p>
                      <a:pPr marL="0" indent="0" algn="ctr">
                        <a:lnSpc>
                          <a:spcPct val="100000"/>
                        </a:lnSpc>
                        <a:spcBef>
                          <a:spcPts val="330"/>
                        </a:spcBef>
                      </a:pPr>
                      <a:r>
                        <a:rPr sz="1200" b="0" dirty="0">
                          <a:latin typeface="+mn-lt"/>
                          <a:cs typeface="Arial"/>
                        </a:rPr>
                        <a:t>3,859</a:t>
                      </a:r>
                    </a:p>
                  </a:txBody>
                  <a:tcPr marL="45720" marR="45720" anchor="ctr"/>
                </a:tc>
                <a:tc>
                  <a:txBody>
                    <a:bodyPr/>
                    <a:lstStyle/>
                    <a:p>
                      <a:pPr marL="2540" algn="ctr">
                        <a:lnSpc>
                          <a:spcPct val="100000"/>
                        </a:lnSpc>
                        <a:spcBef>
                          <a:spcPts val="330"/>
                        </a:spcBef>
                      </a:pPr>
                      <a:r>
                        <a:rPr sz="1200" b="0" dirty="0">
                          <a:latin typeface="+mn-lt"/>
                          <a:cs typeface="Arial"/>
                        </a:rPr>
                        <a:t>20,175</a:t>
                      </a:r>
                    </a:p>
                  </a:txBody>
                  <a:tcPr marL="45720" marR="45720" anchor="ctr"/>
                </a:tc>
                <a:tc>
                  <a:txBody>
                    <a:bodyPr/>
                    <a:lstStyle/>
                    <a:p>
                      <a:pPr marL="0" indent="0" algn="ctr">
                        <a:lnSpc>
                          <a:spcPct val="100000"/>
                        </a:lnSpc>
                        <a:spcBef>
                          <a:spcPts val="330"/>
                        </a:spcBef>
                      </a:pPr>
                      <a:r>
                        <a:rPr sz="1200" b="0" dirty="0">
                          <a:latin typeface="+mn-lt"/>
                          <a:cs typeface="Arial"/>
                        </a:rPr>
                        <a:t>1.9%</a:t>
                      </a:r>
                    </a:p>
                  </a:txBody>
                  <a:tcPr marL="45720" marR="45720" anchor="ctr"/>
                </a:tc>
                <a:extLst>
                  <a:ext uri="{0D108BD9-81ED-4DB2-BD59-A6C34878D82A}">
                    <a16:rowId xmlns:a16="http://schemas.microsoft.com/office/drawing/2014/main" val="46868615"/>
                  </a:ext>
                </a:extLst>
              </a:tr>
              <a:tr h="220502">
                <a:tc>
                  <a:txBody>
                    <a:bodyPr/>
                    <a:lstStyle/>
                    <a:p>
                      <a:pPr algn="ctr">
                        <a:lnSpc>
                          <a:spcPct val="100000"/>
                        </a:lnSpc>
                        <a:spcBef>
                          <a:spcPts val="330"/>
                        </a:spcBef>
                      </a:pPr>
                      <a:r>
                        <a:rPr sz="1200" b="0" spc="-5" dirty="0">
                          <a:latin typeface="+mn-lt"/>
                          <a:cs typeface="Arial"/>
                        </a:rPr>
                        <a:t>Protective</a:t>
                      </a:r>
                      <a:r>
                        <a:rPr sz="1200" b="0" spc="-15" dirty="0">
                          <a:latin typeface="+mn-lt"/>
                          <a:cs typeface="Arial"/>
                        </a:rPr>
                        <a:t> </a:t>
                      </a:r>
                      <a:r>
                        <a:rPr sz="1200" b="0" spc="-5" dirty="0">
                          <a:latin typeface="+mn-lt"/>
                          <a:cs typeface="Arial"/>
                        </a:rPr>
                        <a:t>Service</a:t>
                      </a:r>
                      <a:endParaRPr sz="1200" b="0" dirty="0">
                        <a:latin typeface="+mn-lt"/>
                        <a:cs typeface="Arial"/>
                      </a:endParaRPr>
                    </a:p>
                  </a:txBody>
                  <a:tcPr marL="45720" marR="45720" anchor="ctr"/>
                </a:tc>
                <a:tc>
                  <a:txBody>
                    <a:bodyPr/>
                    <a:lstStyle/>
                    <a:p>
                      <a:pPr marL="635" algn="ctr">
                        <a:lnSpc>
                          <a:spcPct val="100000"/>
                        </a:lnSpc>
                        <a:spcBef>
                          <a:spcPts val="330"/>
                        </a:spcBef>
                      </a:pPr>
                      <a:r>
                        <a:rPr sz="1200" b="0" dirty="0">
                          <a:latin typeface="+mn-lt"/>
                          <a:cs typeface="Arial"/>
                        </a:rPr>
                        <a:t>21,802</a:t>
                      </a:r>
                    </a:p>
                  </a:txBody>
                  <a:tcPr marL="45720" marR="45720" anchor="ctr"/>
                </a:tc>
                <a:tc>
                  <a:txBody>
                    <a:bodyPr/>
                    <a:lstStyle/>
                    <a:p>
                      <a:pPr marL="635" algn="ctr">
                        <a:lnSpc>
                          <a:spcPct val="100000"/>
                        </a:lnSpc>
                        <a:spcBef>
                          <a:spcPts val="330"/>
                        </a:spcBef>
                      </a:pPr>
                      <a:r>
                        <a:rPr sz="1200" b="0" dirty="0">
                          <a:latin typeface="+mn-lt"/>
                          <a:cs typeface="Arial"/>
                        </a:rPr>
                        <a:t>32,573</a:t>
                      </a:r>
                    </a:p>
                  </a:txBody>
                  <a:tcPr marL="45720" marR="45720" anchor="ctr"/>
                </a:tc>
                <a:tc>
                  <a:txBody>
                    <a:bodyPr/>
                    <a:lstStyle/>
                    <a:p>
                      <a:pPr marR="258445" algn="ctr">
                        <a:lnSpc>
                          <a:spcPct val="100000"/>
                        </a:lnSpc>
                        <a:spcBef>
                          <a:spcPts val="330"/>
                        </a:spcBef>
                      </a:pPr>
                      <a:r>
                        <a:rPr lang="en-US" sz="1200" b="0" dirty="0">
                          <a:latin typeface="+mn-lt"/>
                          <a:cs typeface="Arial"/>
                        </a:rPr>
                        <a:t>      </a:t>
                      </a:r>
                      <a:r>
                        <a:rPr sz="1200" b="0" dirty="0">
                          <a:latin typeface="+mn-lt"/>
                          <a:cs typeface="Arial"/>
                        </a:rPr>
                        <a:t>2,</a:t>
                      </a:r>
                      <a:r>
                        <a:rPr sz="1200" b="0" spc="5" dirty="0">
                          <a:latin typeface="+mn-lt"/>
                          <a:cs typeface="Arial"/>
                        </a:rPr>
                        <a:t>7</a:t>
                      </a:r>
                      <a:r>
                        <a:rPr sz="1200" b="0" dirty="0">
                          <a:latin typeface="+mn-lt"/>
                          <a:cs typeface="Arial"/>
                        </a:rPr>
                        <a:t>20</a:t>
                      </a:r>
                    </a:p>
                  </a:txBody>
                  <a:tcPr marL="45720" marR="45720" anchor="ctr"/>
                </a:tc>
                <a:tc>
                  <a:txBody>
                    <a:bodyPr/>
                    <a:lstStyle/>
                    <a:p>
                      <a:pPr algn="ctr">
                        <a:lnSpc>
                          <a:spcPct val="100000"/>
                        </a:lnSpc>
                        <a:spcBef>
                          <a:spcPts val="330"/>
                        </a:spcBef>
                      </a:pPr>
                      <a:r>
                        <a:rPr sz="1200" b="0" dirty="0">
                          <a:latin typeface="+mn-lt"/>
                          <a:cs typeface="Arial"/>
                        </a:rPr>
                        <a:t>6,096</a:t>
                      </a:r>
                    </a:p>
                  </a:txBody>
                  <a:tcPr marL="45720" marR="45720" anchor="ctr"/>
                </a:tc>
                <a:tc>
                  <a:txBody>
                    <a:bodyPr/>
                    <a:lstStyle/>
                    <a:p>
                      <a:pPr marL="0" indent="0" algn="ctr">
                        <a:lnSpc>
                          <a:spcPct val="100000"/>
                        </a:lnSpc>
                        <a:spcBef>
                          <a:spcPts val="330"/>
                        </a:spcBef>
                      </a:pPr>
                      <a:r>
                        <a:rPr sz="1200" b="0" spc="-15" dirty="0">
                          <a:latin typeface="+mn-lt"/>
                          <a:cs typeface="Arial"/>
                        </a:rPr>
                        <a:t>12,011</a:t>
                      </a:r>
                      <a:endParaRPr sz="1200" b="0" dirty="0">
                        <a:latin typeface="+mn-lt"/>
                        <a:cs typeface="Arial"/>
                      </a:endParaRPr>
                    </a:p>
                  </a:txBody>
                  <a:tcPr marL="45720" marR="45720" anchor="ctr"/>
                </a:tc>
                <a:tc>
                  <a:txBody>
                    <a:bodyPr/>
                    <a:lstStyle/>
                    <a:p>
                      <a:pPr marL="2540" algn="ctr">
                        <a:lnSpc>
                          <a:spcPct val="100000"/>
                        </a:lnSpc>
                        <a:spcBef>
                          <a:spcPts val="330"/>
                        </a:spcBef>
                      </a:pPr>
                      <a:r>
                        <a:rPr sz="1200" b="0" dirty="0">
                          <a:latin typeface="+mn-lt"/>
                          <a:cs typeface="Arial"/>
                        </a:rPr>
                        <a:t>75,202</a:t>
                      </a:r>
                    </a:p>
                  </a:txBody>
                  <a:tcPr marL="45720" marR="45720" anchor="ctr"/>
                </a:tc>
                <a:tc>
                  <a:txBody>
                    <a:bodyPr/>
                    <a:lstStyle/>
                    <a:p>
                      <a:pPr marL="0" indent="0" algn="ctr">
                        <a:lnSpc>
                          <a:spcPct val="100000"/>
                        </a:lnSpc>
                        <a:spcBef>
                          <a:spcPts val="330"/>
                        </a:spcBef>
                      </a:pPr>
                      <a:r>
                        <a:rPr sz="1200" b="0" dirty="0">
                          <a:latin typeface="+mn-lt"/>
                          <a:cs typeface="Arial"/>
                        </a:rPr>
                        <a:t>6.8%</a:t>
                      </a:r>
                    </a:p>
                  </a:txBody>
                  <a:tcPr marL="45720" marR="45720" anchor="ctr"/>
                </a:tc>
                <a:extLst>
                  <a:ext uri="{0D108BD9-81ED-4DB2-BD59-A6C34878D82A}">
                    <a16:rowId xmlns:a16="http://schemas.microsoft.com/office/drawing/2014/main" val="555704260"/>
                  </a:ext>
                </a:extLst>
              </a:tr>
              <a:tr h="220502">
                <a:tc>
                  <a:txBody>
                    <a:bodyPr/>
                    <a:lstStyle/>
                    <a:p>
                      <a:pPr algn="ctr">
                        <a:lnSpc>
                          <a:spcPct val="100000"/>
                        </a:lnSpc>
                        <a:spcBef>
                          <a:spcPts val="330"/>
                        </a:spcBef>
                      </a:pPr>
                      <a:r>
                        <a:rPr sz="1200" b="0" dirty="0">
                          <a:latin typeface="+mn-lt"/>
                          <a:cs typeface="Arial"/>
                        </a:rPr>
                        <a:t>Support</a:t>
                      </a:r>
                      <a:r>
                        <a:rPr sz="1200" b="0" spc="-5" dirty="0">
                          <a:latin typeface="+mn-lt"/>
                          <a:cs typeface="Arial"/>
                        </a:rPr>
                        <a:t> Service</a:t>
                      </a:r>
                      <a:endParaRPr sz="1200" b="0" dirty="0">
                        <a:latin typeface="+mn-lt"/>
                        <a:cs typeface="Arial"/>
                      </a:endParaRPr>
                    </a:p>
                  </a:txBody>
                  <a:tcPr marL="45720" marR="45720" anchor="ctr"/>
                </a:tc>
                <a:tc>
                  <a:txBody>
                    <a:bodyPr/>
                    <a:lstStyle/>
                    <a:p>
                      <a:pPr algn="ctr">
                        <a:lnSpc>
                          <a:spcPct val="100000"/>
                        </a:lnSpc>
                        <a:spcBef>
                          <a:spcPts val="330"/>
                        </a:spcBef>
                      </a:pPr>
                      <a:r>
                        <a:rPr sz="1200" b="0" dirty="0">
                          <a:latin typeface="+mn-lt"/>
                          <a:cs typeface="Arial"/>
                        </a:rPr>
                        <a:t>9,901</a:t>
                      </a:r>
                    </a:p>
                  </a:txBody>
                  <a:tcPr marL="45720" marR="45720" anchor="ctr"/>
                </a:tc>
                <a:tc>
                  <a:txBody>
                    <a:bodyPr/>
                    <a:lstStyle/>
                    <a:p>
                      <a:pPr algn="ctr">
                        <a:lnSpc>
                          <a:spcPct val="100000"/>
                        </a:lnSpc>
                        <a:spcBef>
                          <a:spcPts val="330"/>
                        </a:spcBef>
                      </a:pPr>
                      <a:r>
                        <a:rPr sz="1200" b="0" dirty="0">
                          <a:latin typeface="+mn-lt"/>
                          <a:cs typeface="Arial"/>
                        </a:rPr>
                        <a:t>4,981</a:t>
                      </a:r>
                    </a:p>
                  </a:txBody>
                  <a:tcPr marL="45720" marR="45720" anchor="ctr"/>
                </a:tc>
                <a:tc>
                  <a:txBody>
                    <a:bodyPr/>
                    <a:lstStyle/>
                    <a:p>
                      <a:pPr marR="259079" algn="ctr">
                        <a:lnSpc>
                          <a:spcPct val="100000"/>
                        </a:lnSpc>
                        <a:spcBef>
                          <a:spcPts val="330"/>
                        </a:spcBef>
                      </a:pPr>
                      <a:r>
                        <a:rPr lang="en-US" sz="1200" b="0" dirty="0">
                          <a:latin typeface="+mn-lt"/>
                          <a:cs typeface="Arial"/>
                        </a:rPr>
                        <a:t>       </a:t>
                      </a:r>
                      <a:r>
                        <a:rPr sz="1200" b="0" dirty="0">
                          <a:latin typeface="+mn-lt"/>
                          <a:cs typeface="Arial"/>
                        </a:rPr>
                        <a:t>1,1</a:t>
                      </a:r>
                      <a:r>
                        <a:rPr sz="1200" b="0" spc="5" dirty="0">
                          <a:latin typeface="+mn-lt"/>
                          <a:cs typeface="Arial"/>
                        </a:rPr>
                        <a:t>4</a:t>
                      </a:r>
                      <a:r>
                        <a:rPr sz="1200" b="0" dirty="0">
                          <a:latin typeface="+mn-lt"/>
                          <a:cs typeface="Arial"/>
                        </a:rPr>
                        <a:t>5</a:t>
                      </a:r>
                    </a:p>
                  </a:txBody>
                  <a:tcPr marL="45720" marR="45720" anchor="ctr"/>
                </a:tc>
                <a:tc>
                  <a:txBody>
                    <a:bodyPr/>
                    <a:lstStyle/>
                    <a:p>
                      <a:pPr algn="ctr">
                        <a:lnSpc>
                          <a:spcPct val="100000"/>
                        </a:lnSpc>
                        <a:spcBef>
                          <a:spcPts val="330"/>
                        </a:spcBef>
                      </a:pPr>
                      <a:r>
                        <a:rPr sz="1200" b="0" dirty="0">
                          <a:latin typeface="+mn-lt"/>
                          <a:cs typeface="Arial"/>
                        </a:rPr>
                        <a:t>2,263</a:t>
                      </a:r>
                    </a:p>
                  </a:txBody>
                  <a:tcPr marL="45720" marR="45720" anchor="ctr"/>
                </a:tc>
                <a:tc>
                  <a:txBody>
                    <a:bodyPr/>
                    <a:lstStyle/>
                    <a:p>
                      <a:pPr marL="0" indent="0" algn="ctr">
                        <a:lnSpc>
                          <a:spcPct val="100000"/>
                        </a:lnSpc>
                        <a:spcBef>
                          <a:spcPts val="330"/>
                        </a:spcBef>
                      </a:pPr>
                      <a:r>
                        <a:rPr sz="1200" b="0" dirty="0">
                          <a:latin typeface="+mn-lt"/>
                          <a:cs typeface="Arial"/>
                        </a:rPr>
                        <a:t>8,129</a:t>
                      </a:r>
                    </a:p>
                  </a:txBody>
                  <a:tcPr marL="45720" marR="45720" anchor="ctr"/>
                </a:tc>
                <a:tc>
                  <a:txBody>
                    <a:bodyPr/>
                    <a:lstStyle/>
                    <a:p>
                      <a:pPr marL="2540" algn="ctr">
                        <a:lnSpc>
                          <a:spcPct val="100000"/>
                        </a:lnSpc>
                        <a:spcBef>
                          <a:spcPts val="330"/>
                        </a:spcBef>
                      </a:pPr>
                      <a:r>
                        <a:rPr sz="1200" b="0" dirty="0">
                          <a:latin typeface="+mn-lt"/>
                          <a:cs typeface="Arial"/>
                        </a:rPr>
                        <a:t>26,419</a:t>
                      </a:r>
                    </a:p>
                  </a:txBody>
                  <a:tcPr marL="45720" marR="45720" anchor="ctr"/>
                </a:tc>
                <a:tc>
                  <a:txBody>
                    <a:bodyPr/>
                    <a:lstStyle/>
                    <a:p>
                      <a:pPr marL="0" indent="0" algn="ctr">
                        <a:lnSpc>
                          <a:spcPct val="100000"/>
                        </a:lnSpc>
                        <a:spcBef>
                          <a:spcPts val="330"/>
                        </a:spcBef>
                      </a:pPr>
                      <a:r>
                        <a:rPr sz="1200" b="0" dirty="0">
                          <a:latin typeface="+mn-lt"/>
                          <a:cs typeface="Arial"/>
                        </a:rPr>
                        <a:t>2.5%</a:t>
                      </a:r>
                    </a:p>
                  </a:txBody>
                  <a:tcPr marL="45720" marR="45720" anchor="ctr"/>
                </a:tc>
                <a:extLst>
                  <a:ext uri="{0D108BD9-81ED-4DB2-BD59-A6C34878D82A}">
                    <a16:rowId xmlns:a16="http://schemas.microsoft.com/office/drawing/2014/main" val="3822576233"/>
                  </a:ext>
                </a:extLst>
              </a:tr>
              <a:tr h="367504">
                <a:tc>
                  <a:txBody>
                    <a:bodyPr/>
                    <a:lstStyle/>
                    <a:p>
                      <a:pPr algn="ctr">
                        <a:lnSpc>
                          <a:spcPct val="100000"/>
                        </a:lnSpc>
                      </a:pPr>
                      <a:r>
                        <a:rPr lang="en-US" sz="1200" b="0" dirty="0">
                          <a:latin typeface="+mn-lt"/>
                          <a:cs typeface="Times New Roman"/>
                        </a:rPr>
                        <a:t>Transportation / Logistics</a:t>
                      </a:r>
                      <a:endParaRPr sz="1200" b="0" dirty="0">
                        <a:latin typeface="+mn-lt"/>
                        <a:cs typeface="Times New Roman"/>
                      </a:endParaRPr>
                    </a:p>
                  </a:txBody>
                  <a:tcPr marL="45720" marR="45720" anchor="ctr"/>
                </a:tc>
                <a:tc>
                  <a:txBody>
                    <a:bodyPr/>
                    <a:lstStyle/>
                    <a:p>
                      <a:pPr algn="ctr">
                        <a:lnSpc>
                          <a:spcPct val="100000"/>
                        </a:lnSpc>
                      </a:pPr>
                      <a:r>
                        <a:rPr lang="en-US" sz="1200" b="0" dirty="0">
                          <a:latin typeface="+mn-lt"/>
                          <a:cs typeface="Times New Roman"/>
                        </a:rPr>
                        <a:t>48,096</a:t>
                      </a:r>
                      <a:endParaRPr sz="1200" b="0" dirty="0">
                        <a:latin typeface="+mn-lt"/>
                        <a:cs typeface="Times New Roman"/>
                      </a:endParaRPr>
                    </a:p>
                  </a:txBody>
                  <a:tcPr marL="45720" marR="45720" anchor="ctr"/>
                </a:tc>
                <a:tc>
                  <a:txBody>
                    <a:bodyPr/>
                    <a:lstStyle/>
                    <a:p>
                      <a:pPr algn="ctr">
                        <a:lnSpc>
                          <a:spcPct val="100000"/>
                        </a:lnSpc>
                      </a:pPr>
                      <a:r>
                        <a:rPr lang="en-US" sz="1200" b="0" dirty="0">
                          <a:latin typeface="+mn-lt"/>
                          <a:cs typeface="Times New Roman"/>
                        </a:rPr>
                        <a:t>27,840</a:t>
                      </a:r>
                      <a:endParaRPr sz="1200" b="0" dirty="0">
                        <a:latin typeface="+mn-lt"/>
                        <a:cs typeface="Times New Roman"/>
                      </a:endParaRPr>
                    </a:p>
                  </a:txBody>
                  <a:tcPr marL="45720" marR="45720" anchor="ctr"/>
                </a:tc>
                <a:tc>
                  <a:txBody>
                    <a:bodyPr/>
                    <a:lstStyle/>
                    <a:p>
                      <a:pPr algn="ctr">
                        <a:lnSpc>
                          <a:spcPct val="100000"/>
                        </a:lnSpc>
                      </a:pPr>
                      <a:r>
                        <a:rPr lang="en-US" sz="1200" b="0" dirty="0">
                          <a:latin typeface="+mn-lt"/>
                          <a:cs typeface="Times New Roman"/>
                        </a:rPr>
                        <a:t>9,879</a:t>
                      </a:r>
                      <a:endParaRPr sz="1200" b="0" dirty="0">
                        <a:latin typeface="+mn-lt"/>
                        <a:cs typeface="Times New Roman"/>
                      </a:endParaRPr>
                    </a:p>
                  </a:txBody>
                  <a:tcPr marL="45720" marR="45720" anchor="ctr"/>
                </a:tc>
                <a:tc>
                  <a:txBody>
                    <a:bodyPr/>
                    <a:lstStyle/>
                    <a:p>
                      <a:pPr algn="ctr">
                        <a:lnSpc>
                          <a:spcPct val="100000"/>
                        </a:lnSpc>
                      </a:pPr>
                      <a:r>
                        <a:rPr lang="en-US" sz="1200" b="0" dirty="0">
                          <a:latin typeface="+mn-lt"/>
                          <a:cs typeface="Times New Roman"/>
                        </a:rPr>
                        <a:t>23,213</a:t>
                      </a:r>
                      <a:endParaRPr sz="1200" b="0" dirty="0">
                        <a:latin typeface="+mn-lt"/>
                        <a:cs typeface="Times New Roman"/>
                      </a:endParaRPr>
                    </a:p>
                  </a:txBody>
                  <a:tcPr marL="45720" marR="45720" anchor="ctr"/>
                </a:tc>
                <a:tc>
                  <a:txBody>
                    <a:bodyPr/>
                    <a:lstStyle/>
                    <a:p>
                      <a:pPr algn="ctr">
                        <a:lnSpc>
                          <a:spcPct val="100000"/>
                        </a:lnSpc>
                      </a:pPr>
                      <a:r>
                        <a:rPr lang="en-US" sz="1200" b="0" dirty="0">
                          <a:latin typeface="+mn-lt"/>
                          <a:cs typeface="Times New Roman"/>
                        </a:rPr>
                        <a:t>37,709</a:t>
                      </a:r>
                      <a:endParaRPr sz="1200" b="0" dirty="0">
                        <a:latin typeface="+mn-lt"/>
                        <a:cs typeface="Times New Roman"/>
                      </a:endParaRPr>
                    </a:p>
                  </a:txBody>
                  <a:tcPr marL="45720" marR="45720" anchor="ctr"/>
                </a:tc>
                <a:tc>
                  <a:txBody>
                    <a:bodyPr/>
                    <a:lstStyle/>
                    <a:p>
                      <a:pPr algn="ctr">
                        <a:lnSpc>
                          <a:spcPct val="100000"/>
                        </a:lnSpc>
                      </a:pPr>
                      <a:r>
                        <a:rPr lang="en-US" sz="1200" b="0" dirty="0">
                          <a:latin typeface="+mn-lt"/>
                          <a:cs typeface="Times New Roman"/>
                        </a:rPr>
                        <a:t>146,737</a:t>
                      </a:r>
                      <a:endParaRPr sz="1200" b="0" dirty="0">
                        <a:latin typeface="+mn-lt"/>
                        <a:cs typeface="Times New Roman"/>
                      </a:endParaRPr>
                    </a:p>
                  </a:txBody>
                  <a:tcPr marL="45720" marR="45720" anchor="ctr"/>
                </a:tc>
                <a:tc>
                  <a:txBody>
                    <a:bodyPr/>
                    <a:lstStyle/>
                    <a:p>
                      <a:pPr algn="ctr">
                        <a:lnSpc>
                          <a:spcPct val="100000"/>
                        </a:lnSpc>
                      </a:pPr>
                      <a:r>
                        <a:rPr lang="en-US" sz="1200" b="0" dirty="0">
                          <a:latin typeface="+mn-lt"/>
                          <a:cs typeface="Times New Roman"/>
                        </a:rPr>
                        <a:t>13.4%</a:t>
                      </a:r>
                      <a:endParaRPr sz="1200" b="0" dirty="0">
                        <a:latin typeface="+mn-lt"/>
                        <a:cs typeface="Times New Roman"/>
                      </a:endParaRPr>
                    </a:p>
                  </a:txBody>
                  <a:tcPr marL="45720" marR="45720" anchor="ctr"/>
                </a:tc>
                <a:extLst>
                  <a:ext uri="{0D108BD9-81ED-4DB2-BD59-A6C34878D82A}">
                    <a16:rowId xmlns:a16="http://schemas.microsoft.com/office/drawing/2014/main" val="3277974499"/>
                  </a:ext>
                </a:extLst>
              </a:tr>
              <a:tr h="367504">
                <a:tc>
                  <a:txBody>
                    <a:bodyPr/>
                    <a:lstStyle/>
                    <a:p>
                      <a:pPr algn="ctr">
                        <a:lnSpc>
                          <a:spcPct val="100000"/>
                        </a:lnSpc>
                      </a:pPr>
                      <a:r>
                        <a:rPr lang="en-US" sz="1200" b="0" dirty="0">
                          <a:latin typeface="+mn-lt"/>
                          <a:cs typeface="Times New Roman"/>
                        </a:rPr>
                        <a:t>Vehicle / Machine Mechanic</a:t>
                      </a:r>
                      <a:endParaRPr sz="1200" b="0" dirty="0">
                        <a:latin typeface="+mn-lt"/>
                        <a:cs typeface="Times New Roman"/>
                      </a:endParaRPr>
                    </a:p>
                  </a:txBody>
                  <a:tcPr marL="45720" marR="45720" anchor="ctr"/>
                </a:tc>
                <a:tc>
                  <a:txBody>
                    <a:bodyPr/>
                    <a:lstStyle/>
                    <a:p>
                      <a:pPr algn="ctr">
                        <a:lnSpc>
                          <a:spcPct val="100000"/>
                        </a:lnSpc>
                      </a:pPr>
                      <a:r>
                        <a:rPr lang="en-US" sz="1200" b="0" dirty="0">
                          <a:latin typeface="+mn-lt"/>
                          <a:cs typeface="Times New Roman"/>
                        </a:rPr>
                        <a:t>45,344</a:t>
                      </a:r>
                      <a:endParaRPr sz="1200" b="0" dirty="0">
                        <a:latin typeface="+mn-lt"/>
                        <a:cs typeface="Times New Roman"/>
                      </a:endParaRPr>
                    </a:p>
                  </a:txBody>
                  <a:tcPr marL="45720" marR="45720" anchor="ctr"/>
                </a:tc>
                <a:tc>
                  <a:txBody>
                    <a:bodyPr/>
                    <a:lstStyle/>
                    <a:p>
                      <a:pPr algn="ctr">
                        <a:lnSpc>
                          <a:spcPct val="100000"/>
                        </a:lnSpc>
                      </a:pPr>
                      <a:r>
                        <a:rPr lang="en-US" sz="1200" b="0" dirty="0">
                          <a:latin typeface="+mn-lt"/>
                          <a:cs typeface="Times New Roman"/>
                        </a:rPr>
                        <a:t>41,555</a:t>
                      </a:r>
                      <a:endParaRPr sz="1200" b="0" dirty="0">
                        <a:latin typeface="+mn-lt"/>
                        <a:cs typeface="Times New Roman"/>
                      </a:endParaRPr>
                    </a:p>
                  </a:txBody>
                  <a:tcPr marL="45720" marR="45720" anchor="ctr"/>
                </a:tc>
                <a:tc>
                  <a:txBody>
                    <a:bodyPr/>
                    <a:lstStyle/>
                    <a:p>
                      <a:pPr algn="ctr">
                        <a:lnSpc>
                          <a:spcPct val="100000"/>
                        </a:lnSpc>
                      </a:pPr>
                      <a:r>
                        <a:rPr lang="en-US" sz="1200" b="0" dirty="0">
                          <a:latin typeface="+mn-lt"/>
                          <a:cs typeface="Times New Roman"/>
                        </a:rPr>
                        <a:t>5,532</a:t>
                      </a:r>
                      <a:endParaRPr sz="1200" b="0" dirty="0">
                        <a:latin typeface="+mn-lt"/>
                        <a:cs typeface="Times New Roman"/>
                      </a:endParaRPr>
                    </a:p>
                  </a:txBody>
                  <a:tcPr marL="45720" marR="45720" anchor="ctr"/>
                </a:tc>
                <a:tc>
                  <a:txBody>
                    <a:bodyPr/>
                    <a:lstStyle/>
                    <a:p>
                      <a:pPr algn="ctr">
                        <a:lnSpc>
                          <a:spcPct val="100000"/>
                        </a:lnSpc>
                      </a:pPr>
                      <a:r>
                        <a:rPr lang="en-US" sz="1200" b="0" dirty="0">
                          <a:latin typeface="+mn-lt"/>
                          <a:cs typeface="Times New Roman"/>
                        </a:rPr>
                        <a:t>21,511</a:t>
                      </a:r>
                      <a:endParaRPr sz="1200" b="0" dirty="0">
                        <a:latin typeface="+mn-lt"/>
                        <a:cs typeface="Times New Roman"/>
                      </a:endParaRPr>
                    </a:p>
                  </a:txBody>
                  <a:tcPr marL="45720" marR="45720" anchor="ctr"/>
                </a:tc>
                <a:tc>
                  <a:txBody>
                    <a:bodyPr/>
                    <a:lstStyle/>
                    <a:p>
                      <a:pPr algn="ctr">
                        <a:lnSpc>
                          <a:spcPct val="100000"/>
                        </a:lnSpc>
                      </a:pPr>
                      <a:r>
                        <a:rPr lang="en-US" sz="1200" b="0" dirty="0">
                          <a:latin typeface="+mn-lt"/>
                          <a:cs typeface="Times New Roman"/>
                        </a:rPr>
                        <a:t>47,353</a:t>
                      </a:r>
                      <a:endParaRPr sz="1200" b="0" dirty="0">
                        <a:latin typeface="+mn-lt"/>
                        <a:cs typeface="Times New Roman"/>
                      </a:endParaRPr>
                    </a:p>
                  </a:txBody>
                  <a:tcPr marL="45720" marR="45720" anchor="ctr"/>
                </a:tc>
                <a:tc>
                  <a:txBody>
                    <a:bodyPr/>
                    <a:lstStyle/>
                    <a:p>
                      <a:pPr algn="ctr">
                        <a:lnSpc>
                          <a:spcPct val="100000"/>
                        </a:lnSpc>
                      </a:pPr>
                      <a:r>
                        <a:rPr lang="en-US" sz="1200" b="0" dirty="0">
                          <a:latin typeface="+mn-lt"/>
                          <a:cs typeface="Times New Roman"/>
                        </a:rPr>
                        <a:t>161,295</a:t>
                      </a:r>
                      <a:endParaRPr sz="1200" b="0" dirty="0">
                        <a:latin typeface="+mn-lt"/>
                        <a:cs typeface="Times New Roman"/>
                      </a:endParaRPr>
                    </a:p>
                  </a:txBody>
                  <a:tcPr marL="45720" marR="45720" anchor="ctr"/>
                </a:tc>
                <a:tc>
                  <a:txBody>
                    <a:bodyPr/>
                    <a:lstStyle/>
                    <a:p>
                      <a:pPr algn="ctr">
                        <a:lnSpc>
                          <a:spcPct val="100000"/>
                        </a:lnSpc>
                      </a:pPr>
                      <a:r>
                        <a:rPr lang="en-US" sz="1200" b="0" dirty="0">
                          <a:latin typeface="+mn-lt"/>
                          <a:cs typeface="Times New Roman"/>
                        </a:rPr>
                        <a:t>14.6%</a:t>
                      </a:r>
                      <a:endParaRPr sz="1200" b="0" dirty="0">
                        <a:latin typeface="+mn-lt"/>
                        <a:cs typeface="Times New Roman"/>
                      </a:endParaRPr>
                    </a:p>
                  </a:txBody>
                  <a:tcPr marL="45720" marR="45720" anchor="ctr"/>
                </a:tc>
                <a:extLst>
                  <a:ext uri="{0D108BD9-81ED-4DB2-BD59-A6C34878D82A}">
                    <a16:rowId xmlns:a16="http://schemas.microsoft.com/office/drawing/2014/main" val="722423070"/>
                  </a:ext>
                </a:extLst>
              </a:tr>
              <a:tr h="220502">
                <a:tc>
                  <a:txBody>
                    <a:bodyPr/>
                    <a:lstStyle/>
                    <a:p>
                      <a:pPr algn="ctr">
                        <a:lnSpc>
                          <a:spcPct val="100000"/>
                        </a:lnSpc>
                        <a:spcBef>
                          <a:spcPts val="340"/>
                        </a:spcBef>
                      </a:pPr>
                      <a:r>
                        <a:rPr sz="1200" b="0" spc="-5" dirty="0">
                          <a:latin typeface="+mn-lt"/>
                          <a:cs typeface="Arial"/>
                        </a:rPr>
                        <a:t>Unspecified</a:t>
                      </a:r>
                      <a:r>
                        <a:rPr sz="1200" b="0" spc="-20" dirty="0">
                          <a:latin typeface="+mn-lt"/>
                          <a:cs typeface="Arial"/>
                        </a:rPr>
                        <a:t> </a:t>
                      </a:r>
                      <a:r>
                        <a:rPr sz="1200" b="0" spc="-5" dirty="0">
                          <a:latin typeface="+mn-lt"/>
                          <a:cs typeface="Arial"/>
                        </a:rPr>
                        <a:t>Code</a:t>
                      </a:r>
                      <a:endParaRPr sz="1200" b="0" dirty="0">
                        <a:latin typeface="+mn-lt"/>
                        <a:cs typeface="Arial"/>
                      </a:endParaRPr>
                    </a:p>
                  </a:txBody>
                  <a:tcPr marL="45720" marR="45720" anchor="ctr"/>
                </a:tc>
                <a:tc>
                  <a:txBody>
                    <a:bodyPr/>
                    <a:lstStyle/>
                    <a:p>
                      <a:pPr algn="ctr">
                        <a:lnSpc>
                          <a:spcPct val="100000"/>
                        </a:lnSpc>
                        <a:spcBef>
                          <a:spcPts val="340"/>
                        </a:spcBef>
                      </a:pPr>
                      <a:r>
                        <a:rPr sz="1200" b="0" dirty="0">
                          <a:latin typeface="+mn-lt"/>
                          <a:cs typeface="Arial"/>
                        </a:rPr>
                        <a:t>2,984</a:t>
                      </a:r>
                    </a:p>
                  </a:txBody>
                  <a:tcPr marL="45720" marR="45720" anchor="ctr"/>
                </a:tc>
                <a:tc>
                  <a:txBody>
                    <a:bodyPr/>
                    <a:lstStyle/>
                    <a:p>
                      <a:pPr algn="ctr">
                        <a:lnSpc>
                          <a:spcPct val="100000"/>
                        </a:lnSpc>
                        <a:spcBef>
                          <a:spcPts val="340"/>
                        </a:spcBef>
                      </a:pPr>
                      <a:r>
                        <a:rPr sz="1200" b="0" dirty="0">
                          <a:latin typeface="+mn-lt"/>
                          <a:cs typeface="Arial"/>
                        </a:rPr>
                        <a:t>5,038</a:t>
                      </a:r>
                    </a:p>
                  </a:txBody>
                  <a:tcPr marL="45720" marR="45720" anchor="ctr"/>
                </a:tc>
                <a:tc>
                  <a:txBody>
                    <a:bodyPr/>
                    <a:lstStyle/>
                    <a:p>
                      <a:pPr marR="258445" algn="ctr">
                        <a:lnSpc>
                          <a:spcPct val="100000"/>
                        </a:lnSpc>
                        <a:spcBef>
                          <a:spcPts val="340"/>
                        </a:spcBef>
                      </a:pPr>
                      <a:r>
                        <a:rPr lang="en-US" sz="1200" b="0" dirty="0">
                          <a:latin typeface="+mn-lt"/>
                          <a:cs typeface="Arial"/>
                        </a:rPr>
                        <a:t>      </a:t>
                      </a:r>
                      <a:r>
                        <a:rPr sz="1200" b="0" dirty="0">
                          <a:latin typeface="+mn-lt"/>
                          <a:cs typeface="Arial"/>
                        </a:rPr>
                        <a:t>1,</a:t>
                      </a:r>
                      <a:r>
                        <a:rPr sz="1200" b="0" spc="5" dirty="0">
                          <a:latin typeface="+mn-lt"/>
                          <a:cs typeface="Arial"/>
                        </a:rPr>
                        <a:t>4</a:t>
                      </a:r>
                      <a:r>
                        <a:rPr sz="1200" b="0" dirty="0">
                          <a:latin typeface="+mn-lt"/>
                          <a:cs typeface="Arial"/>
                        </a:rPr>
                        <a:t>39</a:t>
                      </a:r>
                    </a:p>
                  </a:txBody>
                  <a:tcPr marL="45720" marR="45720" anchor="ctr"/>
                </a:tc>
                <a:tc>
                  <a:txBody>
                    <a:bodyPr/>
                    <a:lstStyle/>
                    <a:p>
                      <a:pPr algn="ctr">
                        <a:lnSpc>
                          <a:spcPct val="100000"/>
                        </a:lnSpc>
                        <a:spcBef>
                          <a:spcPts val="340"/>
                        </a:spcBef>
                      </a:pPr>
                      <a:r>
                        <a:rPr sz="1200" b="0" dirty="0">
                          <a:latin typeface="+mn-lt"/>
                          <a:cs typeface="Arial"/>
                        </a:rPr>
                        <a:t>1,161</a:t>
                      </a:r>
                    </a:p>
                  </a:txBody>
                  <a:tcPr marL="45720" marR="45720" anchor="ctr"/>
                </a:tc>
                <a:tc>
                  <a:txBody>
                    <a:bodyPr/>
                    <a:lstStyle/>
                    <a:p>
                      <a:pPr marL="0" indent="0" algn="ctr">
                        <a:lnSpc>
                          <a:spcPct val="100000"/>
                        </a:lnSpc>
                        <a:spcBef>
                          <a:spcPts val="340"/>
                        </a:spcBef>
                      </a:pPr>
                      <a:r>
                        <a:rPr sz="1200" b="0" dirty="0">
                          <a:latin typeface="+mn-lt"/>
                          <a:cs typeface="Arial"/>
                        </a:rPr>
                        <a:t>2,555</a:t>
                      </a:r>
                    </a:p>
                  </a:txBody>
                  <a:tcPr marL="45720" marR="45720" anchor="ctr"/>
                </a:tc>
                <a:tc>
                  <a:txBody>
                    <a:bodyPr/>
                    <a:lstStyle/>
                    <a:p>
                      <a:pPr marL="2540" algn="ctr">
                        <a:lnSpc>
                          <a:spcPct val="100000"/>
                        </a:lnSpc>
                        <a:spcBef>
                          <a:spcPts val="340"/>
                        </a:spcBef>
                      </a:pPr>
                      <a:r>
                        <a:rPr sz="1200" b="0" dirty="0">
                          <a:latin typeface="+mn-lt"/>
                          <a:cs typeface="Arial"/>
                        </a:rPr>
                        <a:t>13,177</a:t>
                      </a:r>
                    </a:p>
                  </a:txBody>
                  <a:tcPr marL="45720" marR="45720" anchor="ctr"/>
                </a:tc>
                <a:tc>
                  <a:txBody>
                    <a:bodyPr/>
                    <a:lstStyle/>
                    <a:p>
                      <a:pPr marL="0" indent="0" algn="ctr">
                        <a:lnSpc>
                          <a:spcPct val="100000"/>
                        </a:lnSpc>
                        <a:spcBef>
                          <a:spcPts val="340"/>
                        </a:spcBef>
                      </a:pPr>
                      <a:r>
                        <a:rPr sz="1200" b="0" dirty="0">
                          <a:latin typeface="+mn-lt"/>
                          <a:cs typeface="Arial"/>
                        </a:rPr>
                        <a:t>1.1%</a:t>
                      </a:r>
                    </a:p>
                  </a:txBody>
                  <a:tcPr marL="45720" marR="45720" anchor="ctr"/>
                </a:tc>
                <a:extLst>
                  <a:ext uri="{0D108BD9-81ED-4DB2-BD59-A6C34878D82A}">
                    <a16:rowId xmlns:a16="http://schemas.microsoft.com/office/drawing/2014/main" val="2299595783"/>
                  </a:ext>
                </a:extLst>
              </a:tr>
              <a:tr h="220502">
                <a:tc>
                  <a:txBody>
                    <a:bodyPr/>
                    <a:lstStyle/>
                    <a:p>
                      <a:pPr marL="635" algn="ctr">
                        <a:lnSpc>
                          <a:spcPct val="100000"/>
                        </a:lnSpc>
                        <a:spcBef>
                          <a:spcPts val="335"/>
                        </a:spcBef>
                      </a:pPr>
                      <a:r>
                        <a:rPr sz="1200" b="1" spc="-20" dirty="0">
                          <a:latin typeface="+mn-lt"/>
                          <a:cs typeface="Arial"/>
                        </a:rPr>
                        <a:t>Total</a:t>
                      </a:r>
                      <a:endParaRPr sz="1200" b="1" dirty="0">
                        <a:latin typeface="+mn-lt"/>
                        <a:cs typeface="Arial"/>
                      </a:endParaRPr>
                    </a:p>
                  </a:txBody>
                  <a:tcPr marL="45720" marR="45720" anchor="ctr"/>
                </a:tc>
                <a:tc>
                  <a:txBody>
                    <a:bodyPr/>
                    <a:lstStyle/>
                    <a:p>
                      <a:pPr algn="ctr">
                        <a:lnSpc>
                          <a:spcPct val="100000"/>
                        </a:lnSpc>
                        <a:spcBef>
                          <a:spcPts val="335"/>
                        </a:spcBef>
                      </a:pPr>
                      <a:r>
                        <a:rPr sz="1200" b="1" spc="-5" dirty="0">
                          <a:latin typeface="+mn-lt"/>
                          <a:cs typeface="Arial"/>
                        </a:rPr>
                        <a:t>391,120</a:t>
                      </a:r>
                      <a:endParaRPr sz="1200" b="1" dirty="0">
                        <a:latin typeface="+mn-lt"/>
                        <a:cs typeface="Arial"/>
                      </a:endParaRPr>
                    </a:p>
                  </a:txBody>
                  <a:tcPr marL="45720" marR="45720" anchor="ctr"/>
                </a:tc>
                <a:tc>
                  <a:txBody>
                    <a:bodyPr/>
                    <a:lstStyle/>
                    <a:p>
                      <a:pPr algn="ctr">
                        <a:lnSpc>
                          <a:spcPct val="100000"/>
                        </a:lnSpc>
                        <a:spcBef>
                          <a:spcPts val="335"/>
                        </a:spcBef>
                      </a:pPr>
                      <a:r>
                        <a:rPr sz="1200" b="1" spc="-5" dirty="0">
                          <a:latin typeface="+mn-lt"/>
                          <a:cs typeface="Arial"/>
                        </a:rPr>
                        <a:t>246,696</a:t>
                      </a:r>
                      <a:endParaRPr sz="1200" b="1" dirty="0">
                        <a:latin typeface="+mn-lt"/>
                        <a:cs typeface="Arial"/>
                      </a:endParaRPr>
                    </a:p>
                  </a:txBody>
                  <a:tcPr marL="45720" marR="45720" anchor="ctr"/>
                </a:tc>
                <a:tc>
                  <a:txBody>
                    <a:bodyPr/>
                    <a:lstStyle/>
                    <a:p>
                      <a:pPr marR="214629" algn="ctr">
                        <a:lnSpc>
                          <a:spcPct val="100000"/>
                        </a:lnSpc>
                        <a:spcBef>
                          <a:spcPts val="335"/>
                        </a:spcBef>
                      </a:pPr>
                      <a:r>
                        <a:rPr lang="en-US" sz="1200" b="1" dirty="0">
                          <a:latin typeface="+mn-lt"/>
                          <a:cs typeface="Arial"/>
                        </a:rPr>
                        <a:t>     </a:t>
                      </a:r>
                      <a:r>
                        <a:rPr sz="1200" b="1" dirty="0">
                          <a:latin typeface="+mn-lt"/>
                          <a:cs typeface="Arial"/>
                        </a:rPr>
                        <a:t>31,</a:t>
                      </a:r>
                      <a:r>
                        <a:rPr sz="1200" b="1" spc="5" dirty="0">
                          <a:latin typeface="+mn-lt"/>
                          <a:cs typeface="Arial"/>
                        </a:rPr>
                        <a:t>0</a:t>
                      </a:r>
                      <a:r>
                        <a:rPr sz="1200" b="1" dirty="0">
                          <a:latin typeface="+mn-lt"/>
                          <a:cs typeface="Arial"/>
                        </a:rPr>
                        <a:t>00</a:t>
                      </a:r>
                    </a:p>
                  </a:txBody>
                  <a:tcPr marL="45720" marR="45720" anchor="ctr"/>
                </a:tc>
                <a:tc>
                  <a:txBody>
                    <a:bodyPr/>
                    <a:lstStyle/>
                    <a:p>
                      <a:pPr algn="ctr">
                        <a:lnSpc>
                          <a:spcPct val="100000"/>
                        </a:lnSpc>
                        <a:spcBef>
                          <a:spcPts val="335"/>
                        </a:spcBef>
                      </a:pPr>
                      <a:r>
                        <a:rPr sz="1200" b="1" spc="-5" dirty="0">
                          <a:latin typeface="+mn-lt"/>
                          <a:cs typeface="Arial"/>
                        </a:rPr>
                        <a:t>162,795</a:t>
                      </a:r>
                      <a:endParaRPr sz="1200" b="1" dirty="0">
                        <a:latin typeface="+mn-lt"/>
                        <a:cs typeface="Arial"/>
                      </a:endParaRPr>
                    </a:p>
                  </a:txBody>
                  <a:tcPr marL="45720" marR="45720" anchor="ctr"/>
                </a:tc>
                <a:tc>
                  <a:txBody>
                    <a:bodyPr/>
                    <a:lstStyle/>
                    <a:p>
                      <a:pPr marR="172720" algn="ctr">
                        <a:lnSpc>
                          <a:spcPct val="100000"/>
                        </a:lnSpc>
                        <a:spcBef>
                          <a:spcPts val="335"/>
                        </a:spcBef>
                      </a:pPr>
                      <a:r>
                        <a:rPr lang="en-US" sz="1200" b="1" dirty="0">
                          <a:latin typeface="+mn-lt"/>
                          <a:cs typeface="Arial"/>
                        </a:rPr>
                        <a:t>   </a:t>
                      </a:r>
                      <a:r>
                        <a:rPr sz="1200" b="1" dirty="0">
                          <a:latin typeface="+mn-lt"/>
                          <a:cs typeface="Arial"/>
                        </a:rPr>
                        <a:t>268,</a:t>
                      </a:r>
                      <a:r>
                        <a:rPr sz="1200" b="1" spc="5" dirty="0">
                          <a:latin typeface="+mn-lt"/>
                          <a:cs typeface="Arial"/>
                        </a:rPr>
                        <a:t>3</a:t>
                      </a:r>
                      <a:r>
                        <a:rPr sz="1200" b="1" spc="-10" dirty="0">
                          <a:latin typeface="+mn-lt"/>
                          <a:cs typeface="Arial"/>
                        </a:rPr>
                        <a:t>0</a:t>
                      </a:r>
                      <a:r>
                        <a:rPr sz="1200" b="1" dirty="0">
                          <a:latin typeface="+mn-lt"/>
                          <a:cs typeface="Arial"/>
                        </a:rPr>
                        <a:t>1</a:t>
                      </a:r>
                    </a:p>
                  </a:txBody>
                  <a:tcPr marL="45720" marR="45720" anchor="ctr"/>
                </a:tc>
                <a:tc>
                  <a:txBody>
                    <a:bodyPr/>
                    <a:lstStyle/>
                    <a:p>
                      <a:pPr algn="ctr">
                        <a:lnSpc>
                          <a:spcPct val="100000"/>
                        </a:lnSpc>
                        <a:spcBef>
                          <a:spcPts val="335"/>
                        </a:spcBef>
                      </a:pPr>
                      <a:r>
                        <a:rPr sz="1200" b="1" spc="-5" dirty="0">
                          <a:latin typeface="+mn-lt"/>
                          <a:cs typeface="Arial"/>
                        </a:rPr>
                        <a:t>1,099,912</a:t>
                      </a:r>
                      <a:endParaRPr sz="1200" b="1" dirty="0">
                        <a:latin typeface="+mn-lt"/>
                        <a:cs typeface="Arial"/>
                      </a:endParaRPr>
                    </a:p>
                  </a:txBody>
                  <a:tcPr marL="45720" marR="45720" anchor="ctr"/>
                </a:tc>
                <a:tc>
                  <a:txBody>
                    <a:bodyPr/>
                    <a:lstStyle/>
                    <a:p>
                      <a:pPr marR="189230" algn="ctr">
                        <a:lnSpc>
                          <a:spcPct val="100000"/>
                        </a:lnSpc>
                        <a:spcBef>
                          <a:spcPts val="335"/>
                        </a:spcBef>
                      </a:pPr>
                      <a:r>
                        <a:rPr lang="en-US" sz="1200" b="1" dirty="0">
                          <a:latin typeface="+mn-lt"/>
                          <a:cs typeface="Arial"/>
                        </a:rPr>
                        <a:t>   </a:t>
                      </a:r>
                      <a:r>
                        <a:rPr sz="1200" b="1" dirty="0">
                          <a:latin typeface="+mn-lt"/>
                          <a:cs typeface="Arial"/>
                        </a:rPr>
                        <a:t>100.</a:t>
                      </a:r>
                      <a:r>
                        <a:rPr sz="1200" b="1" spc="5" dirty="0">
                          <a:latin typeface="+mn-lt"/>
                          <a:cs typeface="Arial"/>
                        </a:rPr>
                        <a:t>0</a:t>
                      </a:r>
                      <a:r>
                        <a:rPr sz="1200" b="1" dirty="0">
                          <a:latin typeface="+mn-lt"/>
                          <a:cs typeface="Arial"/>
                        </a:rPr>
                        <a:t>%</a:t>
                      </a:r>
                    </a:p>
                  </a:txBody>
                  <a:tcPr marL="45720" marR="45720" anchor="ctr"/>
                </a:tc>
                <a:extLst>
                  <a:ext uri="{0D108BD9-81ED-4DB2-BD59-A6C34878D82A}">
                    <a16:rowId xmlns:a16="http://schemas.microsoft.com/office/drawing/2014/main" val="998869591"/>
                  </a:ext>
                </a:extLst>
              </a:tr>
            </a:tbl>
          </a:graphicData>
        </a:graphic>
      </p:graphicFrame>
      <p:sp>
        <p:nvSpPr>
          <p:cNvPr id="3" name="Title 1">
            <a:extLst>
              <a:ext uri="{FF2B5EF4-FFF2-40B4-BE49-F238E27FC236}">
                <a16:creationId xmlns:a16="http://schemas.microsoft.com/office/drawing/2014/main" id="{E6F1DE49-D538-0547-8E2A-F08BB43EF5CF}"/>
              </a:ext>
            </a:extLst>
          </p:cNvPr>
          <p:cNvSpPr txBox="1">
            <a:spLocks/>
          </p:cNvSpPr>
          <p:nvPr/>
        </p:nvSpPr>
        <p:spPr>
          <a:xfrm>
            <a:off x="1245704" y="685800"/>
            <a:ext cx="10787270" cy="900953"/>
          </a:xfrm>
          <a:prstGeom prst="rect">
            <a:avLst/>
          </a:prstGeom>
        </p:spPr>
        <p:txBody>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en-US" dirty="0"/>
              <a:t>Veterans Bring Significant Transferable Skills</a:t>
            </a:r>
          </a:p>
        </p:txBody>
      </p:sp>
      <p:sp>
        <p:nvSpPr>
          <p:cNvPr id="4" name="Oval 3">
            <a:extLst>
              <a:ext uri="{FF2B5EF4-FFF2-40B4-BE49-F238E27FC236}">
                <a16:creationId xmlns:a16="http://schemas.microsoft.com/office/drawing/2014/main" id="{B8C814BD-4B79-C548-8116-652F646957CA}"/>
              </a:ext>
            </a:extLst>
          </p:cNvPr>
          <p:cNvSpPr/>
          <p:nvPr/>
        </p:nvSpPr>
        <p:spPr>
          <a:xfrm>
            <a:off x="8656552" y="2214500"/>
            <a:ext cx="1005840" cy="308853"/>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37DA5CDA-CA61-B040-BA59-6D6D910299AA}"/>
              </a:ext>
            </a:extLst>
          </p:cNvPr>
          <p:cNvSpPr/>
          <p:nvPr/>
        </p:nvSpPr>
        <p:spPr>
          <a:xfrm>
            <a:off x="798969" y="6637216"/>
            <a:ext cx="10594061" cy="230832"/>
          </a:xfrm>
          <a:prstGeom prst="rect">
            <a:avLst/>
          </a:prstGeom>
        </p:spPr>
        <p:txBody>
          <a:bodyPr wrap="square">
            <a:spAutoFit/>
          </a:bodyPr>
          <a:lstStyle/>
          <a:p>
            <a:r>
              <a:rPr lang="en-US" sz="900" dirty="0"/>
              <a:t>Source: Bureau of Labor Statistics, U.S. Department of Labor, Occupational Outlook Handbook, Military Careers, https://www.bls.gov/ooh/military/military-careers.htm. Accessed September 20, 2022.</a:t>
            </a:r>
          </a:p>
        </p:txBody>
      </p:sp>
      <p:sp>
        <p:nvSpPr>
          <p:cNvPr id="6" name="TextBox 5">
            <a:extLst>
              <a:ext uri="{FF2B5EF4-FFF2-40B4-BE49-F238E27FC236}">
                <a16:creationId xmlns:a16="http://schemas.microsoft.com/office/drawing/2014/main" id="{1CE1D0B8-F1D5-8654-C45C-14585F9F44A4}"/>
              </a:ext>
            </a:extLst>
          </p:cNvPr>
          <p:cNvSpPr txBox="1"/>
          <p:nvPr/>
        </p:nvSpPr>
        <p:spPr>
          <a:xfrm>
            <a:off x="9807191" y="2029767"/>
            <a:ext cx="2225783" cy="1754326"/>
          </a:xfrm>
          <a:prstGeom prst="rect">
            <a:avLst/>
          </a:prstGeom>
          <a:noFill/>
        </p:spPr>
        <p:txBody>
          <a:bodyPr wrap="square" rtlCol="0">
            <a:spAutoFit/>
          </a:bodyPr>
          <a:lstStyle/>
          <a:p>
            <a:r>
              <a:rPr lang="en-US" dirty="0"/>
              <a:t>Bonus fact:</a:t>
            </a:r>
          </a:p>
          <a:p>
            <a:r>
              <a:rPr lang="en-US" dirty="0"/>
              <a:t>The largest group of individuals in the country with security clearances is in the military</a:t>
            </a:r>
          </a:p>
        </p:txBody>
      </p:sp>
      <p:sp>
        <p:nvSpPr>
          <p:cNvPr id="7" name="Footer Placeholder 14">
            <a:extLst>
              <a:ext uri="{FF2B5EF4-FFF2-40B4-BE49-F238E27FC236}">
                <a16:creationId xmlns:a16="http://schemas.microsoft.com/office/drawing/2014/main" id="{16C55C5B-2AF5-726E-4D0F-CA8ADC826A5E}"/>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Tree>
    <p:extLst>
      <p:ext uri="{BB962C8B-B14F-4D97-AF65-F5344CB8AC3E}">
        <p14:creationId xmlns:p14="http://schemas.microsoft.com/office/powerpoint/2010/main" val="731535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C04B5-C0E5-1241-887F-79718674A714}"/>
              </a:ext>
            </a:extLst>
          </p:cNvPr>
          <p:cNvSpPr>
            <a:spLocks noGrp="1"/>
          </p:cNvSpPr>
          <p:nvPr>
            <p:ph idx="1"/>
          </p:nvPr>
        </p:nvSpPr>
        <p:spPr>
          <a:xfrm>
            <a:off x="6256020" y="685801"/>
            <a:ext cx="5212080" cy="2868104"/>
          </a:xfrm>
        </p:spPr>
        <p:txBody>
          <a:bodyPr>
            <a:normAutofit/>
          </a:bodyPr>
          <a:lstStyle/>
          <a:p>
            <a:pPr marL="0" indent="0" algn="ctr">
              <a:buNone/>
            </a:pPr>
            <a:r>
              <a:rPr lang="en-US" sz="4400" dirty="0"/>
              <a:t>What portion of an employee population has a greater percentage of PTSD? </a:t>
            </a:r>
          </a:p>
          <a:p>
            <a:pPr marL="0" indent="0" algn="ctr">
              <a:buNone/>
            </a:pPr>
            <a:endParaRPr lang="en-US" sz="4400" b="1" dirty="0"/>
          </a:p>
        </p:txBody>
      </p:sp>
      <p:sp>
        <p:nvSpPr>
          <p:cNvPr id="5" name="Rectangle: Rounded Corners 4">
            <a:extLst>
              <a:ext uri="{FF2B5EF4-FFF2-40B4-BE49-F238E27FC236}">
                <a16:creationId xmlns:a16="http://schemas.microsoft.com/office/drawing/2014/main" id="{943E2484-5210-4C90-BF22-1E6E0D0D52A3}"/>
              </a:ext>
            </a:extLst>
          </p:cNvPr>
          <p:cNvSpPr/>
          <p:nvPr/>
        </p:nvSpPr>
        <p:spPr>
          <a:xfrm>
            <a:off x="6280796" y="3429000"/>
            <a:ext cx="2651760" cy="3000080"/>
          </a:xfrm>
          <a:prstGeom prst="roundRect">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400" b="1" dirty="0"/>
              <a:t>Veterans</a:t>
            </a:r>
          </a:p>
        </p:txBody>
      </p:sp>
      <p:sp>
        <p:nvSpPr>
          <p:cNvPr id="6" name="Rectangle: Rounded Corners 5">
            <a:extLst>
              <a:ext uri="{FF2B5EF4-FFF2-40B4-BE49-F238E27FC236}">
                <a16:creationId xmlns:a16="http://schemas.microsoft.com/office/drawing/2014/main" id="{64D0C687-7BDE-408B-B868-7AF8C91B6F11}"/>
              </a:ext>
            </a:extLst>
          </p:cNvPr>
          <p:cNvSpPr/>
          <p:nvPr/>
        </p:nvSpPr>
        <p:spPr>
          <a:xfrm>
            <a:off x="9034256" y="3429000"/>
            <a:ext cx="2651760" cy="3000080"/>
          </a:xfrm>
          <a:prstGeom prst="roundRect">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400" b="1" dirty="0"/>
              <a:t>Non-Veterans</a:t>
            </a:r>
          </a:p>
        </p:txBody>
      </p:sp>
      <p:sp>
        <p:nvSpPr>
          <p:cNvPr id="8" name="Title 1">
            <a:extLst>
              <a:ext uri="{FF2B5EF4-FFF2-40B4-BE49-F238E27FC236}">
                <a16:creationId xmlns:a16="http://schemas.microsoft.com/office/drawing/2014/main" id="{B2945B41-921F-A8DA-89E6-F38D0B48B3E3}"/>
              </a:ext>
            </a:extLst>
          </p:cNvPr>
          <p:cNvSpPr>
            <a:spLocks noGrp="1"/>
          </p:cNvSpPr>
          <p:nvPr>
            <p:ph type="title"/>
          </p:nvPr>
        </p:nvSpPr>
        <p:spPr>
          <a:xfrm>
            <a:off x="723900" y="1937635"/>
            <a:ext cx="3855720" cy="2157884"/>
          </a:xfrm>
        </p:spPr>
        <p:txBody>
          <a:bodyPr vert="horz" lIns="91440" tIns="45720" rIns="91440" bIns="45720" rtlCol="0" anchor="ctr">
            <a:noAutofit/>
          </a:bodyPr>
          <a:lstStyle/>
          <a:p>
            <a:pPr algn="ctr"/>
            <a:r>
              <a:rPr lang="en-US" sz="6600" b="1" dirty="0"/>
              <a:t>Question</a:t>
            </a:r>
          </a:p>
        </p:txBody>
      </p:sp>
      <p:sp>
        <p:nvSpPr>
          <p:cNvPr id="2" name="Footer Placeholder 14">
            <a:extLst>
              <a:ext uri="{FF2B5EF4-FFF2-40B4-BE49-F238E27FC236}">
                <a16:creationId xmlns:a16="http://schemas.microsoft.com/office/drawing/2014/main" id="{AF3DA2DF-35C5-EE24-6395-4502C2274CA6}"/>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Tree>
    <p:extLst>
      <p:ext uri="{BB962C8B-B14F-4D97-AF65-F5344CB8AC3E}">
        <p14:creationId xmlns:p14="http://schemas.microsoft.com/office/powerpoint/2010/main" val="25932339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0A849-0CC0-DC43-8F64-3969E248BF89}"/>
              </a:ext>
            </a:extLst>
          </p:cNvPr>
          <p:cNvSpPr>
            <a:spLocks noGrp="1"/>
          </p:cNvSpPr>
          <p:nvPr>
            <p:ph type="title"/>
          </p:nvPr>
        </p:nvSpPr>
        <p:spPr/>
        <p:txBody>
          <a:bodyPr/>
          <a:lstStyle/>
          <a:p>
            <a:r>
              <a:rPr lang="en-US" dirty="0"/>
              <a:t>Veteran Myths</a:t>
            </a:r>
          </a:p>
        </p:txBody>
      </p:sp>
      <p:sp>
        <p:nvSpPr>
          <p:cNvPr id="3" name="Content Placeholder 2">
            <a:extLst>
              <a:ext uri="{FF2B5EF4-FFF2-40B4-BE49-F238E27FC236}">
                <a16:creationId xmlns:a16="http://schemas.microsoft.com/office/drawing/2014/main" id="{F0CA18D7-2FD5-EF43-AF3D-AE1695E513FE}"/>
              </a:ext>
            </a:extLst>
          </p:cNvPr>
          <p:cNvSpPr>
            <a:spLocks noGrp="1"/>
          </p:cNvSpPr>
          <p:nvPr>
            <p:ph idx="1"/>
          </p:nvPr>
        </p:nvSpPr>
        <p:spPr>
          <a:xfrm>
            <a:off x="1371600" y="1435371"/>
            <a:ext cx="9091914" cy="408788"/>
          </a:xfrm>
        </p:spPr>
        <p:txBody>
          <a:bodyPr>
            <a:normAutofit/>
          </a:bodyPr>
          <a:lstStyle/>
          <a:p>
            <a:r>
              <a:rPr lang="en-US" b="1" dirty="0"/>
              <a:t>MYTH</a:t>
            </a:r>
            <a:r>
              <a:rPr lang="en-US" dirty="0"/>
              <a:t>: Veterans are disproportionately affected by Post-Traumatic Stress </a:t>
            </a:r>
          </a:p>
        </p:txBody>
      </p:sp>
      <p:pic>
        <p:nvPicPr>
          <p:cNvPr id="4" name="Picture 3">
            <a:extLst>
              <a:ext uri="{FF2B5EF4-FFF2-40B4-BE49-F238E27FC236}">
                <a16:creationId xmlns:a16="http://schemas.microsoft.com/office/drawing/2014/main" id="{B09A4D0F-9A75-C640-B55D-5F800EE40DE4}"/>
              </a:ext>
            </a:extLst>
          </p:cNvPr>
          <p:cNvPicPr/>
          <p:nvPr/>
        </p:nvPicPr>
        <p:blipFill rotWithShape="1">
          <a:blip r:embed="rId3">
            <a:extLst>
              <a:ext uri="{28A0092B-C50C-407E-A947-70E740481C1C}">
                <a14:useLocalDpi xmlns:a14="http://schemas.microsoft.com/office/drawing/2010/main"/>
              </a:ext>
            </a:extLst>
          </a:blip>
          <a:srcRect l="10537" t="3684" r="10269" b="1207"/>
          <a:stretch/>
        </p:blipFill>
        <p:spPr bwMode="auto">
          <a:xfrm>
            <a:off x="1371600" y="3106455"/>
            <a:ext cx="5002555" cy="3065745"/>
          </a:xfrm>
          <a:prstGeom prst="rect">
            <a:avLst/>
          </a:prstGeom>
          <a:noFill/>
        </p:spPr>
      </p:pic>
      <p:graphicFrame>
        <p:nvGraphicFramePr>
          <p:cNvPr id="8" name="Table 8">
            <a:extLst>
              <a:ext uri="{FF2B5EF4-FFF2-40B4-BE49-F238E27FC236}">
                <a16:creationId xmlns:a16="http://schemas.microsoft.com/office/drawing/2014/main" id="{6DD18CE8-724F-A148-B7DB-FA856A2476B1}"/>
              </a:ext>
            </a:extLst>
          </p:cNvPr>
          <p:cNvGraphicFramePr>
            <a:graphicFrameLocks noGrp="1"/>
          </p:cNvGraphicFramePr>
          <p:nvPr/>
        </p:nvGraphicFramePr>
        <p:xfrm>
          <a:off x="6433976" y="2987678"/>
          <a:ext cx="5480614" cy="3296920"/>
        </p:xfrm>
        <a:graphic>
          <a:graphicData uri="http://schemas.openxmlformats.org/drawingml/2006/table">
            <a:tbl>
              <a:tblPr firstRow="1" bandRow="1">
                <a:tableStyleId>{5C22544A-7EE6-4342-B048-85BDC9FD1C3A}</a:tableStyleId>
              </a:tblPr>
              <a:tblGrid>
                <a:gridCol w="2740307">
                  <a:extLst>
                    <a:ext uri="{9D8B030D-6E8A-4147-A177-3AD203B41FA5}">
                      <a16:colId xmlns:a16="http://schemas.microsoft.com/office/drawing/2014/main" val="1718041530"/>
                    </a:ext>
                  </a:extLst>
                </a:gridCol>
                <a:gridCol w="2740307">
                  <a:extLst>
                    <a:ext uri="{9D8B030D-6E8A-4147-A177-3AD203B41FA5}">
                      <a16:colId xmlns:a16="http://schemas.microsoft.com/office/drawing/2014/main" val="4146189755"/>
                    </a:ext>
                  </a:extLst>
                </a:gridCol>
              </a:tblGrid>
              <a:tr h="370840">
                <a:tc>
                  <a:txBody>
                    <a:bodyPr/>
                    <a:lstStyle/>
                    <a:p>
                      <a:r>
                        <a:rPr lang="en-US" dirty="0"/>
                        <a:t>Veterans</a:t>
                      </a:r>
                    </a:p>
                  </a:txBody>
                  <a:tcPr>
                    <a:solidFill>
                      <a:schemeClr val="tx1"/>
                    </a:solidFill>
                  </a:tcPr>
                </a:tc>
                <a:tc>
                  <a:txBody>
                    <a:bodyPr/>
                    <a:lstStyle/>
                    <a:p>
                      <a:r>
                        <a:rPr lang="en-US" dirty="0"/>
                        <a:t>Non-veterans</a:t>
                      </a:r>
                    </a:p>
                  </a:txBody>
                  <a:tcPr>
                    <a:solidFill>
                      <a:schemeClr val="tx1"/>
                    </a:solidFill>
                  </a:tcPr>
                </a:tc>
                <a:extLst>
                  <a:ext uri="{0D108BD9-81ED-4DB2-BD59-A6C34878D82A}">
                    <a16:rowId xmlns:a16="http://schemas.microsoft.com/office/drawing/2014/main" val="3243684160"/>
                  </a:ext>
                </a:extLst>
              </a:tr>
              <a:tr h="370840">
                <a:tc>
                  <a:txBody>
                    <a:bodyPr/>
                    <a:lstStyle/>
                    <a:p>
                      <a:pPr marL="285750" indent="-285750">
                        <a:buFont typeface="Arial" panose="020B0604020202020204" pitchFamily="34" charset="0"/>
                        <a:buChar char="•"/>
                      </a:pPr>
                      <a:r>
                        <a:rPr lang="en-US" dirty="0"/>
                        <a:t>6% of veterans in labor pool</a:t>
                      </a:r>
                    </a:p>
                    <a:p>
                      <a:pPr marL="285750" indent="-285750">
                        <a:buFont typeface="Arial" panose="020B0604020202020204" pitchFamily="34" charset="0"/>
                        <a:buChar char="•"/>
                      </a:pPr>
                      <a:r>
                        <a:rPr lang="en-US" dirty="0"/>
                        <a:t>1000 x (6%) = 60 veteran employees</a:t>
                      </a:r>
                    </a:p>
                  </a:txBody>
                  <a:tcPr/>
                </a:tc>
                <a:tc>
                  <a:txBody>
                    <a:bodyPr/>
                    <a:lstStyle/>
                    <a:p>
                      <a:pPr marL="285750" indent="-285750">
                        <a:buFont typeface="Arial" panose="020B0604020202020204" pitchFamily="34" charset="0"/>
                        <a:buChar char="•"/>
                      </a:pPr>
                      <a:r>
                        <a:rPr lang="en-US" dirty="0"/>
                        <a:t>1000 – 60 veteran employees = 940 non-veteran employees</a:t>
                      </a:r>
                    </a:p>
                  </a:txBody>
                  <a:tcPr/>
                </a:tc>
                <a:extLst>
                  <a:ext uri="{0D108BD9-81ED-4DB2-BD59-A6C34878D82A}">
                    <a16:rowId xmlns:a16="http://schemas.microsoft.com/office/drawing/2014/main" val="3685129172"/>
                  </a:ext>
                </a:extLst>
              </a:tr>
              <a:tr h="370840">
                <a:tc>
                  <a:txBody>
                    <a:bodyPr/>
                    <a:lstStyle/>
                    <a:p>
                      <a:pPr marL="285750" indent="-285750">
                        <a:buFont typeface="Arial" panose="020B0604020202020204" pitchFamily="34" charset="0"/>
                        <a:buChar char="•"/>
                      </a:pPr>
                      <a:r>
                        <a:rPr lang="en-US" dirty="0"/>
                        <a:t>11-20% of post-9/11 veterans have PTSD</a:t>
                      </a:r>
                    </a:p>
                    <a:p>
                      <a:pPr marL="285750" indent="-285750">
                        <a:buFont typeface="Arial" panose="020B0604020202020204" pitchFamily="34" charset="0"/>
                        <a:buChar char="•"/>
                      </a:pPr>
                      <a:r>
                        <a:rPr lang="en-US" dirty="0"/>
                        <a:t>20% x (60) = </a:t>
                      </a:r>
                      <a:r>
                        <a:rPr lang="en-US" b="1" dirty="0">
                          <a:highlight>
                            <a:srgbClr val="FFFF00"/>
                          </a:highlight>
                        </a:rPr>
                        <a:t>12 </a:t>
                      </a:r>
                      <a:r>
                        <a:rPr lang="en-US" dirty="0"/>
                        <a:t>veteran employees with PTSD</a:t>
                      </a:r>
                    </a:p>
                  </a:txBody>
                  <a:tcPr/>
                </a:tc>
                <a:tc>
                  <a:txBody>
                    <a:bodyPr/>
                    <a:lstStyle/>
                    <a:p>
                      <a:pPr marL="285750" indent="-285750">
                        <a:buFont typeface="Arial" panose="020B0604020202020204" pitchFamily="34" charset="0"/>
                        <a:buChar char="•"/>
                      </a:pPr>
                      <a:r>
                        <a:rPr lang="en-US" dirty="0"/>
                        <a:t>7-8% of the adult US population will have PTSD</a:t>
                      </a:r>
                    </a:p>
                    <a:p>
                      <a:pPr marL="285750" indent="-285750">
                        <a:buFont typeface="Arial" panose="020B0604020202020204" pitchFamily="34" charset="0"/>
                        <a:buChar char="•"/>
                      </a:pPr>
                      <a:r>
                        <a:rPr lang="en-US" dirty="0"/>
                        <a:t>7% x (940) ~ </a:t>
                      </a:r>
                      <a:r>
                        <a:rPr lang="en-US" b="1" dirty="0">
                          <a:highlight>
                            <a:srgbClr val="FFFF00"/>
                          </a:highlight>
                        </a:rPr>
                        <a:t>66</a:t>
                      </a:r>
                      <a:r>
                        <a:rPr lang="en-US" dirty="0"/>
                        <a:t> civilian employees with PTSD</a:t>
                      </a:r>
                    </a:p>
                  </a:txBody>
                  <a:tcPr/>
                </a:tc>
                <a:extLst>
                  <a:ext uri="{0D108BD9-81ED-4DB2-BD59-A6C34878D82A}">
                    <a16:rowId xmlns:a16="http://schemas.microsoft.com/office/drawing/2014/main" val="933390390"/>
                  </a:ext>
                </a:extLst>
              </a:tr>
            </a:tbl>
          </a:graphicData>
        </a:graphic>
      </p:graphicFrame>
      <p:sp>
        <p:nvSpPr>
          <p:cNvPr id="9" name="TextBox 8">
            <a:extLst>
              <a:ext uri="{FF2B5EF4-FFF2-40B4-BE49-F238E27FC236}">
                <a16:creationId xmlns:a16="http://schemas.microsoft.com/office/drawing/2014/main" id="{834D72D3-7671-CB4A-A26A-9A6A7BBF6F08}"/>
              </a:ext>
            </a:extLst>
          </p:cNvPr>
          <p:cNvSpPr txBox="1"/>
          <p:nvPr/>
        </p:nvSpPr>
        <p:spPr>
          <a:xfrm>
            <a:off x="818707" y="6350483"/>
            <a:ext cx="11230539" cy="507831"/>
          </a:xfrm>
          <a:prstGeom prst="rect">
            <a:avLst/>
          </a:prstGeom>
          <a:noFill/>
        </p:spPr>
        <p:txBody>
          <a:bodyPr wrap="square" rtlCol="0">
            <a:spAutoFit/>
          </a:bodyPr>
          <a:lstStyle/>
          <a:p>
            <a:r>
              <a:rPr lang="en-US" sz="900" dirty="0"/>
              <a:t>Sources: “PTSD Basics,” U.S. Department of Veterans Affairs, PTSD: National Center for PTSD, Accessed September 1, 2022, </a:t>
            </a:r>
            <a:r>
              <a:rPr lang="en-US" sz="900" dirty="0">
                <a:hlinkClick r:id="rId4"/>
              </a:rPr>
              <a:t>https://www.ptsd.va.gov/understand/what/ptsd_basics.asp</a:t>
            </a:r>
            <a:r>
              <a:rPr lang="en-US" sz="900" dirty="0"/>
              <a:t>. “How Common is PTSD in Veterans?” U.S. Department of Veterans Affairs, PTSD: National Center for PTSD, Accessed September 1, 2022, </a:t>
            </a:r>
            <a:r>
              <a:rPr lang="en-US" sz="900" dirty="0">
                <a:hlinkClick r:id="rId5"/>
              </a:rPr>
              <a:t>https://www.ptsd.va.gov/understand/common/common_veterans.asp</a:t>
            </a:r>
            <a:r>
              <a:rPr lang="en-US" sz="900" dirty="0"/>
              <a:t>. “How Common is PTSD in Adults?” U.S. Department of Veterans Affairs, PTSD: National Center for PTSD, Accessed September 1, 2022, </a:t>
            </a:r>
            <a:r>
              <a:rPr lang="en-US" sz="900" dirty="0">
                <a:hlinkClick r:id="rId6"/>
              </a:rPr>
              <a:t>https://www.ptsd.va.gov/understand/common/common_adults.asp</a:t>
            </a:r>
            <a:r>
              <a:rPr lang="en-US" sz="900" dirty="0"/>
              <a:t>. </a:t>
            </a:r>
          </a:p>
        </p:txBody>
      </p:sp>
      <p:sp>
        <p:nvSpPr>
          <p:cNvPr id="10" name="Content Placeholder 2">
            <a:extLst>
              <a:ext uri="{FF2B5EF4-FFF2-40B4-BE49-F238E27FC236}">
                <a16:creationId xmlns:a16="http://schemas.microsoft.com/office/drawing/2014/main" id="{CC805A8C-72A7-5447-AE94-73B64FE2652E}"/>
              </a:ext>
            </a:extLst>
          </p:cNvPr>
          <p:cNvSpPr txBox="1">
            <a:spLocks/>
          </p:cNvSpPr>
          <p:nvPr/>
        </p:nvSpPr>
        <p:spPr>
          <a:xfrm>
            <a:off x="1371600" y="1779628"/>
            <a:ext cx="9091914" cy="1505687"/>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nSpc>
                <a:spcPct val="120000"/>
              </a:lnSpc>
            </a:pPr>
            <a:r>
              <a:rPr lang="en-US" b="1" dirty="0"/>
              <a:t>FACT</a:t>
            </a:r>
            <a:r>
              <a:rPr lang="en-US" dirty="0"/>
              <a:t>: There are more than five times the number of civilians in your organization that have PTSD</a:t>
            </a:r>
            <a:endParaRPr lang="en-US" sz="800" dirty="0"/>
          </a:p>
          <a:p>
            <a:pPr marL="0" indent="0">
              <a:buFont typeface="Franklin Gothic Book" panose="020B0503020102020204" pitchFamily="34" charset="0"/>
              <a:buNone/>
            </a:pPr>
            <a:r>
              <a:rPr lang="en-US" b="1" u="sng" dirty="0"/>
              <a:t>Notional 1000—person organization</a:t>
            </a:r>
          </a:p>
        </p:txBody>
      </p:sp>
      <p:sp>
        <p:nvSpPr>
          <p:cNvPr id="5" name="Footer Placeholder 14">
            <a:extLst>
              <a:ext uri="{FF2B5EF4-FFF2-40B4-BE49-F238E27FC236}">
                <a16:creationId xmlns:a16="http://schemas.microsoft.com/office/drawing/2014/main" id="{E4FFA323-B8E3-FFBE-979F-B4BF10A2FB7C}"/>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Tree>
    <p:extLst>
      <p:ext uri="{BB962C8B-B14F-4D97-AF65-F5344CB8AC3E}">
        <p14:creationId xmlns:p14="http://schemas.microsoft.com/office/powerpoint/2010/main" val="1978511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C04B5-C0E5-1241-887F-79718674A714}"/>
              </a:ext>
            </a:extLst>
          </p:cNvPr>
          <p:cNvSpPr>
            <a:spLocks noGrp="1"/>
          </p:cNvSpPr>
          <p:nvPr>
            <p:ph idx="1"/>
          </p:nvPr>
        </p:nvSpPr>
        <p:spPr>
          <a:xfrm>
            <a:off x="6256020" y="685801"/>
            <a:ext cx="5212080" cy="1482364"/>
          </a:xfrm>
        </p:spPr>
        <p:txBody>
          <a:bodyPr>
            <a:normAutofit/>
          </a:bodyPr>
          <a:lstStyle/>
          <a:p>
            <a:pPr marL="0" indent="0" algn="ctr">
              <a:buNone/>
            </a:pPr>
            <a:r>
              <a:rPr lang="en-US" sz="4400" dirty="0"/>
              <a:t>Is the military diverse? </a:t>
            </a:r>
          </a:p>
          <a:p>
            <a:pPr marL="0" indent="0" algn="ctr">
              <a:buNone/>
            </a:pPr>
            <a:endParaRPr lang="en-US" sz="4400" b="1" dirty="0"/>
          </a:p>
        </p:txBody>
      </p:sp>
      <p:sp>
        <p:nvSpPr>
          <p:cNvPr id="4" name="Oval 3">
            <a:extLst>
              <a:ext uri="{FF2B5EF4-FFF2-40B4-BE49-F238E27FC236}">
                <a16:creationId xmlns:a16="http://schemas.microsoft.com/office/drawing/2014/main" id="{477ED6DC-D533-4A77-8D29-51A8D6B4D622}"/>
              </a:ext>
            </a:extLst>
          </p:cNvPr>
          <p:cNvSpPr/>
          <p:nvPr/>
        </p:nvSpPr>
        <p:spPr>
          <a:xfrm>
            <a:off x="6096000" y="2234153"/>
            <a:ext cx="2670928" cy="4034672"/>
          </a:xfrm>
          <a:prstGeom prst="ellipse">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400" b="1" dirty="0"/>
              <a:t>Yes</a:t>
            </a:r>
          </a:p>
        </p:txBody>
      </p:sp>
      <p:sp>
        <p:nvSpPr>
          <p:cNvPr id="5" name="Oval 4">
            <a:extLst>
              <a:ext uri="{FF2B5EF4-FFF2-40B4-BE49-F238E27FC236}">
                <a16:creationId xmlns:a16="http://schemas.microsoft.com/office/drawing/2014/main" id="{B099DF9E-9101-407F-9BA2-BA9C6D512221}"/>
              </a:ext>
            </a:extLst>
          </p:cNvPr>
          <p:cNvSpPr/>
          <p:nvPr/>
        </p:nvSpPr>
        <p:spPr>
          <a:xfrm>
            <a:off x="8947844" y="2234153"/>
            <a:ext cx="2670928" cy="4034672"/>
          </a:xfrm>
          <a:prstGeom prst="ellipse">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400" b="1" dirty="0"/>
              <a:t>No</a:t>
            </a:r>
          </a:p>
        </p:txBody>
      </p:sp>
      <p:sp>
        <p:nvSpPr>
          <p:cNvPr id="8" name="Title 1">
            <a:extLst>
              <a:ext uri="{FF2B5EF4-FFF2-40B4-BE49-F238E27FC236}">
                <a16:creationId xmlns:a16="http://schemas.microsoft.com/office/drawing/2014/main" id="{D9FA71C7-9188-7EA1-EDD9-EA05BB94D76F}"/>
              </a:ext>
            </a:extLst>
          </p:cNvPr>
          <p:cNvSpPr>
            <a:spLocks noGrp="1"/>
          </p:cNvSpPr>
          <p:nvPr>
            <p:ph type="title"/>
          </p:nvPr>
        </p:nvSpPr>
        <p:spPr>
          <a:xfrm>
            <a:off x="723900" y="1937635"/>
            <a:ext cx="3855720" cy="2157884"/>
          </a:xfrm>
        </p:spPr>
        <p:txBody>
          <a:bodyPr vert="horz" lIns="91440" tIns="45720" rIns="91440" bIns="45720" rtlCol="0" anchor="ctr">
            <a:noAutofit/>
          </a:bodyPr>
          <a:lstStyle/>
          <a:p>
            <a:pPr algn="ctr"/>
            <a:r>
              <a:rPr lang="en-US" sz="6600" b="1" dirty="0"/>
              <a:t>Question</a:t>
            </a:r>
          </a:p>
        </p:txBody>
      </p:sp>
      <p:sp>
        <p:nvSpPr>
          <p:cNvPr id="2" name="Footer Placeholder 14">
            <a:extLst>
              <a:ext uri="{FF2B5EF4-FFF2-40B4-BE49-F238E27FC236}">
                <a16:creationId xmlns:a16="http://schemas.microsoft.com/office/drawing/2014/main" id="{683831AF-8EAF-C05C-FDB9-4395A4C5EB34}"/>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Tree>
    <p:extLst>
      <p:ext uri="{BB962C8B-B14F-4D97-AF65-F5344CB8AC3E}">
        <p14:creationId xmlns:p14="http://schemas.microsoft.com/office/powerpoint/2010/main" val="2481196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0A849-0CC0-DC43-8F64-3969E248BF89}"/>
              </a:ext>
            </a:extLst>
          </p:cNvPr>
          <p:cNvSpPr>
            <a:spLocks noGrp="1"/>
          </p:cNvSpPr>
          <p:nvPr>
            <p:ph type="title"/>
          </p:nvPr>
        </p:nvSpPr>
        <p:spPr/>
        <p:txBody>
          <a:bodyPr/>
          <a:lstStyle/>
          <a:p>
            <a:r>
              <a:rPr lang="en-US" dirty="0"/>
              <a:t>Veteran Myths</a:t>
            </a:r>
          </a:p>
        </p:txBody>
      </p:sp>
      <p:sp>
        <p:nvSpPr>
          <p:cNvPr id="3" name="Content Placeholder 2">
            <a:extLst>
              <a:ext uri="{FF2B5EF4-FFF2-40B4-BE49-F238E27FC236}">
                <a16:creationId xmlns:a16="http://schemas.microsoft.com/office/drawing/2014/main" id="{F0CA18D7-2FD5-EF43-AF3D-AE1695E513FE}"/>
              </a:ext>
            </a:extLst>
          </p:cNvPr>
          <p:cNvSpPr>
            <a:spLocks noGrp="1"/>
          </p:cNvSpPr>
          <p:nvPr>
            <p:ph idx="1"/>
          </p:nvPr>
        </p:nvSpPr>
        <p:spPr>
          <a:xfrm>
            <a:off x="1371600" y="1536970"/>
            <a:ext cx="4805464" cy="634730"/>
          </a:xfrm>
        </p:spPr>
        <p:txBody>
          <a:bodyPr>
            <a:normAutofit/>
          </a:bodyPr>
          <a:lstStyle/>
          <a:p>
            <a:pPr>
              <a:lnSpc>
                <a:spcPct val="120000"/>
              </a:lnSpc>
            </a:pPr>
            <a:r>
              <a:rPr lang="en-US" b="1" dirty="0"/>
              <a:t>MYTH</a:t>
            </a:r>
            <a:r>
              <a:rPr lang="en-US" dirty="0"/>
              <a:t>: The military is not very diverse</a:t>
            </a:r>
          </a:p>
        </p:txBody>
      </p:sp>
      <p:pic>
        <p:nvPicPr>
          <p:cNvPr id="7" name="Picture 6">
            <a:extLst>
              <a:ext uri="{FF2B5EF4-FFF2-40B4-BE49-F238E27FC236}">
                <a16:creationId xmlns:a16="http://schemas.microsoft.com/office/drawing/2014/main" id="{50F88CD9-D625-A84D-9DF1-162721083750}"/>
              </a:ext>
            </a:extLst>
          </p:cNvPr>
          <p:cNvPicPr/>
          <p:nvPr/>
        </p:nvPicPr>
        <p:blipFill>
          <a:blip r:embed="rId3">
            <a:extLst>
              <a:ext uri="{28A0092B-C50C-407E-A947-70E740481C1C}">
                <a14:useLocalDpi xmlns:a14="http://schemas.microsoft.com/office/drawing/2010/main"/>
              </a:ext>
            </a:extLst>
          </a:blip>
          <a:stretch>
            <a:fillRect/>
          </a:stretch>
        </p:blipFill>
        <p:spPr>
          <a:xfrm>
            <a:off x="6096000" y="1904670"/>
            <a:ext cx="5943600" cy="4113530"/>
          </a:xfrm>
          <a:prstGeom prst="rect">
            <a:avLst/>
          </a:prstGeom>
        </p:spPr>
      </p:pic>
      <p:sp>
        <p:nvSpPr>
          <p:cNvPr id="8" name="TextBox 7">
            <a:extLst>
              <a:ext uri="{FF2B5EF4-FFF2-40B4-BE49-F238E27FC236}">
                <a16:creationId xmlns:a16="http://schemas.microsoft.com/office/drawing/2014/main" id="{2A154589-EF60-DF43-91CB-1867D2E67D0A}"/>
              </a:ext>
            </a:extLst>
          </p:cNvPr>
          <p:cNvSpPr txBox="1"/>
          <p:nvPr/>
        </p:nvSpPr>
        <p:spPr>
          <a:xfrm>
            <a:off x="6172200" y="1363731"/>
            <a:ext cx="5779584" cy="584775"/>
          </a:xfrm>
          <a:prstGeom prst="rect">
            <a:avLst/>
          </a:prstGeom>
          <a:noFill/>
        </p:spPr>
        <p:txBody>
          <a:bodyPr wrap="square" rtlCol="0">
            <a:spAutoFit/>
          </a:bodyPr>
          <a:lstStyle/>
          <a:p>
            <a:pPr algn="ctr"/>
            <a:r>
              <a:rPr lang="en-US" sz="1600" dirty="0"/>
              <a:t>Race and Ethnic Representation in the Active Component and US Population</a:t>
            </a:r>
          </a:p>
        </p:txBody>
      </p:sp>
      <p:sp>
        <p:nvSpPr>
          <p:cNvPr id="10" name="Content Placeholder 2">
            <a:extLst>
              <a:ext uri="{FF2B5EF4-FFF2-40B4-BE49-F238E27FC236}">
                <a16:creationId xmlns:a16="http://schemas.microsoft.com/office/drawing/2014/main" id="{7C6B6B4F-3105-5C45-AF40-097530C039C5}"/>
              </a:ext>
            </a:extLst>
          </p:cNvPr>
          <p:cNvSpPr txBox="1">
            <a:spLocks/>
          </p:cNvSpPr>
          <p:nvPr/>
        </p:nvSpPr>
        <p:spPr>
          <a:xfrm>
            <a:off x="1371600" y="2038017"/>
            <a:ext cx="4805464" cy="4347883"/>
          </a:xfrm>
          <a:prstGeom prst="rect">
            <a:avLst/>
          </a:prstGeom>
        </p:spPr>
        <p:txBody>
          <a:bodyPr vert="horz" lIns="91440" tIns="45720" rIns="91440" bIns="45720" rtlCol="0">
            <a:normAutofit lnSpcReduction="10000"/>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nSpc>
                <a:spcPct val="120000"/>
              </a:lnSpc>
            </a:pPr>
            <a:r>
              <a:rPr lang="en-US" b="1" dirty="0"/>
              <a:t>FACT</a:t>
            </a:r>
            <a:r>
              <a:rPr lang="en-US" dirty="0"/>
              <a:t>: The diversity of our military is a strength and continues to change. Women are now 17% of our active duty military (up from 11% in 1990), and racial and ethnic minority groups make up &gt;31% of the active duty military.  </a:t>
            </a:r>
          </a:p>
          <a:p>
            <a:pPr>
              <a:lnSpc>
                <a:spcPct val="120000"/>
              </a:lnSpc>
            </a:pPr>
            <a:r>
              <a:rPr lang="en-US" b="1" dirty="0"/>
              <a:t>Bonus</a:t>
            </a:r>
            <a:r>
              <a:rPr lang="en-US" dirty="0"/>
              <a:t>: As a protected employee class, they help insulate DEI programs from legal challenges brought on following the Supreme Court’s affirmative action case for college admissions this past summer.</a:t>
            </a:r>
          </a:p>
        </p:txBody>
      </p:sp>
      <p:sp>
        <p:nvSpPr>
          <p:cNvPr id="4" name="Footer Placeholder 14">
            <a:extLst>
              <a:ext uri="{FF2B5EF4-FFF2-40B4-BE49-F238E27FC236}">
                <a16:creationId xmlns:a16="http://schemas.microsoft.com/office/drawing/2014/main" id="{9E51121C-614C-5083-781E-12597726CA83}"/>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Tree>
    <p:extLst>
      <p:ext uri="{BB962C8B-B14F-4D97-AF65-F5344CB8AC3E}">
        <p14:creationId xmlns:p14="http://schemas.microsoft.com/office/powerpoint/2010/main" val="3414740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280ABFE2-6A6D-4750-8109-7AA9066D313F}"/>
              </a:ext>
            </a:extLst>
          </p:cNvPr>
          <p:cNvGraphicFramePr/>
          <p:nvPr>
            <p:extLst>
              <p:ext uri="{D42A27DB-BD31-4B8C-83A1-F6EECF244321}">
                <p14:modId xmlns:p14="http://schemas.microsoft.com/office/powerpoint/2010/main" val="4024371991"/>
              </p:ext>
            </p:extLst>
          </p:nvPr>
        </p:nvGraphicFramePr>
        <p:xfrm>
          <a:off x="1403350" y="1562100"/>
          <a:ext cx="9912350" cy="49191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A490D13F-6467-4630-B404-253ED9F94E42}"/>
              </a:ext>
            </a:extLst>
          </p:cNvPr>
          <p:cNvSpPr>
            <a:spLocks noGrp="1"/>
          </p:cNvSpPr>
          <p:nvPr>
            <p:ph type="title"/>
          </p:nvPr>
        </p:nvSpPr>
        <p:spPr/>
        <p:txBody>
          <a:bodyPr/>
          <a:lstStyle/>
          <a:p>
            <a:r>
              <a:rPr lang="en-US" dirty="0"/>
              <a:t>Agenda</a:t>
            </a:r>
          </a:p>
        </p:txBody>
      </p:sp>
      <p:sp>
        <p:nvSpPr>
          <p:cNvPr id="3" name="Footer Placeholder 14">
            <a:extLst>
              <a:ext uri="{FF2B5EF4-FFF2-40B4-BE49-F238E27FC236}">
                <a16:creationId xmlns:a16="http://schemas.microsoft.com/office/drawing/2014/main" id="{499D7EE0-0BE5-7909-CE42-04E16EC4A413}"/>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pic>
        <p:nvPicPr>
          <p:cNvPr id="8" name="Picture 7">
            <a:extLst>
              <a:ext uri="{FF2B5EF4-FFF2-40B4-BE49-F238E27FC236}">
                <a16:creationId xmlns:a16="http://schemas.microsoft.com/office/drawing/2014/main" id="{2714C314-0034-6922-D0DC-B03E098F496F}"/>
              </a:ext>
            </a:extLst>
          </p:cNvPr>
          <p:cNvPicPr>
            <a:picLocks noChangeAspect="1"/>
          </p:cNvPicPr>
          <p:nvPr/>
        </p:nvPicPr>
        <p:blipFill>
          <a:blip r:embed="rId8"/>
          <a:stretch>
            <a:fillRect/>
          </a:stretch>
        </p:blipFill>
        <p:spPr>
          <a:xfrm>
            <a:off x="9794448" y="0"/>
            <a:ext cx="2397551" cy="1438531"/>
          </a:xfrm>
          <a:prstGeom prst="rect">
            <a:avLst/>
          </a:prstGeom>
        </p:spPr>
      </p:pic>
    </p:spTree>
    <p:extLst>
      <p:ext uri="{BB962C8B-B14F-4D97-AF65-F5344CB8AC3E}">
        <p14:creationId xmlns:p14="http://schemas.microsoft.com/office/powerpoint/2010/main" val="1063860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C04B5-C0E5-1241-887F-79718674A714}"/>
              </a:ext>
            </a:extLst>
          </p:cNvPr>
          <p:cNvSpPr>
            <a:spLocks noGrp="1"/>
          </p:cNvSpPr>
          <p:nvPr>
            <p:ph idx="1"/>
          </p:nvPr>
        </p:nvSpPr>
        <p:spPr>
          <a:xfrm>
            <a:off x="6256020" y="442127"/>
            <a:ext cx="5212080" cy="2574450"/>
          </a:xfrm>
        </p:spPr>
        <p:txBody>
          <a:bodyPr>
            <a:normAutofit lnSpcReduction="10000"/>
          </a:bodyPr>
          <a:lstStyle/>
          <a:p>
            <a:pPr marL="0" indent="0" algn="ctr">
              <a:buNone/>
            </a:pPr>
            <a:r>
              <a:rPr lang="en-US" sz="4400" dirty="0"/>
              <a:t>Most veterans are disabled and require expensive disability accommodations. </a:t>
            </a:r>
          </a:p>
          <a:p>
            <a:pPr marL="0" indent="0" algn="ctr">
              <a:buNone/>
            </a:pPr>
            <a:endParaRPr lang="en-US" sz="4400" b="1" dirty="0"/>
          </a:p>
        </p:txBody>
      </p:sp>
      <p:sp>
        <p:nvSpPr>
          <p:cNvPr id="4" name="Rectangle: Rounded Corners 3">
            <a:extLst>
              <a:ext uri="{FF2B5EF4-FFF2-40B4-BE49-F238E27FC236}">
                <a16:creationId xmlns:a16="http://schemas.microsoft.com/office/drawing/2014/main" id="{8F540F8F-D822-42A9-8F2E-E75ACD52AB58}"/>
              </a:ext>
            </a:extLst>
          </p:cNvPr>
          <p:cNvSpPr/>
          <p:nvPr/>
        </p:nvSpPr>
        <p:spPr>
          <a:xfrm>
            <a:off x="6334812" y="2843684"/>
            <a:ext cx="2469823" cy="3783359"/>
          </a:xfrm>
          <a:prstGeom prst="roundRect">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400" b="1" dirty="0"/>
              <a:t>True</a:t>
            </a:r>
          </a:p>
        </p:txBody>
      </p:sp>
      <p:sp>
        <p:nvSpPr>
          <p:cNvPr id="5" name="Rectangle: Rounded Corners 4">
            <a:extLst>
              <a:ext uri="{FF2B5EF4-FFF2-40B4-BE49-F238E27FC236}">
                <a16:creationId xmlns:a16="http://schemas.microsoft.com/office/drawing/2014/main" id="{F975D53A-2E1E-4813-9794-2B1622732A3A}"/>
              </a:ext>
            </a:extLst>
          </p:cNvPr>
          <p:cNvSpPr/>
          <p:nvPr/>
        </p:nvSpPr>
        <p:spPr>
          <a:xfrm>
            <a:off x="8901456" y="2843683"/>
            <a:ext cx="2469823" cy="3783359"/>
          </a:xfrm>
          <a:prstGeom prst="roundRect">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400" b="1" dirty="0"/>
              <a:t>False</a:t>
            </a:r>
          </a:p>
        </p:txBody>
      </p:sp>
      <p:sp>
        <p:nvSpPr>
          <p:cNvPr id="8" name="Title 1">
            <a:extLst>
              <a:ext uri="{FF2B5EF4-FFF2-40B4-BE49-F238E27FC236}">
                <a16:creationId xmlns:a16="http://schemas.microsoft.com/office/drawing/2014/main" id="{087C1ADE-C8EB-CB86-4A35-EF9D49524F11}"/>
              </a:ext>
            </a:extLst>
          </p:cNvPr>
          <p:cNvSpPr>
            <a:spLocks noGrp="1"/>
          </p:cNvSpPr>
          <p:nvPr>
            <p:ph type="title"/>
          </p:nvPr>
        </p:nvSpPr>
        <p:spPr>
          <a:xfrm>
            <a:off x="723900" y="1937635"/>
            <a:ext cx="3855720" cy="2157884"/>
          </a:xfrm>
        </p:spPr>
        <p:txBody>
          <a:bodyPr vert="horz" lIns="91440" tIns="45720" rIns="91440" bIns="45720" rtlCol="0" anchor="ctr">
            <a:noAutofit/>
          </a:bodyPr>
          <a:lstStyle/>
          <a:p>
            <a:pPr algn="ctr"/>
            <a:r>
              <a:rPr lang="en-US" sz="6600" b="1" dirty="0"/>
              <a:t>Question</a:t>
            </a:r>
          </a:p>
        </p:txBody>
      </p:sp>
      <p:sp>
        <p:nvSpPr>
          <p:cNvPr id="2" name="Footer Placeholder 14">
            <a:extLst>
              <a:ext uri="{FF2B5EF4-FFF2-40B4-BE49-F238E27FC236}">
                <a16:creationId xmlns:a16="http://schemas.microsoft.com/office/drawing/2014/main" id="{8DBAAA55-C8D9-0E13-2473-D5F982CA5DCC}"/>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Tree>
    <p:extLst>
      <p:ext uri="{BB962C8B-B14F-4D97-AF65-F5344CB8AC3E}">
        <p14:creationId xmlns:p14="http://schemas.microsoft.com/office/powerpoint/2010/main" val="1588036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0A849-0CC0-DC43-8F64-3969E248BF89}"/>
              </a:ext>
            </a:extLst>
          </p:cNvPr>
          <p:cNvSpPr>
            <a:spLocks noGrp="1"/>
          </p:cNvSpPr>
          <p:nvPr>
            <p:ph type="title"/>
          </p:nvPr>
        </p:nvSpPr>
        <p:spPr/>
        <p:txBody>
          <a:bodyPr/>
          <a:lstStyle/>
          <a:p>
            <a:r>
              <a:rPr lang="en-US" dirty="0"/>
              <a:t>Veteran Myths</a:t>
            </a:r>
          </a:p>
        </p:txBody>
      </p:sp>
      <p:sp>
        <p:nvSpPr>
          <p:cNvPr id="3" name="Content Placeholder 2">
            <a:extLst>
              <a:ext uri="{FF2B5EF4-FFF2-40B4-BE49-F238E27FC236}">
                <a16:creationId xmlns:a16="http://schemas.microsoft.com/office/drawing/2014/main" id="{F0CA18D7-2FD5-EF43-AF3D-AE1695E513FE}"/>
              </a:ext>
            </a:extLst>
          </p:cNvPr>
          <p:cNvSpPr>
            <a:spLocks noGrp="1"/>
          </p:cNvSpPr>
          <p:nvPr>
            <p:ph idx="1"/>
          </p:nvPr>
        </p:nvSpPr>
        <p:spPr>
          <a:xfrm>
            <a:off x="1371600" y="1536971"/>
            <a:ext cx="10722990" cy="634730"/>
          </a:xfrm>
        </p:spPr>
        <p:txBody>
          <a:bodyPr>
            <a:normAutofit/>
          </a:bodyPr>
          <a:lstStyle/>
          <a:p>
            <a:pPr>
              <a:lnSpc>
                <a:spcPct val="120000"/>
              </a:lnSpc>
            </a:pPr>
            <a:r>
              <a:rPr lang="en-US" b="1" dirty="0"/>
              <a:t>MYTH</a:t>
            </a:r>
            <a:r>
              <a:rPr lang="en-US" dirty="0"/>
              <a:t>: Most veterans are disabled and require expensive disability accommodations. </a:t>
            </a:r>
          </a:p>
        </p:txBody>
      </p:sp>
      <p:pic>
        <p:nvPicPr>
          <p:cNvPr id="10" name="Graphic 9" descr="Wheelchair Access">
            <a:extLst>
              <a:ext uri="{FF2B5EF4-FFF2-40B4-BE49-F238E27FC236}">
                <a16:creationId xmlns:a16="http://schemas.microsoft.com/office/drawing/2014/main" id="{289BF994-CF55-A047-A54F-C6418E337E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51805" y="83386"/>
            <a:ext cx="1488558" cy="1488558"/>
          </a:xfrm>
          <a:prstGeom prst="rect">
            <a:avLst/>
          </a:prstGeom>
        </p:spPr>
      </p:pic>
      <p:sp>
        <p:nvSpPr>
          <p:cNvPr id="11" name="Content Placeholder 2">
            <a:extLst>
              <a:ext uri="{FF2B5EF4-FFF2-40B4-BE49-F238E27FC236}">
                <a16:creationId xmlns:a16="http://schemas.microsoft.com/office/drawing/2014/main" id="{FAE4A244-99E1-6548-9DAF-FFD93557061E}"/>
              </a:ext>
            </a:extLst>
          </p:cNvPr>
          <p:cNvSpPr txBox="1">
            <a:spLocks/>
          </p:cNvSpPr>
          <p:nvPr/>
        </p:nvSpPr>
        <p:spPr>
          <a:xfrm>
            <a:off x="1371600" y="1985914"/>
            <a:ext cx="10272532" cy="3462779"/>
          </a:xfrm>
          <a:prstGeom prst="rect">
            <a:avLst/>
          </a:prstGeom>
        </p:spPr>
        <p:txBody>
          <a:bodyPr vert="horz" lIns="91440" tIns="45720" rIns="91440" bIns="45720" rtlCol="0">
            <a:normAutofit lnSpcReduction="10000"/>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nSpc>
                <a:spcPct val="120000"/>
              </a:lnSpc>
            </a:pPr>
            <a:r>
              <a:rPr lang="en-US" b="1" dirty="0"/>
              <a:t>FACT</a:t>
            </a:r>
            <a:r>
              <a:rPr lang="en-US" dirty="0"/>
              <a:t>: Most veterans are </a:t>
            </a:r>
            <a:r>
              <a:rPr lang="en-US" u="sng" dirty="0"/>
              <a:t>not</a:t>
            </a:r>
            <a:r>
              <a:rPr lang="en-US" dirty="0"/>
              <a:t> disabled and </a:t>
            </a:r>
            <a:r>
              <a:rPr lang="en-US" u="sng" dirty="0"/>
              <a:t>do not</a:t>
            </a:r>
            <a:r>
              <a:rPr lang="en-US" dirty="0"/>
              <a:t> require expensive disability accommodations, 58% of which cost nothing. </a:t>
            </a:r>
          </a:p>
          <a:p>
            <a:pPr lvl="1">
              <a:lnSpc>
                <a:spcPct val="120000"/>
              </a:lnSpc>
            </a:pPr>
            <a:r>
              <a:rPr lang="en-US" dirty="0"/>
              <a:t>&lt;30% of employed US veterans have a service-connected disability</a:t>
            </a:r>
          </a:p>
          <a:p>
            <a:pPr lvl="1">
              <a:lnSpc>
                <a:spcPct val="120000"/>
              </a:lnSpc>
            </a:pPr>
            <a:r>
              <a:rPr lang="en-US" dirty="0"/>
              <a:t>58% said the accommodations needed by their employee cost absolutely nothing.</a:t>
            </a:r>
          </a:p>
          <a:p>
            <a:pPr lvl="1">
              <a:lnSpc>
                <a:spcPct val="120000"/>
              </a:lnSpc>
            </a:pPr>
            <a:r>
              <a:rPr lang="en-US" dirty="0"/>
              <a:t>37% experienced a one-time cost. </a:t>
            </a:r>
          </a:p>
          <a:p>
            <a:pPr lvl="1">
              <a:lnSpc>
                <a:spcPct val="120000"/>
              </a:lnSpc>
            </a:pPr>
            <a:r>
              <a:rPr lang="en-US" dirty="0"/>
              <a:t>3% said the accommodation resulted in an ongoing, annual cost to the company, and </a:t>
            </a:r>
          </a:p>
          <a:p>
            <a:pPr lvl="1">
              <a:lnSpc>
                <a:spcPct val="120000"/>
              </a:lnSpc>
            </a:pPr>
            <a:r>
              <a:rPr lang="en-US" dirty="0"/>
              <a:t>1% said the accommodation required a combination of one-time and annual costs. </a:t>
            </a:r>
          </a:p>
          <a:p>
            <a:pPr lvl="1">
              <a:lnSpc>
                <a:spcPct val="120000"/>
              </a:lnSpc>
            </a:pPr>
            <a:r>
              <a:rPr lang="en-US" dirty="0"/>
              <a:t>When needed, median one-time cost of accommodation was $500. </a:t>
            </a:r>
          </a:p>
        </p:txBody>
      </p:sp>
      <p:sp>
        <p:nvSpPr>
          <p:cNvPr id="4" name="TextBox 3">
            <a:extLst>
              <a:ext uri="{FF2B5EF4-FFF2-40B4-BE49-F238E27FC236}">
                <a16:creationId xmlns:a16="http://schemas.microsoft.com/office/drawing/2014/main" id="{59EF8920-F0EE-B3E9-EBB9-3FDC30DEF25F}"/>
              </a:ext>
            </a:extLst>
          </p:cNvPr>
          <p:cNvSpPr txBox="1"/>
          <p:nvPr/>
        </p:nvSpPr>
        <p:spPr>
          <a:xfrm>
            <a:off x="927371" y="6543782"/>
            <a:ext cx="10375368" cy="338554"/>
          </a:xfrm>
          <a:prstGeom prst="rect">
            <a:avLst/>
          </a:prstGeom>
          <a:noFill/>
        </p:spPr>
        <p:txBody>
          <a:bodyPr wrap="square" rtlCol="0">
            <a:spAutoFit/>
          </a:bodyPr>
          <a:lstStyle/>
          <a:p>
            <a:r>
              <a:rPr lang="en-US" sz="800" dirty="0"/>
              <a:t>Sources: “Table 8. Employed persons 18 years and over by veteran status, presence of service-connected disability, period of service, and class of worker, August 2023, not seasonally adjusted,” US Bureau of Labor Statistics, accessed June 26, 2024, </a:t>
            </a:r>
            <a:r>
              <a:rPr lang="en-US" sz="800" dirty="0">
                <a:hlinkClick r:id="rId5"/>
              </a:rPr>
              <a:t>https://www.bls.gov/news.release/vet.t08.htm</a:t>
            </a:r>
            <a:r>
              <a:rPr lang="en-US" sz="800" dirty="0"/>
              <a:t>. “Benefits and Costs of Accommodation,” Job Accommodation Network, accessed August 31, 2022, </a:t>
            </a:r>
            <a:r>
              <a:rPr lang="en-US" sz="800" dirty="0">
                <a:hlinkClick r:id="rId6"/>
              </a:rPr>
              <a:t>https://askjan.org/topics/costs.cfm</a:t>
            </a:r>
            <a:r>
              <a:rPr lang="en-US" sz="800" dirty="0"/>
              <a:t>. </a:t>
            </a:r>
          </a:p>
        </p:txBody>
      </p:sp>
      <p:sp>
        <p:nvSpPr>
          <p:cNvPr id="5" name="Footer Placeholder 14">
            <a:extLst>
              <a:ext uri="{FF2B5EF4-FFF2-40B4-BE49-F238E27FC236}">
                <a16:creationId xmlns:a16="http://schemas.microsoft.com/office/drawing/2014/main" id="{8DB2819A-0320-343F-7DB6-2F41366A73BC}"/>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Tree>
    <p:extLst>
      <p:ext uri="{BB962C8B-B14F-4D97-AF65-F5344CB8AC3E}">
        <p14:creationId xmlns:p14="http://schemas.microsoft.com/office/powerpoint/2010/main" val="504321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69606-16D5-2346-973C-DC71513D4681}"/>
              </a:ext>
            </a:extLst>
          </p:cNvPr>
          <p:cNvSpPr>
            <a:spLocks noGrp="1"/>
          </p:cNvSpPr>
          <p:nvPr>
            <p:ph type="title"/>
          </p:nvPr>
        </p:nvSpPr>
        <p:spPr>
          <a:xfrm>
            <a:off x="723900" y="1937635"/>
            <a:ext cx="3855720" cy="2157884"/>
          </a:xfrm>
        </p:spPr>
        <p:txBody>
          <a:bodyPr vert="horz" lIns="91440" tIns="45720" rIns="91440" bIns="45720" rtlCol="0" anchor="ctr">
            <a:noAutofit/>
          </a:bodyPr>
          <a:lstStyle/>
          <a:p>
            <a:pPr algn="ctr"/>
            <a:r>
              <a:rPr lang="en-US" sz="6600" b="1" dirty="0"/>
              <a:t>Question</a:t>
            </a:r>
          </a:p>
        </p:txBody>
      </p:sp>
      <p:sp>
        <p:nvSpPr>
          <p:cNvPr id="3" name="Content Placeholder 2">
            <a:extLst>
              <a:ext uri="{FF2B5EF4-FFF2-40B4-BE49-F238E27FC236}">
                <a16:creationId xmlns:a16="http://schemas.microsoft.com/office/drawing/2014/main" id="{842C04B5-C0E5-1241-887F-79718674A714}"/>
              </a:ext>
            </a:extLst>
          </p:cNvPr>
          <p:cNvSpPr>
            <a:spLocks noGrp="1"/>
          </p:cNvSpPr>
          <p:nvPr>
            <p:ph idx="1"/>
          </p:nvPr>
        </p:nvSpPr>
        <p:spPr>
          <a:xfrm>
            <a:off x="6256020" y="685801"/>
            <a:ext cx="5212080" cy="2330776"/>
          </a:xfrm>
        </p:spPr>
        <p:txBody>
          <a:bodyPr>
            <a:normAutofit/>
          </a:bodyPr>
          <a:lstStyle/>
          <a:p>
            <a:pPr marL="0" indent="0" algn="ctr">
              <a:buNone/>
            </a:pPr>
            <a:r>
              <a:rPr lang="en-US" sz="4400" dirty="0"/>
              <a:t>Veterans are neither plentiful nor available. </a:t>
            </a:r>
          </a:p>
          <a:p>
            <a:pPr marL="0" indent="0" algn="ctr">
              <a:buNone/>
            </a:pPr>
            <a:endParaRPr lang="en-US" sz="4400" b="1" dirty="0"/>
          </a:p>
        </p:txBody>
      </p:sp>
      <p:sp>
        <p:nvSpPr>
          <p:cNvPr id="4" name="Rectangle: Rounded Corners 3">
            <a:extLst>
              <a:ext uri="{FF2B5EF4-FFF2-40B4-BE49-F238E27FC236}">
                <a16:creationId xmlns:a16="http://schemas.microsoft.com/office/drawing/2014/main" id="{8F540F8F-D822-42A9-8F2E-E75ACD52AB58}"/>
              </a:ext>
            </a:extLst>
          </p:cNvPr>
          <p:cNvSpPr/>
          <p:nvPr/>
        </p:nvSpPr>
        <p:spPr>
          <a:xfrm>
            <a:off x="6334812" y="2843684"/>
            <a:ext cx="2469823" cy="3783359"/>
          </a:xfrm>
          <a:prstGeom prst="roundRect">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400" b="1" dirty="0"/>
              <a:t>True</a:t>
            </a:r>
          </a:p>
        </p:txBody>
      </p:sp>
      <p:sp>
        <p:nvSpPr>
          <p:cNvPr id="5" name="Rectangle: Rounded Corners 4">
            <a:extLst>
              <a:ext uri="{FF2B5EF4-FFF2-40B4-BE49-F238E27FC236}">
                <a16:creationId xmlns:a16="http://schemas.microsoft.com/office/drawing/2014/main" id="{F975D53A-2E1E-4813-9794-2B1622732A3A}"/>
              </a:ext>
            </a:extLst>
          </p:cNvPr>
          <p:cNvSpPr/>
          <p:nvPr/>
        </p:nvSpPr>
        <p:spPr>
          <a:xfrm>
            <a:off x="8901456" y="2843683"/>
            <a:ext cx="2469823" cy="3783359"/>
          </a:xfrm>
          <a:prstGeom prst="roundRect">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400" b="1" dirty="0"/>
              <a:t>False</a:t>
            </a:r>
          </a:p>
        </p:txBody>
      </p:sp>
      <p:sp>
        <p:nvSpPr>
          <p:cNvPr id="6" name="Footer Placeholder 14">
            <a:extLst>
              <a:ext uri="{FF2B5EF4-FFF2-40B4-BE49-F238E27FC236}">
                <a16:creationId xmlns:a16="http://schemas.microsoft.com/office/drawing/2014/main" id="{A88D9708-5DAB-5518-F756-A5C6C9A4723B}"/>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Tree>
    <p:extLst>
      <p:ext uri="{BB962C8B-B14F-4D97-AF65-F5344CB8AC3E}">
        <p14:creationId xmlns:p14="http://schemas.microsoft.com/office/powerpoint/2010/main" val="25614797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C9F73-DEBF-7979-4064-337C33CC4A75}"/>
              </a:ext>
            </a:extLst>
          </p:cNvPr>
          <p:cNvSpPr>
            <a:spLocks noGrp="1"/>
          </p:cNvSpPr>
          <p:nvPr>
            <p:ph type="title"/>
          </p:nvPr>
        </p:nvSpPr>
        <p:spPr/>
        <p:txBody>
          <a:bodyPr/>
          <a:lstStyle/>
          <a:p>
            <a:r>
              <a:rPr lang="en-US" dirty="0"/>
              <a:t>Veteran Myths</a:t>
            </a:r>
          </a:p>
        </p:txBody>
      </p:sp>
      <p:sp>
        <p:nvSpPr>
          <p:cNvPr id="3" name="Content Placeholder 2">
            <a:extLst>
              <a:ext uri="{FF2B5EF4-FFF2-40B4-BE49-F238E27FC236}">
                <a16:creationId xmlns:a16="http://schemas.microsoft.com/office/drawing/2014/main" id="{84D17241-3FC2-CCF2-5406-BD1BC5C138B5}"/>
              </a:ext>
            </a:extLst>
          </p:cNvPr>
          <p:cNvSpPr>
            <a:spLocks noGrp="1"/>
          </p:cNvSpPr>
          <p:nvPr>
            <p:ph sz="half" idx="1"/>
          </p:nvPr>
        </p:nvSpPr>
        <p:spPr>
          <a:xfrm>
            <a:off x="1371600" y="1767826"/>
            <a:ext cx="10278094" cy="3956080"/>
          </a:xfrm>
        </p:spPr>
        <p:txBody>
          <a:bodyPr>
            <a:normAutofit/>
          </a:bodyPr>
          <a:lstStyle/>
          <a:p>
            <a:r>
              <a:rPr lang="en-US" sz="3200" dirty="0"/>
              <a:t>MYTH: Veterans are neither plentiful nor available</a:t>
            </a:r>
          </a:p>
          <a:p>
            <a:r>
              <a:rPr lang="en-US" sz="3200" dirty="0"/>
              <a:t>FACT: Veterans ARE plentiful and available</a:t>
            </a:r>
          </a:p>
          <a:p>
            <a:pPr lvl="1"/>
            <a:r>
              <a:rPr lang="en-US" sz="3200" dirty="0"/>
              <a:t>200,000 veterans matriculate into the civilian work sector annually</a:t>
            </a:r>
          </a:p>
          <a:p>
            <a:pPr lvl="1"/>
            <a:r>
              <a:rPr lang="en-US" sz="3200" dirty="0"/>
              <a:t>Veterans are available year-round and on-demand</a:t>
            </a:r>
          </a:p>
          <a:p>
            <a:pPr lvl="1"/>
            <a:r>
              <a:rPr lang="en-US" sz="3200" dirty="0"/>
              <a:t>Academic recruits are only available after graduation</a:t>
            </a:r>
          </a:p>
        </p:txBody>
      </p:sp>
      <p:sp>
        <p:nvSpPr>
          <p:cNvPr id="5" name="TextBox 4">
            <a:extLst>
              <a:ext uri="{FF2B5EF4-FFF2-40B4-BE49-F238E27FC236}">
                <a16:creationId xmlns:a16="http://schemas.microsoft.com/office/drawing/2014/main" id="{1621059B-2E8D-3A71-567C-0E0BE444C89C}"/>
              </a:ext>
            </a:extLst>
          </p:cNvPr>
          <p:cNvSpPr txBox="1"/>
          <p:nvPr/>
        </p:nvSpPr>
        <p:spPr>
          <a:xfrm>
            <a:off x="763675" y="6491130"/>
            <a:ext cx="10128738" cy="369332"/>
          </a:xfrm>
          <a:prstGeom prst="rect">
            <a:avLst/>
          </a:prstGeom>
          <a:noFill/>
        </p:spPr>
        <p:txBody>
          <a:bodyPr wrap="square" rtlCol="0">
            <a:spAutoFit/>
          </a:bodyPr>
          <a:lstStyle/>
          <a:p>
            <a:r>
              <a:rPr lang="en-US" sz="900" dirty="0">
                <a:latin typeface="Calibri" panose="020F0502020204030204" pitchFamily="34" charset="0"/>
                <a:cs typeface="Calibri" panose="020F0502020204030204" pitchFamily="34" charset="0"/>
              </a:rPr>
              <a:t>Sources: U.S. Department of Veterans Affairs, VetPop 2007 Data, “Table 2S: Separations by State, Period, Age Group, Gender 2000-2036,” 2007. </a:t>
            </a:r>
            <a:r>
              <a:rPr lang="en-US" sz="900" dirty="0">
                <a:effectLst/>
                <a:latin typeface="Calibri" panose="020F0502020204030204" pitchFamily="34" charset="0"/>
                <a:ea typeface="Times New Roman" panose="02020603050405020304" pitchFamily="18" charset="0"/>
                <a:cs typeface="Calibri" panose="020F0502020204030204" pitchFamily="34" charset="0"/>
              </a:rPr>
              <a:t>Ash Carter, </a:t>
            </a:r>
            <a:r>
              <a:rPr lang="en-US" sz="900" i="1" dirty="0">
                <a:effectLst/>
                <a:latin typeface="Calibri" panose="020F0502020204030204" pitchFamily="34" charset="0"/>
                <a:ea typeface="Times New Roman" panose="02020603050405020304" pitchFamily="18" charset="0"/>
                <a:cs typeface="Calibri" panose="020F0502020204030204" pitchFamily="34" charset="0"/>
              </a:rPr>
              <a:t>Inside the Five-Sided Box: Lessons from a Lifetime of Leadership in the Pentagon</a:t>
            </a:r>
            <a:r>
              <a:rPr lang="en-US" sz="900" dirty="0">
                <a:effectLst/>
                <a:latin typeface="Calibri" panose="020F0502020204030204" pitchFamily="34" charset="0"/>
                <a:ea typeface="Times New Roman" panose="02020603050405020304" pitchFamily="18" charset="0"/>
                <a:cs typeface="Calibri" panose="020F0502020204030204" pitchFamily="34" charset="0"/>
              </a:rPr>
              <a:t> (New York, NY: Random House), xi.</a:t>
            </a:r>
            <a:r>
              <a:rPr lang="en-US" sz="900" dirty="0">
                <a:effectLst/>
                <a:latin typeface="Calibri" panose="020F0502020204030204" pitchFamily="34" charset="0"/>
                <a:cs typeface="Calibri" panose="020F0502020204030204" pitchFamily="34" charset="0"/>
              </a:rPr>
              <a:t> </a:t>
            </a:r>
            <a:endParaRPr lang="en-US" sz="900" dirty="0">
              <a:latin typeface="Calibri" panose="020F0502020204030204" pitchFamily="34" charset="0"/>
              <a:cs typeface="Calibri" panose="020F0502020204030204" pitchFamily="34" charset="0"/>
            </a:endParaRPr>
          </a:p>
        </p:txBody>
      </p:sp>
      <p:sp>
        <p:nvSpPr>
          <p:cNvPr id="6" name="Footer Placeholder 14">
            <a:extLst>
              <a:ext uri="{FF2B5EF4-FFF2-40B4-BE49-F238E27FC236}">
                <a16:creationId xmlns:a16="http://schemas.microsoft.com/office/drawing/2014/main" id="{2E11349E-2563-2272-2E07-65B4DAB53A3E}"/>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pic>
        <p:nvPicPr>
          <p:cNvPr id="9" name="Graphic 8" descr="Soldier">
            <a:extLst>
              <a:ext uri="{FF2B5EF4-FFF2-40B4-BE49-F238E27FC236}">
                <a16:creationId xmlns:a16="http://schemas.microsoft.com/office/drawing/2014/main" id="{6CDEA5ED-B4D4-F89A-4956-BDEC7996D5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43408" y="228600"/>
            <a:ext cx="1543792" cy="1543792"/>
          </a:xfrm>
          <a:prstGeom prst="rect">
            <a:avLst/>
          </a:prstGeom>
        </p:spPr>
      </p:pic>
      <p:sp>
        <p:nvSpPr>
          <p:cNvPr id="4" name="Rectangle 3">
            <a:extLst>
              <a:ext uri="{FF2B5EF4-FFF2-40B4-BE49-F238E27FC236}">
                <a16:creationId xmlns:a16="http://schemas.microsoft.com/office/drawing/2014/main" id="{D878C7B6-8DA3-BB6B-ECC8-E4CFAB8E764D}"/>
              </a:ext>
            </a:extLst>
          </p:cNvPr>
          <p:cNvSpPr/>
          <p:nvPr/>
        </p:nvSpPr>
        <p:spPr>
          <a:xfrm>
            <a:off x="867266" y="5571239"/>
            <a:ext cx="10916239" cy="70307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alibri" panose="020F0502020204030204" pitchFamily="34" charset="0"/>
                <a:cs typeface="Calibri" panose="020F0502020204030204" pitchFamily="34" charset="0"/>
              </a:rPr>
              <a:t>The U.S. Department of Defense is the nation’s largest employer, with more than 3.5 million individuals – more than the employees of Amazon + McDonalds + FedEx + Target + General Electric combined. </a:t>
            </a:r>
          </a:p>
        </p:txBody>
      </p:sp>
    </p:spTree>
    <p:extLst>
      <p:ext uri="{BB962C8B-B14F-4D97-AF65-F5344CB8AC3E}">
        <p14:creationId xmlns:p14="http://schemas.microsoft.com/office/powerpoint/2010/main" val="753131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69606-16D5-2346-973C-DC71513D4681}"/>
              </a:ext>
            </a:extLst>
          </p:cNvPr>
          <p:cNvSpPr>
            <a:spLocks noGrp="1"/>
          </p:cNvSpPr>
          <p:nvPr>
            <p:ph type="title"/>
          </p:nvPr>
        </p:nvSpPr>
        <p:spPr>
          <a:xfrm>
            <a:off x="723900" y="1937635"/>
            <a:ext cx="3855720" cy="2157884"/>
          </a:xfrm>
        </p:spPr>
        <p:txBody>
          <a:bodyPr vert="horz" lIns="91440" tIns="45720" rIns="91440" bIns="45720" rtlCol="0" anchor="ctr">
            <a:noAutofit/>
          </a:bodyPr>
          <a:lstStyle/>
          <a:p>
            <a:pPr algn="ctr"/>
            <a:r>
              <a:rPr lang="en-US" sz="6600" b="1" dirty="0"/>
              <a:t>Question</a:t>
            </a:r>
          </a:p>
        </p:txBody>
      </p:sp>
      <p:sp>
        <p:nvSpPr>
          <p:cNvPr id="3" name="Content Placeholder 2">
            <a:extLst>
              <a:ext uri="{FF2B5EF4-FFF2-40B4-BE49-F238E27FC236}">
                <a16:creationId xmlns:a16="http://schemas.microsoft.com/office/drawing/2014/main" id="{842C04B5-C0E5-1241-887F-79718674A714}"/>
              </a:ext>
            </a:extLst>
          </p:cNvPr>
          <p:cNvSpPr>
            <a:spLocks noGrp="1"/>
          </p:cNvSpPr>
          <p:nvPr>
            <p:ph idx="1"/>
          </p:nvPr>
        </p:nvSpPr>
        <p:spPr>
          <a:xfrm>
            <a:off x="6256020" y="329184"/>
            <a:ext cx="5212080" cy="2436186"/>
          </a:xfrm>
        </p:spPr>
        <p:txBody>
          <a:bodyPr>
            <a:normAutofit fontScale="92500" lnSpcReduction="20000"/>
          </a:bodyPr>
          <a:lstStyle/>
          <a:p>
            <a:pPr marL="0" indent="0" algn="ctr">
              <a:buNone/>
            </a:pPr>
            <a:r>
              <a:rPr lang="en-US" sz="4400" dirty="0"/>
              <a:t>Employers have no control over Guard or Reserve employees being activated and deployed.</a:t>
            </a:r>
          </a:p>
          <a:p>
            <a:pPr marL="0" indent="0" algn="ctr">
              <a:buNone/>
            </a:pPr>
            <a:endParaRPr lang="en-US" sz="4400" b="1" dirty="0"/>
          </a:p>
        </p:txBody>
      </p:sp>
      <p:sp>
        <p:nvSpPr>
          <p:cNvPr id="4" name="Rectangle: Rounded Corners 3">
            <a:extLst>
              <a:ext uri="{FF2B5EF4-FFF2-40B4-BE49-F238E27FC236}">
                <a16:creationId xmlns:a16="http://schemas.microsoft.com/office/drawing/2014/main" id="{8F540F8F-D822-42A9-8F2E-E75ACD52AB58}"/>
              </a:ext>
            </a:extLst>
          </p:cNvPr>
          <p:cNvSpPr/>
          <p:nvPr/>
        </p:nvSpPr>
        <p:spPr>
          <a:xfrm>
            <a:off x="6334812" y="2843684"/>
            <a:ext cx="2469823" cy="3783359"/>
          </a:xfrm>
          <a:prstGeom prst="roundRect">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400" b="1" dirty="0"/>
              <a:t>True</a:t>
            </a:r>
          </a:p>
        </p:txBody>
      </p:sp>
      <p:sp>
        <p:nvSpPr>
          <p:cNvPr id="5" name="Rectangle: Rounded Corners 4">
            <a:extLst>
              <a:ext uri="{FF2B5EF4-FFF2-40B4-BE49-F238E27FC236}">
                <a16:creationId xmlns:a16="http://schemas.microsoft.com/office/drawing/2014/main" id="{F975D53A-2E1E-4813-9794-2B1622732A3A}"/>
              </a:ext>
            </a:extLst>
          </p:cNvPr>
          <p:cNvSpPr/>
          <p:nvPr/>
        </p:nvSpPr>
        <p:spPr>
          <a:xfrm>
            <a:off x="8901456" y="2843683"/>
            <a:ext cx="2469823" cy="3783359"/>
          </a:xfrm>
          <a:prstGeom prst="roundRect">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400" b="1" dirty="0"/>
              <a:t>False</a:t>
            </a:r>
          </a:p>
        </p:txBody>
      </p:sp>
      <p:sp>
        <p:nvSpPr>
          <p:cNvPr id="6" name="Footer Placeholder 14">
            <a:extLst>
              <a:ext uri="{FF2B5EF4-FFF2-40B4-BE49-F238E27FC236}">
                <a16:creationId xmlns:a16="http://schemas.microsoft.com/office/drawing/2014/main" id="{2F3056A7-C063-8D63-D848-B9482A41ABAF}"/>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Tree>
    <p:extLst>
      <p:ext uri="{BB962C8B-B14F-4D97-AF65-F5344CB8AC3E}">
        <p14:creationId xmlns:p14="http://schemas.microsoft.com/office/powerpoint/2010/main" val="14578249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C9F73-DEBF-7979-4064-337C33CC4A75}"/>
              </a:ext>
            </a:extLst>
          </p:cNvPr>
          <p:cNvSpPr>
            <a:spLocks noGrp="1"/>
          </p:cNvSpPr>
          <p:nvPr>
            <p:ph type="title"/>
          </p:nvPr>
        </p:nvSpPr>
        <p:spPr/>
        <p:txBody>
          <a:bodyPr/>
          <a:lstStyle/>
          <a:p>
            <a:r>
              <a:rPr lang="en-US" dirty="0"/>
              <a:t>Veteran Myths</a:t>
            </a:r>
          </a:p>
        </p:txBody>
      </p:sp>
      <p:sp>
        <p:nvSpPr>
          <p:cNvPr id="3" name="Content Placeholder 2">
            <a:extLst>
              <a:ext uri="{FF2B5EF4-FFF2-40B4-BE49-F238E27FC236}">
                <a16:creationId xmlns:a16="http://schemas.microsoft.com/office/drawing/2014/main" id="{84D17241-3FC2-CCF2-5406-BD1BC5C138B5}"/>
              </a:ext>
            </a:extLst>
          </p:cNvPr>
          <p:cNvSpPr>
            <a:spLocks noGrp="1"/>
          </p:cNvSpPr>
          <p:nvPr>
            <p:ph sz="half" idx="1"/>
          </p:nvPr>
        </p:nvSpPr>
        <p:spPr>
          <a:xfrm>
            <a:off x="1371600" y="1767825"/>
            <a:ext cx="10515600" cy="4766431"/>
          </a:xfrm>
        </p:spPr>
        <p:txBody>
          <a:bodyPr>
            <a:normAutofit fontScale="62500" lnSpcReduction="20000"/>
          </a:bodyPr>
          <a:lstStyle/>
          <a:p>
            <a:r>
              <a:rPr lang="en-US" sz="3200" dirty="0"/>
              <a:t>MYTH: There is nothing employers can do to prevent the loss of Reserve Component (RC) members if called to active duty</a:t>
            </a:r>
          </a:p>
          <a:p>
            <a:r>
              <a:rPr lang="en-US" sz="3200" dirty="0"/>
              <a:t>FACT: This is FALSE. All employers have rights to limit the impact of such recalls.</a:t>
            </a:r>
          </a:p>
          <a:p>
            <a:pPr lvl="1"/>
            <a:r>
              <a:rPr lang="en-US" sz="3200" dirty="0"/>
              <a:t>Employers may request that some of their workers be named “key employees” who cannot mobilize. </a:t>
            </a:r>
          </a:p>
          <a:p>
            <a:pPr lvl="1"/>
            <a:r>
              <a:rPr lang="en-US" sz="3200" dirty="0"/>
              <a:t>By law, the Department of Defense must limit the cumulative absences of RC members.</a:t>
            </a:r>
          </a:p>
          <a:p>
            <a:pPr lvl="1"/>
            <a:r>
              <a:rPr lang="en-US" sz="3200" dirty="0"/>
              <a:t>To educate and protect themselves, all employers should join the Employer Support of the Guard and Reserve (ESGR) organization. </a:t>
            </a:r>
          </a:p>
          <a:p>
            <a:pPr lvl="1"/>
            <a:r>
              <a:rPr lang="en-US" sz="3200" dirty="0"/>
              <a:t>ESGR is a DoD program that promotes cooperation between RC members and their civilian employers and helps resolve conflicts arising from an employee's military commitment. </a:t>
            </a:r>
          </a:p>
          <a:p>
            <a:pPr lvl="2"/>
            <a:r>
              <a:rPr lang="en-US" sz="2600" dirty="0"/>
              <a:t>ESGR offers several helpful employer programs.  </a:t>
            </a:r>
          </a:p>
          <a:p>
            <a:pPr lvl="2"/>
            <a:r>
              <a:rPr lang="en-US" sz="2600" dirty="0"/>
              <a:t>ESGR administers an awards program for supportive employers.  </a:t>
            </a:r>
          </a:p>
          <a:p>
            <a:pPr lvl="2"/>
            <a:r>
              <a:rPr lang="en-US" sz="2600" dirty="0"/>
              <a:t>ESGR also provides free mediation services to RC members and their employers.</a:t>
            </a:r>
            <a:r>
              <a:rPr lang="en-US" sz="3000" dirty="0"/>
              <a:t>  </a:t>
            </a:r>
          </a:p>
          <a:p>
            <a:pPr lvl="1"/>
            <a:r>
              <a:rPr lang="en-US" sz="3200" dirty="0"/>
              <a:t>There is no obligation to continue full or differential/partial pay during an RC member’s absence, although many leading companies have such policies. </a:t>
            </a:r>
          </a:p>
        </p:txBody>
      </p:sp>
      <p:sp>
        <p:nvSpPr>
          <p:cNvPr id="5" name="TextBox 4">
            <a:extLst>
              <a:ext uri="{FF2B5EF4-FFF2-40B4-BE49-F238E27FC236}">
                <a16:creationId xmlns:a16="http://schemas.microsoft.com/office/drawing/2014/main" id="{1621059B-2E8D-3A71-567C-0E0BE444C89C}"/>
              </a:ext>
            </a:extLst>
          </p:cNvPr>
          <p:cNvSpPr txBox="1"/>
          <p:nvPr/>
        </p:nvSpPr>
        <p:spPr>
          <a:xfrm>
            <a:off x="763674" y="6221336"/>
            <a:ext cx="10593173" cy="646331"/>
          </a:xfrm>
          <a:prstGeom prst="rect">
            <a:avLst/>
          </a:prstGeom>
          <a:noFill/>
        </p:spPr>
        <p:txBody>
          <a:bodyPr wrap="square" rtlCol="0">
            <a:spAutoFit/>
          </a:bodyPr>
          <a:lstStyle/>
          <a:p>
            <a:r>
              <a:rPr lang="en-US" sz="900" dirty="0">
                <a:latin typeface="Calibri" panose="020F0502020204030204" pitchFamily="34" charset="0"/>
                <a:cs typeface="Calibri" panose="020F0502020204030204" pitchFamily="34" charset="0"/>
              </a:rPr>
              <a:t>Sources: “Guidance to Screening the Ready Reserve,” Appendix A to 32 CFR 44, July 1, 2017, accessed August 31, 2022, </a:t>
            </a:r>
            <a:r>
              <a:rPr lang="en-US" sz="900" dirty="0">
                <a:latin typeface="Calibri" panose="020F0502020204030204" pitchFamily="34" charset="0"/>
                <a:cs typeface="Calibri" panose="020F0502020204030204" pitchFamily="34" charset="0"/>
                <a:hlinkClick r:id="rId3"/>
              </a:rPr>
              <a:t>https://www.govinfo.gov/content/pkg/CFR-2017-title32-vol1/xml/CFR-2017-title32-vol1-part44.xml</a:t>
            </a:r>
            <a:r>
              <a:rPr lang="en-US" sz="900" dirty="0">
                <a:latin typeface="Calibri" panose="020F0502020204030204" pitchFamily="34" charset="0"/>
                <a:cs typeface="Calibri" panose="020F0502020204030204" pitchFamily="34" charset="0"/>
              </a:rPr>
              <a:t>. See also: “HR Professionals and Supervisors,” VA for Vets, accessed August 31, 2022, </a:t>
            </a:r>
            <a:r>
              <a:rPr lang="en-US" sz="900" dirty="0">
                <a:latin typeface="Calibri" panose="020F0502020204030204" pitchFamily="34" charset="0"/>
                <a:cs typeface="Calibri" panose="020F0502020204030204" pitchFamily="34" charset="0"/>
                <a:hlinkClick r:id="rId4"/>
              </a:rPr>
              <a:t>https://www.vaforvets.va.gov/vaforvets/hr/Pages/default.asp</a:t>
            </a:r>
            <a:r>
              <a:rPr lang="en-US" sz="900" dirty="0">
                <a:latin typeface="Calibri" panose="020F0502020204030204" pitchFamily="34" charset="0"/>
                <a:cs typeface="Calibri" panose="020F0502020204030204" pitchFamily="34" charset="0"/>
              </a:rPr>
              <a:t>. “Department of Defense Instruction 1205.12,” U.S. Department of Defense, February 24, 2016, accessed August 31, 2022, </a:t>
            </a:r>
            <a:r>
              <a:rPr lang="en-US" sz="900" dirty="0">
                <a:latin typeface="Calibri" panose="020F0502020204030204" pitchFamily="34" charset="0"/>
                <a:cs typeface="Calibri" panose="020F0502020204030204" pitchFamily="34" charset="0"/>
                <a:hlinkClick r:id="rId5"/>
              </a:rPr>
              <a:t>http://www.esd.whs.mil/Portals/54/Documents/DD/issuances/dodi/120512p.pdf</a:t>
            </a:r>
            <a:r>
              <a:rPr lang="en-US" sz="900" dirty="0">
                <a:latin typeface="Calibri" panose="020F0502020204030204" pitchFamily="34" charset="0"/>
                <a:cs typeface="Calibri" panose="020F0502020204030204" pitchFamily="34" charset="0"/>
              </a:rPr>
              <a:t>. “2013 Status of Forces Survey of Reserve Component Members,” Defense Manpower Data Center, March 2014, 252-260, 350-354.</a:t>
            </a:r>
          </a:p>
        </p:txBody>
      </p:sp>
      <p:sp>
        <p:nvSpPr>
          <p:cNvPr id="6" name="Footer Placeholder 14">
            <a:extLst>
              <a:ext uri="{FF2B5EF4-FFF2-40B4-BE49-F238E27FC236}">
                <a16:creationId xmlns:a16="http://schemas.microsoft.com/office/drawing/2014/main" id="{2E11349E-2563-2272-2E07-65B4DAB53A3E}"/>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pic>
        <p:nvPicPr>
          <p:cNvPr id="9" name="Graphic 8" descr="Soldier">
            <a:extLst>
              <a:ext uri="{FF2B5EF4-FFF2-40B4-BE49-F238E27FC236}">
                <a16:creationId xmlns:a16="http://schemas.microsoft.com/office/drawing/2014/main" id="{6CDEA5ED-B4D4-F89A-4956-BDEC7996D5A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343408" y="228600"/>
            <a:ext cx="1543792" cy="1543792"/>
          </a:xfrm>
          <a:prstGeom prst="rect">
            <a:avLst/>
          </a:prstGeom>
        </p:spPr>
      </p:pic>
    </p:spTree>
    <p:extLst>
      <p:ext uri="{BB962C8B-B14F-4D97-AF65-F5344CB8AC3E}">
        <p14:creationId xmlns:p14="http://schemas.microsoft.com/office/powerpoint/2010/main" val="3442445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69606-16D5-2346-973C-DC71513D4681}"/>
              </a:ext>
            </a:extLst>
          </p:cNvPr>
          <p:cNvSpPr>
            <a:spLocks noGrp="1"/>
          </p:cNvSpPr>
          <p:nvPr>
            <p:ph type="title"/>
          </p:nvPr>
        </p:nvSpPr>
        <p:spPr>
          <a:xfrm>
            <a:off x="723900" y="1937635"/>
            <a:ext cx="3855720" cy="2157884"/>
          </a:xfrm>
        </p:spPr>
        <p:txBody>
          <a:bodyPr vert="horz" lIns="91440" tIns="45720" rIns="91440" bIns="45720" rtlCol="0" anchor="ctr">
            <a:noAutofit/>
          </a:bodyPr>
          <a:lstStyle/>
          <a:p>
            <a:pPr algn="ctr"/>
            <a:r>
              <a:rPr lang="en-US" sz="6600" b="1" dirty="0"/>
              <a:t>Question</a:t>
            </a:r>
          </a:p>
        </p:txBody>
      </p:sp>
      <p:sp>
        <p:nvSpPr>
          <p:cNvPr id="3" name="Content Placeholder 2">
            <a:extLst>
              <a:ext uri="{FF2B5EF4-FFF2-40B4-BE49-F238E27FC236}">
                <a16:creationId xmlns:a16="http://schemas.microsoft.com/office/drawing/2014/main" id="{842C04B5-C0E5-1241-887F-79718674A714}"/>
              </a:ext>
            </a:extLst>
          </p:cNvPr>
          <p:cNvSpPr>
            <a:spLocks noGrp="1"/>
          </p:cNvSpPr>
          <p:nvPr>
            <p:ph idx="1"/>
          </p:nvPr>
        </p:nvSpPr>
        <p:spPr>
          <a:xfrm>
            <a:off x="6256020" y="120582"/>
            <a:ext cx="5212080" cy="2644788"/>
          </a:xfrm>
        </p:spPr>
        <p:txBody>
          <a:bodyPr>
            <a:normAutofit/>
          </a:bodyPr>
          <a:lstStyle/>
          <a:p>
            <a:pPr marL="0" indent="0" algn="ctr">
              <a:buNone/>
            </a:pPr>
            <a:r>
              <a:rPr lang="en-US" sz="4400" dirty="0"/>
              <a:t>Do veteran hiring programs have quantifiable outcomes?</a:t>
            </a:r>
          </a:p>
          <a:p>
            <a:pPr marL="0" indent="0" algn="ctr">
              <a:buNone/>
            </a:pPr>
            <a:endParaRPr lang="en-US" sz="4400" b="1" dirty="0"/>
          </a:p>
        </p:txBody>
      </p:sp>
      <p:sp>
        <p:nvSpPr>
          <p:cNvPr id="4" name="Rectangle: Rounded Corners 3">
            <a:extLst>
              <a:ext uri="{FF2B5EF4-FFF2-40B4-BE49-F238E27FC236}">
                <a16:creationId xmlns:a16="http://schemas.microsoft.com/office/drawing/2014/main" id="{8F540F8F-D822-42A9-8F2E-E75ACD52AB58}"/>
              </a:ext>
            </a:extLst>
          </p:cNvPr>
          <p:cNvSpPr/>
          <p:nvPr/>
        </p:nvSpPr>
        <p:spPr>
          <a:xfrm>
            <a:off x="6334812" y="2843684"/>
            <a:ext cx="2469823" cy="3783359"/>
          </a:xfrm>
          <a:prstGeom prst="roundRect">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400" b="1" dirty="0"/>
              <a:t>Yes</a:t>
            </a:r>
          </a:p>
        </p:txBody>
      </p:sp>
      <p:sp>
        <p:nvSpPr>
          <p:cNvPr id="5" name="Rectangle: Rounded Corners 4">
            <a:extLst>
              <a:ext uri="{FF2B5EF4-FFF2-40B4-BE49-F238E27FC236}">
                <a16:creationId xmlns:a16="http://schemas.microsoft.com/office/drawing/2014/main" id="{F975D53A-2E1E-4813-9794-2B1622732A3A}"/>
              </a:ext>
            </a:extLst>
          </p:cNvPr>
          <p:cNvSpPr/>
          <p:nvPr/>
        </p:nvSpPr>
        <p:spPr>
          <a:xfrm>
            <a:off x="8901456" y="2843683"/>
            <a:ext cx="2469823" cy="3783359"/>
          </a:xfrm>
          <a:prstGeom prst="roundRect">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400" b="1" dirty="0"/>
              <a:t>No</a:t>
            </a:r>
          </a:p>
        </p:txBody>
      </p:sp>
      <p:sp>
        <p:nvSpPr>
          <p:cNvPr id="6" name="Footer Placeholder 14">
            <a:extLst>
              <a:ext uri="{FF2B5EF4-FFF2-40B4-BE49-F238E27FC236}">
                <a16:creationId xmlns:a16="http://schemas.microsoft.com/office/drawing/2014/main" id="{2F3056A7-C063-8D63-D848-B9482A41ABAF}"/>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Tree>
    <p:extLst>
      <p:ext uri="{BB962C8B-B14F-4D97-AF65-F5344CB8AC3E}">
        <p14:creationId xmlns:p14="http://schemas.microsoft.com/office/powerpoint/2010/main" val="21202134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F7FB6-9E0D-0C40-9D38-03F427C0BDC6}"/>
              </a:ext>
            </a:extLst>
          </p:cNvPr>
          <p:cNvSpPr>
            <a:spLocks noGrp="1"/>
          </p:cNvSpPr>
          <p:nvPr>
            <p:ph type="title"/>
          </p:nvPr>
        </p:nvSpPr>
        <p:spPr/>
        <p:txBody>
          <a:bodyPr>
            <a:normAutofit/>
          </a:bodyPr>
          <a:lstStyle/>
          <a:p>
            <a:r>
              <a:rPr lang="en-US" dirty="0"/>
              <a:t>Veteran Myths</a:t>
            </a:r>
          </a:p>
        </p:txBody>
      </p:sp>
      <p:sp>
        <p:nvSpPr>
          <p:cNvPr id="3" name="Content Placeholder 2">
            <a:extLst>
              <a:ext uri="{FF2B5EF4-FFF2-40B4-BE49-F238E27FC236}">
                <a16:creationId xmlns:a16="http://schemas.microsoft.com/office/drawing/2014/main" id="{F2169C0B-A674-C544-9A2D-6AAAB9993E41}"/>
              </a:ext>
            </a:extLst>
          </p:cNvPr>
          <p:cNvSpPr>
            <a:spLocks noGrp="1"/>
          </p:cNvSpPr>
          <p:nvPr>
            <p:ph idx="1"/>
          </p:nvPr>
        </p:nvSpPr>
        <p:spPr>
          <a:xfrm>
            <a:off x="1371600" y="1627834"/>
            <a:ext cx="9731829" cy="4239684"/>
          </a:xfrm>
        </p:spPr>
        <p:txBody>
          <a:bodyPr>
            <a:noAutofit/>
          </a:bodyPr>
          <a:lstStyle/>
          <a:p>
            <a:pPr lvl="0"/>
            <a:r>
              <a:rPr lang="en-US" sz="2000" dirty="0"/>
              <a:t>MYTH: Veteran Hiring Programs have no quantifiable outcomes</a:t>
            </a:r>
          </a:p>
          <a:p>
            <a:pPr lvl="0"/>
            <a:r>
              <a:rPr lang="en-US" sz="2000" dirty="0"/>
              <a:t>FACT: Veteran Hiring Programs have direct and quantifiable outcomes</a:t>
            </a:r>
          </a:p>
          <a:p>
            <a:pPr lvl="0"/>
            <a:r>
              <a:rPr lang="en-US" sz="2000" dirty="0"/>
              <a:t>The nation’s military community comprises 37 Million individuals who wield $1.2 Trillion in annual buying power</a:t>
            </a:r>
          </a:p>
          <a:p>
            <a:pPr lvl="0"/>
            <a:r>
              <a:rPr lang="en-US" sz="2000" dirty="0"/>
              <a:t>Organizations with the most inclusive and best talent management approaches have several advantages</a:t>
            </a:r>
          </a:p>
          <a:p>
            <a:pPr lvl="1"/>
            <a:r>
              <a:rPr lang="en-US" sz="1800" dirty="0"/>
              <a:t>22% increase in productivity at organizations that create inclusive environments</a:t>
            </a:r>
          </a:p>
          <a:p>
            <a:pPr lvl="1"/>
            <a:r>
              <a:rPr lang="en-US" sz="1800" dirty="0"/>
              <a:t>13 x higher mean cash flow from operations</a:t>
            </a:r>
          </a:p>
          <a:p>
            <a:pPr lvl="1"/>
            <a:r>
              <a:rPr lang="en-US" sz="1800" dirty="0"/>
              <a:t>~4 x more able to deal with personnel performance problems</a:t>
            </a:r>
          </a:p>
          <a:p>
            <a:pPr lvl="1"/>
            <a:r>
              <a:rPr lang="en-US" sz="1800" dirty="0"/>
              <a:t>~3 x more likely to identify and build leaders</a:t>
            </a:r>
          </a:p>
          <a:p>
            <a:pPr lvl="0"/>
            <a:endParaRPr lang="en-US" sz="2000" dirty="0"/>
          </a:p>
        </p:txBody>
      </p:sp>
      <p:sp>
        <p:nvSpPr>
          <p:cNvPr id="8" name="Rectangle 7">
            <a:extLst>
              <a:ext uri="{FF2B5EF4-FFF2-40B4-BE49-F238E27FC236}">
                <a16:creationId xmlns:a16="http://schemas.microsoft.com/office/drawing/2014/main" id="{9FE5C492-3E69-DC4F-ACE9-5BE8F152F0A9}"/>
              </a:ext>
            </a:extLst>
          </p:cNvPr>
          <p:cNvSpPr/>
          <p:nvPr/>
        </p:nvSpPr>
        <p:spPr>
          <a:xfrm>
            <a:off x="741064" y="6581054"/>
            <a:ext cx="11450936" cy="307777"/>
          </a:xfrm>
          <a:prstGeom prst="rect">
            <a:avLst/>
          </a:prstGeom>
        </p:spPr>
        <p:txBody>
          <a:bodyPr wrap="square">
            <a:spAutoFit/>
          </a:bodyPr>
          <a:lstStyle/>
          <a:p>
            <a:r>
              <a:rPr lang="en-CA" sz="700" dirty="0">
                <a:ea typeface="Verdana" panose="020B0604030504040204" pitchFamily="34" charset="0"/>
                <a:cs typeface="Times New Roman" panose="02020603050405020304" pitchFamily="18" charset="0"/>
              </a:rPr>
              <a:t>Sources: Matthew J. Louis, </a:t>
            </a:r>
            <a:r>
              <a:rPr lang="en-CA" sz="700" i="1" dirty="0">
                <a:ea typeface="Verdana" panose="020B0604030504040204" pitchFamily="34" charset="0"/>
                <a:cs typeface="Times New Roman" panose="02020603050405020304" pitchFamily="18" charset="0"/>
              </a:rPr>
              <a:t>Hiring Veterans: How to Leverage Military Talent for Organizational Growth </a:t>
            </a:r>
            <a:r>
              <a:rPr lang="en-CA" sz="700" dirty="0">
                <a:ea typeface="Verdana" panose="020B0604030504040204" pitchFamily="34" charset="0"/>
                <a:cs typeface="Times New Roman" panose="02020603050405020304" pitchFamily="18" charset="0"/>
              </a:rPr>
              <a:t>(Newburyport, MA: Career Press, 2023). SheerID, “Marketing to the Military Explained,” Tony Coray, August 9, 2022, accessed November 30, 2022, </a:t>
            </a:r>
            <a:r>
              <a:rPr lang="en-CA" sz="700" dirty="0">
                <a:ea typeface="Verdana" panose="020B0604030504040204" pitchFamily="34" charset="0"/>
                <a:cs typeface="Times New Roman" panose="02020603050405020304" pitchFamily="18" charset="0"/>
                <a:hlinkClick r:id="rId3"/>
              </a:rPr>
              <a:t>https://www.sheerid.com/blog/marketing-to-the-military/</a:t>
            </a:r>
            <a:r>
              <a:rPr lang="en-CA" sz="700" dirty="0">
                <a:ea typeface="Verdana" panose="020B0604030504040204" pitchFamily="34" charset="0"/>
                <a:cs typeface="Times New Roman" panose="02020603050405020304" pitchFamily="18" charset="0"/>
              </a:rPr>
              <a:t>. </a:t>
            </a:r>
            <a:r>
              <a:rPr lang="en-US" sz="700" dirty="0"/>
              <a:t>Mark Kaplan and Mason Donovan, The Inclusion Dividend: Why Investing in Diversity &amp; Inclusion Pays Off (Brookline, MA: Bibliomotion, Inc., 2013), 37.</a:t>
            </a:r>
          </a:p>
        </p:txBody>
      </p:sp>
      <p:sp>
        <p:nvSpPr>
          <p:cNvPr id="6" name="Footer Placeholder 14">
            <a:extLst>
              <a:ext uri="{FF2B5EF4-FFF2-40B4-BE49-F238E27FC236}">
                <a16:creationId xmlns:a16="http://schemas.microsoft.com/office/drawing/2014/main" id="{0873C4DA-FCF2-E375-822C-154FB196E9AD}"/>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
        <p:nvSpPr>
          <p:cNvPr id="9" name="Rectangle 8">
            <a:extLst>
              <a:ext uri="{FF2B5EF4-FFF2-40B4-BE49-F238E27FC236}">
                <a16:creationId xmlns:a16="http://schemas.microsoft.com/office/drawing/2014/main" id="{1A3897F7-9271-971E-AE49-5153CBCAF703}"/>
              </a:ext>
            </a:extLst>
          </p:cNvPr>
          <p:cNvSpPr/>
          <p:nvPr/>
        </p:nvSpPr>
        <p:spPr>
          <a:xfrm>
            <a:off x="1371600" y="5618922"/>
            <a:ext cx="9811965" cy="7746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alibri" panose="020F0502020204030204" pitchFamily="34" charset="0"/>
                <a:cs typeface="Calibri" panose="020F0502020204030204" pitchFamily="34" charset="0"/>
              </a:rPr>
              <a:t>Veterans fully employed in optimal career fields will double their career earnings, rates of retention and job satisfaction.</a:t>
            </a:r>
          </a:p>
        </p:txBody>
      </p:sp>
      <p:pic>
        <p:nvPicPr>
          <p:cNvPr id="4" name="Picture 3" descr="A close up of a logo&#10;&#10;Description generated with very high confidence">
            <a:extLst>
              <a:ext uri="{FF2B5EF4-FFF2-40B4-BE49-F238E27FC236}">
                <a16:creationId xmlns:a16="http://schemas.microsoft.com/office/drawing/2014/main" id="{5BEF8025-BFFE-0F32-CCA4-02CFCAAAE1A2}"/>
              </a:ext>
            </a:extLst>
          </p:cNvPr>
          <p:cNvPicPr>
            <a:picLocks noChangeAspect="1"/>
          </p:cNvPicPr>
          <p:nvPr/>
        </p:nvPicPr>
        <p:blipFill>
          <a:blip r:embed="rId4"/>
          <a:stretch>
            <a:fillRect/>
          </a:stretch>
        </p:blipFill>
        <p:spPr>
          <a:xfrm>
            <a:off x="10170103" y="496444"/>
            <a:ext cx="1300593" cy="1300593"/>
          </a:xfrm>
          <a:prstGeom prst="rect">
            <a:avLst/>
          </a:prstGeom>
        </p:spPr>
      </p:pic>
    </p:spTree>
    <p:extLst>
      <p:ext uri="{BB962C8B-B14F-4D97-AF65-F5344CB8AC3E}">
        <p14:creationId xmlns:p14="http://schemas.microsoft.com/office/powerpoint/2010/main" val="2047127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69606-16D5-2346-973C-DC71513D4681}"/>
              </a:ext>
            </a:extLst>
          </p:cNvPr>
          <p:cNvSpPr>
            <a:spLocks noGrp="1"/>
          </p:cNvSpPr>
          <p:nvPr>
            <p:ph type="title"/>
          </p:nvPr>
        </p:nvSpPr>
        <p:spPr>
          <a:xfrm>
            <a:off x="723900" y="1937635"/>
            <a:ext cx="3855720" cy="2157884"/>
          </a:xfrm>
        </p:spPr>
        <p:txBody>
          <a:bodyPr vert="horz" lIns="91440" tIns="45720" rIns="91440" bIns="45720" rtlCol="0" anchor="ctr">
            <a:noAutofit/>
          </a:bodyPr>
          <a:lstStyle/>
          <a:p>
            <a:pPr algn="ctr"/>
            <a:r>
              <a:rPr lang="en-US" sz="6600" b="1" dirty="0"/>
              <a:t>Question</a:t>
            </a:r>
          </a:p>
        </p:txBody>
      </p:sp>
      <p:sp>
        <p:nvSpPr>
          <p:cNvPr id="3" name="Content Placeholder 2">
            <a:extLst>
              <a:ext uri="{FF2B5EF4-FFF2-40B4-BE49-F238E27FC236}">
                <a16:creationId xmlns:a16="http://schemas.microsoft.com/office/drawing/2014/main" id="{842C04B5-C0E5-1241-887F-79718674A714}"/>
              </a:ext>
            </a:extLst>
          </p:cNvPr>
          <p:cNvSpPr>
            <a:spLocks noGrp="1"/>
          </p:cNvSpPr>
          <p:nvPr>
            <p:ph idx="1"/>
          </p:nvPr>
        </p:nvSpPr>
        <p:spPr>
          <a:xfrm>
            <a:off x="6256020" y="685801"/>
            <a:ext cx="5212080" cy="2330776"/>
          </a:xfrm>
        </p:spPr>
        <p:txBody>
          <a:bodyPr>
            <a:normAutofit/>
          </a:bodyPr>
          <a:lstStyle/>
          <a:p>
            <a:pPr marL="0" indent="0" algn="ctr">
              <a:buNone/>
            </a:pPr>
            <a:r>
              <a:rPr lang="en-US" sz="4400" dirty="0"/>
              <a:t>Hiring veterans has no direct impact on national security.</a:t>
            </a:r>
          </a:p>
          <a:p>
            <a:pPr marL="0" indent="0" algn="ctr">
              <a:buNone/>
            </a:pPr>
            <a:endParaRPr lang="en-US" sz="4400" b="1" dirty="0"/>
          </a:p>
        </p:txBody>
      </p:sp>
      <p:sp>
        <p:nvSpPr>
          <p:cNvPr id="4" name="Rectangle: Rounded Corners 3">
            <a:extLst>
              <a:ext uri="{FF2B5EF4-FFF2-40B4-BE49-F238E27FC236}">
                <a16:creationId xmlns:a16="http://schemas.microsoft.com/office/drawing/2014/main" id="{8F540F8F-D822-42A9-8F2E-E75ACD52AB58}"/>
              </a:ext>
            </a:extLst>
          </p:cNvPr>
          <p:cNvSpPr/>
          <p:nvPr/>
        </p:nvSpPr>
        <p:spPr>
          <a:xfrm>
            <a:off x="6334812" y="2843684"/>
            <a:ext cx="2469823" cy="3783359"/>
          </a:xfrm>
          <a:prstGeom prst="roundRect">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400" b="1" dirty="0"/>
              <a:t>True</a:t>
            </a:r>
          </a:p>
        </p:txBody>
      </p:sp>
      <p:sp>
        <p:nvSpPr>
          <p:cNvPr id="5" name="Rectangle: Rounded Corners 4">
            <a:extLst>
              <a:ext uri="{FF2B5EF4-FFF2-40B4-BE49-F238E27FC236}">
                <a16:creationId xmlns:a16="http://schemas.microsoft.com/office/drawing/2014/main" id="{F975D53A-2E1E-4813-9794-2B1622732A3A}"/>
              </a:ext>
            </a:extLst>
          </p:cNvPr>
          <p:cNvSpPr/>
          <p:nvPr/>
        </p:nvSpPr>
        <p:spPr>
          <a:xfrm>
            <a:off x="8901456" y="2843683"/>
            <a:ext cx="2469823" cy="3783359"/>
          </a:xfrm>
          <a:prstGeom prst="roundRect">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400" b="1" dirty="0"/>
              <a:t>False</a:t>
            </a:r>
          </a:p>
        </p:txBody>
      </p:sp>
      <p:sp>
        <p:nvSpPr>
          <p:cNvPr id="6" name="Footer Placeholder 14">
            <a:extLst>
              <a:ext uri="{FF2B5EF4-FFF2-40B4-BE49-F238E27FC236}">
                <a16:creationId xmlns:a16="http://schemas.microsoft.com/office/drawing/2014/main" id="{11F38B86-929B-A8EF-3109-BDDFFACE0362}"/>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Tree>
    <p:extLst>
      <p:ext uri="{BB962C8B-B14F-4D97-AF65-F5344CB8AC3E}">
        <p14:creationId xmlns:p14="http://schemas.microsoft.com/office/powerpoint/2010/main" val="3732930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1260-DB91-145D-CFE5-7AC6A3ED4361}"/>
              </a:ext>
            </a:extLst>
          </p:cNvPr>
          <p:cNvSpPr>
            <a:spLocks noGrp="1"/>
          </p:cNvSpPr>
          <p:nvPr>
            <p:ph type="title"/>
          </p:nvPr>
        </p:nvSpPr>
        <p:spPr/>
        <p:txBody>
          <a:bodyPr/>
          <a:lstStyle/>
          <a:p>
            <a:r>
              <a:rPr lang="en-US" dirty="0"/>
              <a:t>Veteran Myths</a:t>
            </a:r>
          </a:p>
        </p:txBody>
      </p:sp>
      <p:sp>
        <p:nvSpPr>
          <p:cNvPr id="3" name="Content Placeholder 2">
            <a:extLst>
              <a:ext uri="{FF2B5EF4-FFF2-40B4-BE49-F238E27FC236}">
                <a16:creationId xmlns:a16="http://schemas.microsoft.com/office/drawing/2014/main" id="{C942FE09-D402-D15C-00E8-0FBC68201482}"/>
              </a:ext>
            </a:extLst>
          </p:cNvPr>
          <p:cNvSpPr>
            <a:spLocks noGrp="1"/>
          </p:cNvSpPr>
          <p:nvPr>
            <p:ph idx="1"/>
          </p:nvPr>
        </p:nvSpPr>
        <p:spPr>
          <a:xfrm>
            <a:off x="1371600" y="1757548"/>
            <a:ext cx="9601200" cy="4109852"/>
          </a:xfrm>
        </p:spPr>
        <p:txBody>
          <a:bodyPr/>
          <a:lstStyle/>
          <a:p>
            <a:r>
              <a:rPr lang="en-US" dirty="0"/>
              <a:t>MYTH: Hiring veterans has no direct impact to National Security</a:t>
            </a:r>
          </a:p>
          <a:p>
            <a:r>
              <a:rPr lang="en-US" dirty="0"/>
              <a:t>FACT: Hiring veterans has a direct and quantifiable impact to National Security</a:t>
            </a:r>
          </a:p>
          <a:p>
            <a:pPr lvl="1"/>
            <a:r>
              <a:rPr lang="en-US" dirty="0"/>
              <a:t>If military service is not seen as providing a gateway to successful civilian careers, future recruits may be dissuaded from serving. </a:t>
            </a:r>
            <a:r>
              <a:rPr lang="en-US" b="1" dirty="0"/>
              <a:t>It is thus a matter of national security.</a:t>
            </a:r>
          </a:p>
          <a:p>
            <a:pPr lvl="1"/>
            <a:r>
              <a:rPr lang="en-US" dirty="0"/>
              <a:t>The Department of Defense (DoD) must pay Unemployment Insurance for Ex-Servicemembers (UCX) to states whose veterans are not employed. These funds, whose amounts have varied from </a:t>
            </a:r>
            <a:r>
              <a:rPr lang="en-US" b="1" dirty="0"/>
              <a:t>$200-900+ Million </a:t>
            </a:r>
            <a:r>
              <a:rPr lang="en-US" dirty="0"/>
              <a:t>in recent years, subtract from DoD’s operating budget and thereby sacrifice funds that could otherwise be spent on our common defense. </a:t>
            </a:r>
          </a:p>
        </p:txBody>
      </p:sp>
      <p:sp>
        <p:nvSpPr>
          <p:cNvPr id="5" name="Footer Placeholder 14">
            <a:extLst>
              <a:ext uri="{FF2B5EF4-FFF2-40B4-BE49-F238E27FC236}">
                <a16:creationId xmlns:a16="http://schemas.microsoft.com/office/drawing/2014/main" id="{D6E8B05B-91CC-866E-ADC4-E1E1935A1155}"/>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pic>
        <p:nvPicPr>
          <p:cNvPr id="1026" name="Picture 2" descr="Security Security Checked Icon | Windows 8 Iconpack | Icons8">
            <a:extLst>
              <a:ext uri="{FF2B5EF4-FFF2-40B4-BE49-F238E27FC236}">
                <a16:creationId xmlns:a16="http://schemas.microsoft.com/office/drawing/2014/main" id="{B586B92A-366D-EE16-1653-E5E5F63723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47691" y="306451"/>
            <a:ext cx="1308593" cy="130859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74C3500-8C11-C0E5-3441-84BEC65001B3}"/>
              </a:ext>
            </a:extLst>
          </p:cNvPr>
          <p:cNvSpPr txBox="1"/>
          <p:nvPr/>
        </p:nvSpPr>
        <p:spPr>
          <a:xfrm>
            <a:off x="884255" y="6172200"/>
            <a:ext cx="10912510" cy="646331"/>
          </a:xfrm>
          <a:prstGeom prst="rect">
            <a:avLst/>
          </a:prstGeom>
          <a:noFill/>
        </p:spPr>
        <p:txBody>
          <a:bodyPr wrap="square" rtlCol="0">
            <a:spAutoFit/>
          </a:bodyPr>
          <a:lstStyle/>
          <a:p>
            <a:r>
              <a:rPr lang="en-US" sz="900" dirty="0"/>
              <a:t>Sources: Call of Duty Endowment and ZipRecruiter, “Challenges on the Home Front: Underemployment Hits Veterans Hard,” accessed August 26, 2022, </a:t>
            </a:r>
            <a:r>
              <a:rPr lang="en-US" sz="900" dirty="0">
                <a:hlinkClick r:id="rId4"/>
              </a:rPr>
              <a:t>https://www.callofdutyendowment.org/content/dam/atvi/callofduty/code/pdf/ZipCODE_Vet_Report_FINAL.pdf</a:t>
            </a:r>
            <a:r>
              <a:rPr lang="en-US" sz="900" dirty="0"/>
              <a:t>. Nathan D. Ainspan and Kristin N. Saboe, Military Veteran Employment: A Guide for the Data-Driven Leader (New York, NY: Oxford University Press, 2021), 2. See also: U.S. Congressional Budget Office, “Transitioning From the Military to the Civilian Workforce: The Role of Unemployment Compensation for Ex-Servicemembers,” May 16, 2017, Accessed December 20, 2022, </a:t>
            </a:r>
            <a:r>
              <a:rPr lang="en-US" sz="900" dirty="0">
                <a:hlinkClick r:id="rId5"/>
              </a:rPr>
              <a:t>https://www.cbo.gov/publication/52503</a:t>
            </a:r>
            <a:r>
              <a:rPr lang="en-US" sz="900" dirty="0"/>
              <a:t>. </a:t>
            </a:r>
          </a:p>
        </p:txBody>
      </p:sp>
    </p:spTree>
    <p:extLst>
      <p:ext uri="{BB962C8B-B14F-4D97-AF65-F5344CB8AC3E}">
        <p14:creationId xmlns:p14="http://schemas.microsoft.com/office/powerpoint/2010/main" val="1183496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flag&#10;&#10;Description automatically generated with medium confidence">
            <a:extLst>
              <a:ext uri="{FF2B5EF4-FFF2-40B4-BE49-F238E27FC236}">
                <a16:creationId xmlns:a16="http://schemas.microsoft.com/office/drawing/2014/main" id="{35EB36E3-0947-0A8B-AA21-1FCFF7C8A6E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1"/>
            <a:ext cx="12328634" cy="8219089"/>
          </a:xfrm>
          <a:prstGeom prst="rect">
            <a:avLst/>
          </a:prstGeom>
        </p:spPr>
      </p:pic>
      <p:sp>
        <p:nvSpPr>
          <p:cNvPr id="2" name="Rectangle 1">
            <a:extLst>
              <a:ext uri="{FF2B5EF4-FFF2-40B4-BE49-F238E27FC236}">
                <a16:creationId xmlns:a16="http://schemas.microsoft.com/office/drawing/2014/main" id="{BE09DC13-0FE7-41A4-6828-357621D6A7B0}"/>
              </a:ext>
            </a:extLst>
          </p:cNvPr>
          <p:cNvSpPr/>
          <p:nvPr/>
        </p:nvSpPr>
        <p:spPr>
          <a:xfrm>
            <a:off x="0" y="0"/>
            <a:ext cx="12328634" cy="7866993"/>
          </a:xfrm>
          <a:prstGeom prst="rect">
            <a:avLst/>
          </a:prstGeom>
          <a:gradFill flip="none" rotWithShape="1">
            <a:gsLst>
              <a:gs pos="0">
                <a:srgbClr val="001F60">
                  <a:alpha val="18383"/>
                </a:srgbClr>
              </a:gs>
              <a:gs pos="37000">
                <a:srgbClr val="001F60">
                  <a:alpha val="42000"/>
                </a:srgbClr>
              </a:gs>
              <a:gs pos="61000">
                <a:srgbClr val="001F60">
                  <a:alpha val="69309"/>
                </a:srgbClr>
              </a:gs>
              <a:gs pos="78000">
                <a:srgbClr val="001F60">
                  <a:alpha val="76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075FAE1E-BC95-2D8B-27C9-58A4610D9833}"/>
              </a:ext>
            </a:extLst>
          </p:cNvPr>
          <p:cNvSpPr txBox="1"/>
          <p:nvPr/>
        </p:nvSpPr>
        <p:spPr>
          <a:xfrm>
            <a:off x="2433145" y="2364826"/>
            <a:ext cx="9758855" cy="1107996"/>
          </a:xfrm>
          <a:prstGeom prst="rect">
            <a:avLst/>
          </a:prstGeom>
          <a:noFill/>
        </p:spPr>
        <p:txBody>
          <a:bodyPr wrap="square" rtlCol="0">
            <a:spAutoFit/>
          </a:bodyPr>
          <a:lstStyle/>
          <a:p>
            <a:pPr>
              <a:spcAft>
                <a:spcPts val="1200"/>
              </a:spcAft>
            </a:pPr>
            <a:r>
              <a:rPr lang="en-US" sz="6600" b="1" spc="170" dirty="0">
                <a:solidFill>
                  <a:schemeClr val="bg1"/>
                </a:solidFill>
                <a:latin typeface="Franklin Gothic Heavy" panose="020B0603020102020204" pitchFamily="34" charset="0"/>
              </a:rPr>
              <a:t>Introduction</a:t>
            </a:r>
          </a:p>
        </p:txBody>
      </p:sp>
      <p:pic>
        <p:nvPicPr>
          <p:cNvPr id="3" name="Picture 2">
            <a:extLst>
              <a:ext uri="{FF2B5EF4-FFF2-40B4-BE49-F238E27FC236}">
                <a16:creationId xmlns:a16="http://schemas.microsoft.com/office/drawing/2014/main" id="{499E1041-E49F-F90F-9EAA-0E268FB2D2AB}"/>
              </a:ext>
            </a:extLst>
          </p:cNvPr>
          <p:cNvPicPr>
            <a:picLocks noChangeAspect="1"/>
          </p:cNvPicPr>
          <p:nvPr/>
        </p:nvPicPr>
        <p:blipFill>
          <a:blip r:embed="rId3"/>
          <a:stretch>
            <a:fillRect/>
          </a:stretch>
        </p:blipFill>
        <p:spPr>
          <a:xfrm>
            <a:off x="1061546" y="2631989"/>
            <a:ext cx="1190901" cy="1782355"/>
          </a:xfrm>
          <a:prstGeom prst="rect">
            <a:avLst/>
          </a:prstGeom>
        </p:spPr>
      </p:pic>
      <p:cxnSp>
        <p:nvCxnSpPr>
          <p:cNvPr id="6" name="Straight Connector 5">
            <a:extLst>
              <a:ext uri="{FF2B5EF4-FFF2-40B4-BE49-F238E27FC236}">
                <a16:creationId xmlns:a16="http://schemas.microsoft.com/office/drawing/2014/main" id="{436AE208-BC73-AD71-889B-B04C5284743B}"/>
              </a:ext>
            </a:extLst>
          </p:cNvPr>
          <p:cNvCxnSpPr>
            <a:cxnSpLocks/>
          </p:cNvCxnSpPr>
          <p:nvPr/>
        </p:nvCxnSpPr>
        <p:spPr>
          <a:xfrm>
            <a:off x="2527739" y="3499944"/>
            <a:ext cx="46981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00025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69606-16D5-2346-973C-DC71513D4681}"/>
              </a:ext>
            </a:extLst>
          </p:cNvPr>
          <p:cNvSpPr>
            <a:spLocks noGrp="1"/>
          </p:cNvSpPr>
          <p:nvPr>
            <p:ph type="title"/>
          </p:nvPr>
        </p:nvSpPr>
        <p:spPr>
          <a:xfrm>
            <a:off x="723900" y="1937635"/>
            <a:ext cx="3855720" cy="2157884"/>
          </a:xfrm>
        </p:spPr>
        <p:txBody>
          <a:bodyPr vert="horz" lIns="91440" tIns="45720" rIns="91440" bIns="45720" rtlCol="0" anchor="ctr">
            <a:noAutofit/>
          </a:bodyPr>
          <a:lstStyle/>
          <a:p>
            <a:pPr algn="ctr"/>
            <a:r>
              <a:rPr lang="en-US" sz="6600" b="1" dirty="0"/>
              <a:t>Question</a:t>
            </a:r>
          </a:p>
        </p:txBody>
      </p:sp>
      <p:sp>
        <p:nvSpPr>
          <p:cNvPr id="3" name="Content Placeholder 2">
            <a:extLst>
              <a:ext uri="{FF2B5EF4-FFF2-40B4-BE49-F238E27FC236}">
                <a16:creationId xmlns:a16="http://schemas.microsoft.com/office/drawing/2014/main" id="{842C04B5-C0E5-1241-887F-79718674A714}"/>
              </a:ext>
            </a:extLst>
          </p:cNvPr>
          <p:cNvSpPr>
            <a:spLocks noGrp="1"/>
          </p:cNvSpPr>
          <p:nvPr>
            <p:ph idx="1"/>
          </p:nvPr>
        </p:nvSpPr>
        <p:spPr>
          <a:xfrm>
            <a:off x="6256020" y="685801"/>
            <a:ext cx="5212080" cy="2330776"/>
          </a:xfrm>
        </p:spPr>
        <p:txBody>
          <a:bodyPr>
            <a:normAutofit/>
          </a:bodyPr>
          <a:lstStyle/>
          <a:p>
            <a:pPr marL="0" indent="0" algn="ctr">
              <a:buNone/>
            </a:pPr>
            <a:r>
              <a:rPr lang="en-US" sz="4400" dirty="0"/>
              <a:t>Most organizations have veteran hiring programs in place.</a:t>
            </a:r>
          </a:p>
          <a:p>
            <a:pPr marL="0" indent="0" algn="ctr">
              <a:buNone/>
            </a:pPr>
            <a:endParaRPr lang="en-US" sz="4400" b="1" dirty="0"/>
          </a:p>
        </p:txBody>
      </p:sp>
      <p:sp>
        <p:nvSpPr>
          <p:cNvPr id="4" name="Rectangle: Rounded Corners 3">
            <a:extLst>
              <a:ext uri="{FF2B5EF4-FFF2-40B4-BE49-F238E27FC236}">
                <a16:creationId xmlns:a16="http://schemas.microsoft.com/office/drawing/2014/main" id="{8F540F8F-D822-42A9-8F2E-E75ACD52AB58}"/>
              </a:ext>
            </a:extLst>
          </p:cNvPr>
          <p:cNvSpPr/>
          <p:nvPr/>
        </p:nvSpPr>
        <p:spPr>
          <a:xfrm>
            <a:off x="6334812" y="2843684"/>
            <a:ext cx="2469823" cy="3783359"/>
          </a:xfrm>
          <a:prstGeom prst="roundRect">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400" b="1" dirty="0"/>
              <a:t>True</a:t>
            </a:r>
          </a:p>
        </p:txBody>
      </p:sp>
      <p:sp>
        <p:nvSpPr>
          <p:cNvPr id="5" name="Rectangle: Rounded Corners 4">
            <a:extLst>
              <a:ext uri="{FF2B5EF4-FFF2-40B4-BE49-F238E27FC236}">
                <a16:creationId xmlns:a16="http://schemas.microsoft.com/office/drawing/2014/main" id="{F975D53A-2E1E-4813-9794-2B1622732A3A}"/>
              </a:ext>
            </a:extLst>
          </p:cNvPr>
          <p:cNvSpPr/>
          <p:nvPr/>
        </p:nvSpPr>
        <p:spPr>
          <a:xfrm>
            <a:off x="8901456" y="2843683"/>
            <a:ext cx="2469823" cy="3783359"/>
          </a:xfrm>
          <a:prstGeom prst="roundRect">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400" b="1" dirty="0"/>
              <a:t>False</a:t>
            </a:r>
          </a:p>
        </p:txBody>
      </p:sp>
      <p:sp>
        <p:nvSpPr>
          <p:cNvPr id="6" name="Footer Placeholder 14">
            <a:extLst>
              <a:ext uri="{FF2B5EF4-FFF2-40B4-BE49-F238E27FC236}">
                <a16:creationId xmlns:a16="http://schemas.microsoft.com/office/drawing/2014/main" id="{11F38B86-929B-A8EF-3109-BDDFFACE0362}"/>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Tree>
    <p:extLst>
      <p:ext uri="{BB962C8B-B14F-4D97-AF65-F5344CB8AC3E}">
        <p14:creationId xmlns:p14="http://schemas.microsoft.com/office/powerpoint/2010/main" val="42587600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34739-0A97-46F5-D7CC-E83D90CE1C71}"/>
              </a:ext>
            </a:extLst>
          </p:cNvPr>
          <p:cNvSpPr>
            <a:spLocks noGrp="1"/>
          </p:cNvSpPr>
          <p:nvPr>
            <p:ph type="title"/>
          </p:nvPr>
        </p:nvSpPr>
        <p:spPr>
          <a:xfrm>
            <a:off x="1371600" y="685800"/>
            <a:ext cx="9601200" cy="850769"/>
          </a:xfrm>
        </p:spPr>
        <p:txBody>
          <a:bodyPr>
            <a:normAutofit/>
          </a:bodyPr>
          <a:lstStyle/>
          <a:p>
            <a:r>
              <a:rPr lang="en-US" dirty="0"/>
              <a:t>Veteran Myths</a:t>
            </a:r>
          </a:p>
        </p:txBody>
      </p:sp>
      <p:sp>
        <p:nvSpPr>
          <p:cNvPr id="3" name="Content Placeholder 2">
            <a:extLst>
              <a:ext uri="{FF2B5EF4-FFF2-40B4-BE49-F238E27FC236}">
                <a16:creationId xmlns:a16="http://schemas.microsoft.com/office/drawing/2014/main" id="{76CCF688-B726-F762-62B1-592727B9E6BD}"/>
              </a:ext>
            </a:extLst>
          </p:cNvPr>
          <p:cNvSpPr>
            <a:spLocks noGrp="1"/>
          </p:cNvSpPr>
          <p:nvPr>
            <p:ph idx="1"/>
          </p:nvPr>
        </p:nvSpPr>
        <p:spPr>
          <a:xfrm>
            <a:off x="1371600" y="1630837"/>
            <a:ext cx="9601200" cy="4236563"/>
          </a:xfrm>
        </p:spPr>
        <p:txBody>
          <a:bodyPr>
            <a:normAutofit/>
          </a:bodyPr>
          <a:lstStyle/>
          <a:p>
            <a:r>
              <a:rPr lang="en-US" dirty="0"/>
              <a:t>MYTH: Most organizations have veteran hiring programs in place</a:t>
            </a:r>
          </a:p>
          <a:p>
            <a:r>
              <a:rPr lang="en-US" dirty="0"/>
              <a:t>FACT: Most organizations are not structured to capitalize on the opportunity</a:t>
            </a:r>
          </a:p>
          <a:p>
            <a:pPr lvl="1"/>
            <a:r>
              <a:rPr lang="en-US" dirty="0"/>
              <a:t>90% of small businesses, who make up &gt; 99% of the businesses in the country and responsible for 42% of new jobs, do NOT intentionally hire veterans</a:t>
            </a:r>
          </a:p>
          <a:p>
            <a:pPr lvl="1"/>
            <a:r>
              <a:rPr lang="en-US" dirty="0"/>
              <a:t>According to a Korn Ferry survey of 700 businesses:</a:t>
            </a:r>
          </a:p>
          <a:p>
            <a:pPr lvl="2"/>
            <a:r>
              <a:rPr lang="en-US" dirty="0"/>
              <a:t>80% of organizations do NOT have veteran-specific hiring programs</a:t>
            </a:r>
          </a:p>
          <a:p>
            <a:pPr lvl="2"/>
            <a:r>
              <a:rPr lang="en-US" dirty="0"/>
              <a:t>71% of organizations do NOT provide talent acquisition professionals training on hiring veterans</a:t>
            </a:r>
          </a:p>
          <a:p>
            <a:pPr lvl="2"/>
            <a:r>
              <a:rPr lang="en-US" dirty="0"/>
              <a:t>52% of organizations do NOT provide onboarding or transition support to veteran hires</a:t>
            </a:r>
          </a:p>
        </p:txBody>
      </p:sp>
      <p:sp>
        <p:nvSpPr>
          <p:cNvPr id="5" name="TextBox 4">
            <a:extLst>
              <a:ext uri="{FF2B5EF4-FFF2-40B4-BE49-F238E27FC236}">
                <a16:creationId xmlns:a16="http://schemas.microsoft.com/office/drawing/2014/main" id="{56DC863C-F16E-C205-5C7B-BEB2CBC4911B}"/>
              </a:ext>
            </a:extLst>
          </p:cNvPr>
          <p:cNvSpPr txBox="1"/>
          <p:nvPr/>
        </p:nvSpPr>
        <p:spPr>
          <a:xfrm>
            <a:off x="738554" y="6350169"/>
            <a:ext cx="11269226" cy="507831"/>
          </a:xfrm>
          <a:prstGeom prst="rect">
            <a:avLst/>
          </a:prstGeom>
          <a:noFill/>
        </p:spPr>
        <p:txBody>
          <a:bodyPr wrap="square">
            <a:spAutoFit/>
          </a:bodyPr>
          <a:lstStyle/>
          <a:p>
            <a:r>
              <a:rPr lang="en-US" sz="900" dirty="0"/>
              <a:t>Sources: Roy Maurer, “8 in 10 Employers Lack Recruitment Programs for Veterans,” Medium.com, May 25, 2015, accessed August 26, 2022, </a:t>
            </a:r>
            <a:r>
              <a:rPr lang="en-US" sz="900" dirty="0">
                <a:hlinkClick r:id="rId2"/>
              </a:rPr>
              <a:t>https://medium.com/@HRCaroline/8-in-10-employers-lack-recruitment-programs-for-veterans-3426e6ba72ae</a:t>
            </a:r>
            <a:r>
              <a:rPr lang="en-US" sz="900" dirty="0"/>
              <a:t>. “Small Business Index: The Voice of Small Business Owners,” Metlife &amp; US Chamber of Commerce, Q3 2019, accessed August 26, 2022, </a:t>
            </a:r>
            <a:r>
              <a:rPr lang="en-US" sz="900" dirty="0">
                <a:hlinkClick r:id="rId3"/>
              </a:rPr>
              <a:t>https://www.uschamber.com/sbindex/uploads/SBI_2021_Q1.pdf</a:t>
            </a:r>
            <a:r>
              <a:rPr lang="en-US" sz="900" dirty="0"/>
              <a:t>.  </a:t>
            </a:r>
          </a:p>
        </p:txBody>
      </p:sp>
      <p:sp>
        <p:nvSpPr>
          <p:cNvPr id="6" name="Footer Placeholder 14">
            <a:extLst>
              <a:ext uri="{FF2B5EF4-FFF2-40B4-BE49-F238E27FC236}">
                <a16:creationId xmlns:a16="http://schemas.microsoft.com/office/drawing/2014/main" id="{9C0209D5-1E40-B2C0-5035-BD875BFF11C9}"/>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pic>
        <p:nvPicPr>
          <p:cNvPr id="7" name="Picture 6">
            <a:extLst>
              <a:ext uri="{FF2B5EF4-FFF2-40B4-BE49-F238E27FC236}">
                <a16:creationId xmlns:a16="http://schemas.microsoft.com/office/drawing/2014/main" id="{C486384B-F17F-82BF-88CD-01958490DAA0}"/>
              </a:ext>
            </a:extLst>
          </p:cNvPr>
          <p:cNvPicPr>
            <a:picLocks noChangeAspect="1"/>
          </p:cNvPicPr>
          <p:nvPr/>
        </p:nvPicPr>
        <p:blipFill>
          <a:blip r:embed="rId4"/>
          <a:stretch>
            <a:fillRect/>
          </a:stretch>
        </p:blipFill>
        <p:spPr>
          <a:xfrm>
            <a:off x="10124388" y="0"/>
            <a:ext cx="2077216" cy="2077216"/>
          </a:xfrm>
          <a:prstGeom prst="rect">
            <a:avLst/>
          </a:prstGeom>
        </p:spPr>
      </p:pic>
    </p:spTree>
    <p:extLst>
      <p:ext uri="{BB962C8B-B14F-4D97-AF65-F5344CB8AC3E}">
        <p14:creationId xmlns:p14="http://schemas.microsoft.com/office/powerpoint/2010/main" val="1016267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Off-page Connector 1">
            <a:extLst>
              <a:ext uri="{FF2B5EF4-FFF2-40B4-BE49-F238E27FC236}">
                <a16:creationId xmlns:a16="http://schemas.microsoft.com/office/drawing/2014/main" id="{A6AEB6D3-579E-4D50-A841-F7684C2F6F5F}"/>
              </a:ext>
            </a:extLst>
          </p:cNvPr>
          <p:cNvSpPr/>
          <p:nvPr/>
        </p:nvSpPr>
        <p:spPr>
          <a:xfrm rot="16200000">
            <a:off x="2190623" y="922110"/>
            <a:ext cx="3200400" cy="5120640"/>
          </a:xfrm>
          <a:prstGeom prst="flowChartOffpageConnector">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vert="vert" lIns="0" tIns="91440" rIns="0" bIns="0" rtlCol="0" anchor="ctr"/>
          <a:lstStyle/>
          <a:p>
            <a:pPr algn="ctr"/>
            <a:r>
              <a:rPr lang="en-US" sz="2400" b="1" dirty="0"/>
              <a:t>Most Important Skills Cited by Civilian Employers for Workplace Success</a:t>
            </a:r>
            <a:endParaRPr lang="en-US" sz="2400" baseline="30000" dirty="0"/>
          </a:p>
          <a:p>
            <a:endParaRPr lang="en-US" dirty="0"/>
          </a:p>
          <a:p>
            <a:pPr marL="285750" indent="-285750">
              <a:buFont typeface="Arial" panose="020B0604020202020204" pitchFamily="34" charset="0"/>
              <a:buChar char="•"/>
            </a:pPr>
            <a:r>
              <a:rPr lang="en-US" dirty="0"/>
              <a:t>Professionalism / Work Ethic</a:t>
            </a:r>
          </a:p>
          <a:p>
            <a:pPr marL="285750" indent="-285750">
              <a:buFont typeface="Arial" panose="020B0604020202020204" pitchFamily="34" charset="0"/>
              <a:buChar char="•"/>
            </a:pPr>
            <a:r>
              <a:rPr lang="en-US" dirty="0"/>
              <a:t>Teamwork / Collaboration</a:t>
            </a:r>
          </a:p>
          <a:p>
            <a:pPr marL="285750" indent="-285750">
              <a:buFont typeface="Arial" panose="020B0604020202020204" pitchFamily="34" charset="0"/>
              <a:buChar char="•"/>
            </a:pPr>
            <a:r>
              <a:rPr lang="en-US" dirty="0"/>
              <a:t>Oral and written communication</a:t>
            </a:r>
          </a:p>
          <a:p>
            <a:pPr marL="285750" indent="-285750">
              <a:buFont typeface="Arial" panose="020B0604020202020204" pitchFamily="34" charset="0"/>
              <a:buChar char="•"/>
            </a:pPr>
            <a:r>
              <a:rPr lang="en-US" dirty="0"/>
              <a:t>Critical thinking / problem solving</a:t>
            </a:r>
          </a:p>
          <a:p>
            <a:pPr marL="285750" indent="-285750">
              <a:buFont typeface="Arial" panose="020B0604020202020204" pitchFamily="34" charset="0"/>
              <a:buChar char="•"/>
            </a:pPr>
            <a:r>
              <a:rPr lang="en-US" dirty="0"/>
              <a:t>Ethics / social responsibility</a:t>
            </a:r>
          </a:p>
        </p:txBody>
      </p:sp>
      <p:sp>
        <p:nvSpPr>
          <p:cNvPr id="3" name="Flowchart: Off-page Connector 2">
            <a:extLst>
              <a:ext uri="{FF2B5EF4-FFF2-40B4-BE49-F238E27FC236}">
                <a16:creationId xmlns:a16="http://schemas.microsoft.com/office/drawing/2014/main" id="{5232D3DC-C582-43DA-849E-4CE588B7AD11}"/>
              </a:ext>
            </a:extLst>
          </p:cNvPr>
          <p:cNvSpPr/>
          <p:nvPr/>
        </p:nvSpPr>
        <p:spPr>
          <a:xfrm rot="5400000" flipH="1">
            <a:off x="7353532" y="922109"/>
            <a:ext cx="3200400" cy="5120640"/>
          </a:xfrm>
          <a:prstGeom prst="flowChartOffpageConnector">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r>
              <a:rPr lang="en-US" sz="2400" b="1" dirty="0"/>
              <a:t>Skills Strengthened or Enhanced by Military Service</a:t>
            </a:r>
            <a:endParaRPr lang="en-US" sz="2400" baseline="30000" dirty="0"/>
          </a:p>
          <a:p>
            <a:pPr algn="ctr"/>
            <a:endParaRPr lang="en-US" dirty="0"/>
          </a:p>
          <a:p>
            <a:pPr marL="285750" indent="-285750">
              <a:buFont typeface="Arial" panose="020B0604020202020204" pitchFamily="34" charset="0"/>
              <a:buChar char="•"/>
            </a:pPr>
            <a:r>
              <a:rPr lang="en-US" dirty="0"/>
              <a:t>Work Ethic / Discipline</a:t>
            </a:r>
          </a:p>
          <a:p>
            <a:pPr marL="285750" indent="-285750">
              <a:buFont typeface="Arial" panose="020B0604020202020204" pitchFamily="34" charset="0"/>
              <a:buChar char="•"/>
            </a:pPr>
            <a:r>
              <a:rPr lang="en-US" dirty="0"/>
              <a:t>Leadership &amp; management skills</a:t>
            </a:r>
          </a:p>
          <a:p>
            <a:pPr marL="285750" indent="-285750">
              <a:buFont typeface="Arial" panose="020B0604020202020204" pitchFamily="34" charset="0"/>
              <a:buChar char="•"/>
            </a:pPr>
            <a:r>
              <a:rPr lang="en-US" dirty="0"/>
              <a:t>Mental toughness</a:t>
            </a:r>
          </a:p>
          <a:p>
            <a:pPr marL="285750" indent="-285750">
              <a:buFont typeface="Arial" panose="020B0604020202020204" pitchFamily="34" charset="0"/>
              <a:buChar char="•"/>
            </a:pPr>
            <a:r>
              <a:rPr lang="en-US" dirty="0"/>
              <a:t>Adaptation to different challenges</a:t>
            </a:r>
          </a:p>
          <a:p>
            <a:pPr marL="285750" indent="-285750">
              <a:buFont typeface="Arial" panose="020B0604020202020204" pitchFamily="34" charset="0"/>
              <a:buChar char="•"/>
            </a:pPr>
            <a:r>
              <a:rPr lang="en-US" dirty="0"/>
              <a:t>Professionalism</a:t>
            </a:r>
          </a:p>
        </p:txBody>
      </p:sp>
      <p:sp>
        <p:nvSpPr>
          <p:cNvPr id="6" name="Title 1">
            <a:extLst>
              <a:ext uri="{FF2B5EF4-FFF2-40B4-BE49-F238E27FC236}">
                <a16:creationId xmlns:a16="http://schemas.microsoft.com/office/drawing/2014/main" id="{56C7EFA6-0AE5-489D-873D-E6AC03752FFA}"/>
              </a:ext>
            </a:extLst>
          </p:cNvPr>
          <p:cNvSpPr txBox="1">
            <a:spLocks/>
          </p:cNvSpPr>
          <p:nvPr/>
        </p:nvSpPr>
        <p:spPr>
          <a:xfrm>
            <a:off x="960012" y="452718"/>
            <a:ext cx="9913734" cy="1400530"/>
          </a:xfrm>
          <a:prstGeom prst="rect">
            <a:avLst/>
          </a:prstGeom>
        </p:spPr>
        <p:txBody>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Demand &amp; Supply of Workplace Skills</a:t>
            </a:r>
          </a:p>
        </p:txBody>
      </p:sp>
      <p:sp>
        <p:nvSpPr>
          <p:cNvPr id="4" name="TextBox 3">
            <a:extLst>
              <a:ext uri="{FF2B5EF4-FFF2-40B4-BE49-F238E27FC236}">
                <a16:creationId xmlns:a16="http://schemas.microsoft.com/office/drawing/2014/main" id="{0795DF4F-EB61-BDBF-110B-EA6B29034AAD}"/>
              </a:ext>
            </a:extLst>
          </p:cNvPr>
          <p:cNvSpPr txBox="1"/>
          <p:nvPr/>
        </p:nvSpPr>
        <p:spPr>
          <a:xfrm>
            <a:off x="800786" y="6012867"/>
            <a:ext cx="11391214" cy="784830"/>
          </a:xfrm>
          <a:prstGeom prst="rect">
            <a:avLst/>
          </a:prstGeom>
          <a:noFill/>
        </p:spPr>
        <p:txBody>
          <a:bodyPr wrap="square" rtlCol="0">
            <a:spAutoFit/>
          </a:bodyPr>
          <a:lstStyle/>
          <a:p>
            <a:r>
              <a:rPr lang="en-US" sz="900" dirty="0"/>
              <a:t>Sources:</a:t>
            </a:r>
          </a:p>
          <a:p>
            <a:pPr marL="171450" indent="-171450">
              <a:buFont typeface="Arial" panose="020B0604020202020204" pitchFamily="34" charset="0"/>
              <a:buChar char="•"/>
            </a:pPr>
            <a:r>
              <a:rPr lang="en-US" sz="900" dirty="0"/>
              <a:t>The Conference Board, Inc., the Partnership for 21st Century Skills, Corporate Voices for Working Families, and the Society for Human Resource Management, "Are They Really Ready to Work: Employer’s Perspectives on the Basic Knowledge and Applied Skills of the New Entrants to the 21st Century U.S. Workforce." 2006, accessed January 2, 2017, </a:t>
            </a:r>
            <a:r>
              <a:rPr lang="en-US" sz="900" u="sng" dirty="0">
                <a:hlinkClick r:id="rId3"/>
              </a:rPr>
              <a:t>http://www.p21.org/storage/documents/FINAL_REPORT_PDF09-29-06.pdf</a:t>
            </a:r>
            <a:r>
              <a:rPr lang="en-US" sz="900" dirty="0"/>
              <a:t>.</a:t>
            </a:r>
          </a:p>
          <a:p>
            <a:pPr marL="171450" indent="-171450">
              <a:buFont typeface="Arial" panose="020B0604020202020204" pitchFamily="34" charset="0"/>
              <a:buChar char="•"/>
            </a:pPr>
            <a:r>
              <a:rPr lang="en-US" sz="900" dirty="0"/>
              <a:t>C. Zoli, R. Maury, &amp; D. Fay, “Missing Perspectives: Servicemembers’ Transition from Service to Civilian Life — Data-Driven Research to Enact the Promise of the Post-9/11 GI Bill,” November 2015, </a:t>
            </a:r>
            <a:r>
              <a:rPr lang="en-US" sz="900" i="1" dirty="0"/>
              <a:t>Institute for Veterans &amp; Military Families, Syracuse University</a:t>
            </a:r>
            <a:r>
              <a:rPr lang="en-US" sz="900" dirty="0"/>
              <a:t>, accessed October 30, 2017, </a:t>
            </a:r>
            <a:r>
              <a:rPr lang="en-US" sz="900" u="sng" dirty="0">
                <a:hlinkClick r:id="rId4"/>
              </a:rPr>
              <a:t>https://ivmf.syracuse.edu/article/missing-perspectives-servicemembers-transition-from-service-to-civilian-life/</a:t>
            </a:r>
            <a:r>
              <a:rPr lang="en-US" sz="900" dirty="0"/>
              <a:t>.</a:t>
            </a:r>
          </a:p>
        </p:txBody>
      </p:sp>
      <p:sp>
        <p:nvSpPr>
          <p:cNvPr id="7" name="Footer Placeholder 14">
            <a:extLst>
              <a:ext uri="{FF2B5EF4-FFF2-40B4-BE49-F238E27FC236}">
                <a16:creationId xmlns:a16="http://schemas.microsoft.com/office/drawing/2014/main" id="{7A8EC748-B6C8-B07C-2369-F575B79B844B}"/>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Tree>
    <p:extLst>
      <p:ext uri="{BB962C8B-B14F-4D97-AF65-F5344CB8AC3E}">
        <p14:creationId xmlns:p14="http://schemas.microsoft.com/office/powerpoint/2010/main" val="2922256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flag&#10;&#10;Description automatically generated with medium confidence">
            <a:extLst>
              <a:ext uri="{FF2B5EF4-FFF2-40B4-BE49-F238E27FC236}">
                <a16:creationId xmlns:a16="http://schemas.microsoft.com/office/drawing/2014/main" id="{35EB36E3-0947-0A8B-AA21-1FCFF7C8A6E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1"/>
            <a:ext cx="12328634" cy="8219089"/>
          </a:xfrm>
          <a:prstGeom prst="rect">
            <a:avLst/>
          </a:prstGeom>
        </p:spPr>
      </p:pic>
      <p:sp>
        <p:nvSpPr>
          <p:cNvPr id="2" name="Rectangle 1">
            <a:extLst>
              <a:ext uri="{FF2B5EF4-FFF2-40B4-BE49-F238E27FC236}">
                <a16:creationId xmlns:a16="http://schemas.microsoft.com/office/drawing/2014/main" id="{BE09DC13-0FE7-41A4-6828-357621D6A7B0}"/>
              </a:ext>
            </a:extLst>
          </p:cNvPr>
          <p:cNvSpPr/>
          <p:nvPr/>
        </p:nvSpPr>
        <p:spPr>
          <a:xfrm>
            <a:off x="0" y="0"/>
            <a:ext cx="12328634" cy="7866993"/>
          </a:xfrm>
          <a:prstGeom prst="rect">
            <a:avLst/>
          </a:prstGeom>
          <a:gradFill flip="none" rotWithShape="1">
            <a:gsLst>
              <a:gs pos="0">
                <a:srgbClr val="001F60">
                  <a:alpha val="18383"/>
                </a:srgbClr>
              </a:gs>
              <a:gs pos="37000">
                <a:srgbClr val="001F60">
                  <a:alpha val="42000"/>
                </a:srgbClr>
              </a:gs>
              <a:gs pos="61000">
                <a:srgbClr val="001F60">
                  <a:alpha val="69309"/>
                </a:srgbClr>
              </a:gs>
              <a:gs pos="78000">
                <a:srgbClr val="001F60">
                  <a:alpha val="76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075FAE1E-BC95-2D8B-27C9-58A4610D9833}"/>
              </a:ext>
            </a:extLst>
          </p:cNvPr>
          <p:cNvSpPr txBox="1"/>
          <p:nvPr/>
        </p:nvSpPr>
        <p:spPr>
          <a:xfrm>
            <a:off x="2433145" y="2364826"/>
            <a:ext cx="9758855" cy="1107996"/>
          </a:xfrm>
          <a:prstGeom prst="rect">
            <a:avLst/>
          </a:prstGeom>
          <a:noFill/>
        </p:spPr>
        <p:txBody>
          <a:bodyPr wrap="square" rtlCol="0">
            <a:spAutoFit/>
          </a:bodyPr>
          <a:lstStyle/>
          <a:p>
            <a:pPr>
              <a:spcAft>
                <a:spcPts val="1200"/>
              </a:spcAft>
            </a:pPr>
            <a:r>
              <a:rPr lang="en-US" sz="6600" b="1" spc="170" dirty="0">
                <a:solidFill>
                  <a:schemeClr val="bg1"/>
                </a:solidFill>
                <a:latin typeface="Franklin Gothic Heavy" panose="020B0603020102020204" pitchFamily="34" charset="0"/>
              </a:rPr>
              <a:t>Closing Thoughts</a:t>
            </a:r>
          </a:p>
        </p:txBody>
      </p:sp>
      <p:cxnSp>
        <p:nvCxnSpPr>
          <p:cNvPr id="8" name="Straight Connector 7">
            <a:extLst>
              <a:ext uri="{FF2B5EF4-FFF2-40B4-BE49-F238E27FC236}">
                <a16:creationId xmlns:a16="http://schemas.microsoft.com/office/drawing/2014/main" id="{32FAC3F2-A7EE-5F41-3288-88352D959946}"/>
              </a:ext>
            </a:extLst>
          </p:cNvPr>
          <p:cNvCxnSpPr>
            <a:cxnSpLocks/>
          </p:cNvCxnSpPr>
          <p:nvPr/>
        </p:nvCxnSpPr>
        <p:spPr>
          <a:xfrm>
            <a:off x="2527739" y="3499944"/>
            <a:ext cx="72237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7CBB432-5B8C-2242-C4BB-8D4A4955F811}"/>
              </a:ext>
            </a:extLst>
          </p:cNvPr>
          <p:cNvPicPr>
            <a:picLocks noChangeAspect="1"/>
          </p:cNvPicPr>
          <p:nvPr/>
        </p:nvPicPr>
        <p:blipFill>
          <a:blip r:embed="rId3"/>
          <a:stretch>
            <a:fillRect/>
          </a:stretch>
        </p:blipFill>
        <p:spPr>
          <a:xfrm>
            <a:off x="1061546" y="2631989"/>
            <a:ext cx="1190901" cy="1782355"/>
          </a:xfrm>
          <a:prstGeom prst="rect">
            <a:avLst/>
          </a:prstGeom>
        </p:spPr>
      </p:pic>
    </p:spTree>
    <p:extLst>
      <p:ext uri="{BB962C8B-B14F-4D97-AF65-F5344CB8AC3E}">
        <p14:creationId xmlns:p14="http://schemas.microsoft.com/office/powerpoint/2010/main" val="26598186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B4D3F-7CE1-451F-B636-BC896E3A7E5D}"/>
              </a:ext>
            </a:extLst>
          </p:cNvPr>
          <p:cNvSpPr>
            <a:spLocks noGrp="1"/>
          </p:cNvSpPr>
          <p:nvPr>
            <p:ph type="title"/>
          </p:nvPr>
        </p:nvSpPr>
        <p:spPr>
          <a:xfrm>
            <a:off x="1092200" y="365126"/>
            <a:ext cx="10515600" cy="1124606"/>
          </a:xfrm>
        </p:spPr>
        <p:txBody>
          <a:bodyPr/>
          <a:lstStyle/>
          <a:p>
            <a:r>
              <a:rPr lang="en-US" dirty="0"/>
              <a:t>Minimum Requirements for Success</a:t>
            </a:r>
          </a:p>
        </p:txBody>
      </p:sp>
      <p:sp>
        <p:nvSpPr>
          <p:cNvPr id="9" name="TextBox 8">
            <a:extLst>
              <a:ext uri="{FF2B5EF4-FFF2-40B4-BE49-F238E27FC236}">
                <a16:creationId xmlns:a16="http://schemas.microsoft.com/office/drawing/2014/main" id="{84F0BDF7-BC12-D94C-AFCF-9A4F1EA35635}"/>
              </a:ext>
            </a:extLst>
          </p:cNvPr>
          <p:cNvSpPr txBox="1"/>
          <p:nvPr/>
        </p:nvSpPr>
        <p:spPr>
          <a:xfrm>
            <a:off x="1130299" y="1178359"/>
            <a:ext cx="10872705" cy="1569660"/>
          </a:xfrm>
          <a:prstGeom prst="rect">
            <a:avLst/>
          </a:prstGeom>
          <a:noFill/>
        </p:spPr>
        <p:txBody>
          <a:bodyPr wrap="square" rtlCol="0">
            <a:spAutoFit/>
          </a:bodyPr>
          <a:lstStyle/>
          <a:p>
            <a:pPr marL="285750" indent="-285750">
              <a:buFont typeface="Wingdings" pitchFamily="2" charset="2"/>
              <a:buChar char="§"/>
            </a:pPr>
            <a:r>
              <a:rPr lang="en-US" sz="1600" dirty="0"/>
              <a:t>Top-down executive-level leadership and substantive material (financial and programmatic) support</a:t>
            </a:r>
          </a:p>
          <a:p>
            <a:pPr marL="285750" indent="-285750">
              <a:buFont typeface="Wingdings" pitchFamily="2" charset="2"/>
              <a:buChar char="§"/>
            </a:pPr>
            <a:r>
              <a:rPr lang="en-US" sz="1600" dirty="0"/>
              <a:t>Initiation of a veteran BRG</a:t>
            </a:r>
          </a:p>
          <a:p>
            <a:pPr marL="285750" indent="-285750">
              <a:buFont typeface="Wingdings" pitchFamily="2" charset="2"/>
              <a:buChar char="§"/>
            </a:pPr>
            <a:r>
              <a:rPr lang="en-US" sz="1600" dirty="0"/>
              <a:t>Onboarding and mentoring programs</a:t>
            </a:r>
          </a:p>
          <a:p>
            <a:pPr marL="285750" indent="-285750">
              <a:buFont typeface="Wingdings" pitchFamily="2" charset="2"/>
              <a:buChar char="§"/>
            </a:pPr>
            <a:r>
              <a:rPr lang="en-US" sz="1600" dirty="0"/>
              <a:t>Direct relationship between the Veteran Support Program’s outcome-based measures and the Employer’s Strategic Goals</a:t>
            </a:r>
          </a:p>
          <a:p>
            <a:pPr marL="285750" indent="-285750">
              <a:buFont typeface="Wingdings" pitchFamily="2" charset="2"/>
              <a:buChar char="§"/>
            </a:pPr>
            <a:r>
              <a:rPr lang="en-US" sz="1600" dirty="0"/>
              <a:t>Compliance with all regulatory obligations (i.e., USERRA, VEVRAA, ADA, FMLA, etc.)</a:t>
            </a:r>
          </a:p>
          <a:p>
            <a:pPr marL="742950" lvl="1" indent="-285750">
              <a:buFont typeface="Wingdings" pitchFamily="2" charset="2"/>
              <a:buChar char="§"/>
            </a:pPr>
            <a:r>
              <a:rPr lang="en-US" sz="1600" dirty="0"/>
              <a:t>Where applicable, compliance with the Office of Federal Contract Compliance Program (OFCCP)</a:t>
            </a:r>
          </a:p>
        </p:txBody>
      </p:sp>
      <p:pic>
        <p:nvPicPr>
          <p:cNvPr id="10" name="Picture 9">
            <a:extLst>
              <a:ext uri="{FF2B5EF4-FFF2-40B4-BE49-F238E27FC236}">
                <a16:creationId xmlns:a16="http://schemas.microsoft.com/office/drawing/2014/main" id="{3209D28A-012B-854E-8D81-CDE8D0431C68}"/>
              </a:ext>
            </a:extLst>
          </p:cNvPr>
          <p:cNvPicPr>
            <a:picLocks noChangeAspect="1"/>
          </p:cNvPicPr>
          <p:nvPr/>
        </p:nvPicPr>
        <p:blipFill rotWithShape="1">
          <a:blip r:embed="rId2"/>
          <a:srcRect t="6178"/>
          <a:stretch/>
        </p:blipFill>
        <p:spPr>
          <a:xfrm>
            <a:off x="6291608" y="2816265"/>
            <a:ext cx="4093542" cy="3028426"/>
          </a:xfrm>
          <a:prstGeom prst="rect">
            <a:avLst/>
          </a:prstGeom>
        </p:spPr>
      </p:pic>
      <p:sp>
        <p:nvSpPr>
          <p:cNvPr id="11" name="TextBox 10">
            <a:extLst>
              <a:ext uri="{FF2B5EF4-FFF2-40B4-BE49-F238E27FC236}">
                <a16:creationId xmlns:a16="http://schemas.microsoft.com/office/drawing/2014/main" id="{1AD66417-9A2B-8942-8FDE-0674DCACF656}"/>
              </a:ext>
            </a:extLst>
          </p:cNvPr>
          <p:cNvSpPr txBox="1"/>
          <p:nvPr/>
        </p:nvSpPr>
        <p:spPr>
          <a:xfrm>
            <a:off x="6052379" y="5880948"/>
            <a:ext cx="4572000" cy="307777"/>
          </a:xfrm>
          <a:prstGeom prst="rect">
            <a:avLst/>
          </a:prstGeom>
          <a:noFill/>
        </p:spPr>
        <p:txBody>
          <a:bodyPr wrap="square" rtlCol="0">
            <a:spAutoFit/>
          </a:bodyPr>
          <a:lstStyle/>
          <a:p>
            <a:pPr algn="ctr"/>
            <a:r>
              <a:rPr lang="en-US" sz="1400" i="1" dirty="0"/>
              <a:t>Sample Veteran Support Program Reporting Dashboard</a:t>
            </a:r>
          </a:p>
        </p:txBody>
      </p:sp>
      <p:sp>
        <p:nvSpPr>
          <p:cNvPr id="13" name="Rectangle 12">
            <a:extLst>
              <a:ext uri="{FF2B5EF4-FFF2-40B4-BE49-F238E27FC236}">
                <a16:creationId xmlns:a16="http://schemas.microsoft.com/office/drawing/2014/main" id="{908B1D7B-B9CE-DD48-B60B-1CCF6F0045B0}"/>
              </a:ext>
            </a:extLst>
          </p:cNvPr>
          <p:cNvSpPr/>
          <p:nvPr/>
        </p:nvSpPr>
        <p:spPr>
          <a:xfrm>
            <a:off x="800810" y="6350169"/>
            <a:ext cx="11202651" cy="507831"/>
          </a:xfrm>
          <a:prstGeom prst="rect">
            <a:avLst/>
          </a:prstGeom>
        </p:spPr>
        <p:txBody>
          <a:bodyPr wrap="square">
            <a:spAutoFit/>
          </a:bodyPr>
          <a:lstStyle/>
          <a:p>
            <a:r>
              <a:rPr lang="en-CA" sz="900" dirty="0">
                <a:ea typeface="Verdana" panose="020B0604030504040204" pitchFamily="34" charset="0"/>
                <a:cs typeface="Times New Roman" panose="02020603050405020304" pitchFamily="18" charset="0"/>
              </a:rPr>
              <a:t>Source: </a:t>
            </a:r>
            <a:r>
              <a:rPr lang="en-US" sz="900" dirty="0"/>
              <a:t>Matthew J. Louis, </a:t>
            </a:r>
            <a:r>
              <a:rPr lang="en-US" sz="900" i="1" dirty="0"/>
              <a:t>Hiring Veterans: How to Leverage Military Talent for Organizational Growth </a:t>
            </a:r>
            <a:r>
              <a:rPr lang="en-US" sz="900" dirty="0"/>
              <a:t>(Newburyport, MA: Career Press, 2023). Also, “Cultivating veteran communities: Building collaborative networks to support military family transitions,” Matthew J. Louis &amp; Nate Pelletier, Deloitte &amp; TVCA, 2018, accessed April 21, 2020, </a:t>
            </a:r>
            <a:r>
              <a:rPr lang="en-US" sz="900" dirty="0">
                <a:hlinkClick r:id="rId3"/>
              </a:rPr>
              <a:t>https://matthewjlouis.com/media/cultivating-veteran-communities-building-collaborative-networks-to-support-military-family-transitions/</a:t>
            </a:r>
            <a:r>
              <a:rPr lang="en-US" sz="900" dirty="0"/>
              <a:t>. </a:t>
            </a:r>
          </a:p>
        </p:txBody>
      </p:sp>
      <p:pic>
        <p:nvPicPr>
          <p:cNvPr id="14" name="Picture 13">
            <a:extLst>
              <a:ext uri="{FF2B5EF4-FFF2-40B4-BE49-F238E27FC236}">
                <a16:creationId xmlns:a16="http://schemas.microsoft.com/office/drawing/2014/main" id="{B50D142C-75B0-134A-AFF7-5FA693EAFE26}"/>
              </a:ext>
            </a:extLst>
          </p:cNvPr>
          <p:cNvPicPr>
            <a:picLocks noChangeAspect="1"/>
          </p:cNvPicPr>
          <p:nvPr/>
        </p:nvPicPr>
        <p:blipFill>
          <a:blip r:embed="rId4"/>
          <a:stretch>
            <a:fillRect/>
          </a:stretch>
        </p:blipFill>
        <p:spPr>
          <a:xfrm>
            <a:off x="2780755" y="3330446"/>
            <a:ext cx="1322142" cy="2261368"/>
          </a:xfrm>
          <a:prstGeom prst="rect">
            <a:avLst/>
          </a:prstGeom>
        </p:spPr>
      </p:pic>
      <p:sp>
        <p:nvSpPr>
          <p:cNvPr id="15" name="Footer Placeholder 14">
            <a:extLst>
              <a:ext uri="{FF2B5EF4-FFF2-40B4-BE49-F238E27FC236}">
                <a16:creationId xmlns:a16="http://schemas.microsoft.com/office/drawing/2014/main" id="{46DB8AEE-8280-2149-80D2-717C4688BE33}"/>
              </a:ext>
            </a:extLst>
          </p:cNvPr>
          <p:cNvSpPr>
            <a:spLocks noGrp="1"/>
          </p:cNvSpPr>
          <p:nvPr>
            <p:ph type="ftr" sz="quarter" idx="11"/>
          </p:nvPr>
        </p:nvSpPr>
        <p:spPr>
          <a:xfrm>
            <a:off x="11313815" y="6534070"/>
            <a:ext cx="1018039" cy="404614"/>
          </a:xfrm>
        </p:spPr>
        <p:txBody>
          <a:bodyPr/>
          <a:lstStyle/>
          <a:p>
            <a:r>
              <a:rPr lang="en-US" dirty="0"/>
              <a:t>COPYRIGHT</a:t>
            </a:r>
          </a:p>
        </p:txBody>
      </p:sp>
    </p:spTree>
    <p:extLst>
      <p:ext uri="{BB962C8B-B14F-4D97-AF65-F5344CB8AC3E}">
        <p14:creationId xmlns:p14="http://schemas.microsoft.com/office/powerpoint/2010/main" val="2753321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F9A68EA-C42E-B4E6-21C2-573D1262D8A3}"/>
              </a:ext>
            </a:extLst>
          </p:cNvPr>
          <p:cNvPicPr>
            <a:picLocks noChangeAspect="1"/>
          </p:cNvPicPr>
          <p:nvPr/>
        </p:nvPicPr>
        <p:blipFill>
          <a:blip r:embed="rId3"/>
          <a:stretch>
            <a:fillRect/>
          </a:stretch>
        </p:blipFill>
        <p:spPr>
          <a:xfrm>
            <a:off x="5398004" y="3909815"/>
            <a:ext cx="4628561" cy="1756947"/>
          </a:xfrm>
          <a:prstGeom prst="rect">
            <a:avLst/>
          </a:prstGeom>
        </p:spPr>
      </p:pic>
      <p:pic>
        <p:nvPicPr>
          <p:cNvPr id="17" name="Picture 16">
            <a:extLst>
              <a:ext uri="{FF2B5EF4-FFF2-40B4-BE49-F238E27FC236}">
                <a16:creationId xmlns:a16="http://schemas.microsoft.com/office/drawing/2014/main" id="{43397D22-A7B6-CB49-6B02-14CDDC2F3780}"/>
              </a:ext>
            </a:extLst>
          </p:cNvPr>
          <p:cNvPicPr>
            <a:picLocks noChangeAspect="1"/>
          </p:cNvPicPr>
          <p:nvPr/>
        </p:nvPicPr>
        <p:blipFill>
          <a:blip r:embed="rId4"/>
          <a:stretch>
            <a:fillRect/>
          </a:stretch>
        </p:blipFill>
        <p:spPr>
          <a:xfrm>
            <a:off x="5398004" y="2879"/>
            <a:ext cx="3719249" cy="2461225"/>
          </a:xfrm>
          <a:prstGeom prst="rect">
            <a:avLst/>
          </a:prstGeom>
        </p:spPr>
      </p:pic>
      <p:pic>
        <p:nvPicPr>
          <p:cNvPr id="11" name="Picture 10">
            <a:extLst>
              <a:ext uri="{FF2B5EF4-FFF2-40B4-BE49-F238E27FC236}">
                <a16:creationId xmlns:a16="http://schemas.microsoft.com/office/drawing/2014/main" id="{69C9F982-3507-8842-0339-3F54FA2D2934}"/>
              </a:ext>
            </a:extLst>
          </p:cNvPr>
          <p:cNvPicPr>
            <a:picLocks noChangeAspect="1"/>
          </p:cNvPicPr>
          <p:nvPr/>
        </p:nvPicPr>
        <p:blipFill>
          <a:blip r:embed="rId5"/>
          <a:stretch>
            <a:fillRect/>
          </a:stretch>
        </p:blipFill>
        <p:spPr>
          <a:xfrm>
            <a:off x="45619" y="1545812"/>
            <a:ext cx="5044855" cy="2859127"/>
          </a:xfrm>
          <a:prstGeom prst="rect">
            <a:avLst/>
          </a:prstGeom>
        </p:spPr>
      </p:pic>
      <p:sp>
        <p:nvSpPr>
          <p:cNvPr id="13" name="Title 12">
            <a:extLst>
              <a:ext uri="{FF2B5EF4-FFF2-40B4-BE49-F238E27FC236}">
                <a16:creationId xmlns:a16="http://schemas.microsoft.com/office/drawing/2014/main" id="{45AEA69C-2995-C900-6015-F090EB4C1D3A}"/>
              </a:ext>
            </a:extLst>
          </p:cNvPr>
          <p:cNvSpPr>
            <a:spLocks noGrp="1"/>
          </p:cNvSpPr>
          <p:nvPr>
            <p:ph type="title"/>
          </p:nvPr>
        </p:nvSpPr>
        <p:spPr>
          <a:xfrm>
            <a:off x="898745" y="193521"/>
            <a:ext cx="9601200" cy="1485900"/>
          </a:xfrm>
        </p:spPr>
        <p:txBody>
          <a:bodyPr/>
          <a:lstStyle/>
          <a:p>
            <a:r>
              <a:rPr lang="en-US" dirty="0"/>
              <a:t>My Website</a:t>
            </a:r>
            <a:br>
              <a:rPr lang="en-US" dirty="0"/>
            </a:br>
            <a:r>
              <a:rPr lang="en-US" sz="3200" dirty="0">
                <a:hlinkClick r:id="rId6"/>
              </a:rPr>
              <a:t>www.matthewjlouis.com</a:t>
            </a:r>
            <a:r>
              <a:rPr lang="en-US" sz="3200" dirty="0"/>
              <a:t> </a:t>
            </a:r>
            <a:endParaRPr lang="en-US" dirty="0"/>
          </a:p>
        </p:txBody>
      </p:sp>
      <p:sp>
        <p:nvSpPr>
          <p:cNvPr id="4" name="Slide Number Placeholder 3">
            <a:extLst>
              <a:ext uri="{FF2B5EF4-FFF2-40B4-BE49-F238E27FC236}">
                <a16:creationId xmlns:a16="http://schemas.microsoft.com/office/drawing/2014/main" id="{5F6B374F-1EAC-4382-A489-DDDBC1643ABF}"/>
              </a:ext>
            </a:extLst>
          </p:cNvPr>
          <p:cNvSpPr>
            <a:spLocks noGrp="1"/>
          </p:cNvSpPr>
          <p:nvPr>
            <p:ph type="sldNum" sz="quarter" idx="12"/>
          </p:nvPr>
        </p:nvSpPr>
        <p:spPr/>
        <p:txBody>
          <a:bodyPr/>
          <a:lstStyle/>
          <a:p>
            <a:fld id="{1BB2922B-F58E-43CC-8613-72424BB2E84D}" type="slidenum">
              <a:rPr lang="en-US" smtClean="0"/>
              <a:t>35</a:t>
            </a:fld>
            <a:endParaRPr lang="en-US" dirty="0"/>
          </a:p>
        </p:txBody>
      </p:sp>
      <p:sp>
        <p:nvSpPr>
          <p:cNvPr id="9" name="Arrow: Right 5">
            <a:extLst>
              <a:ext uri="{FF2B5EF4-FFF2-40B4-BE49-F238E27FC236}">
                <a16:creationId xmlns:a16="http://schemas.microsoft.com/office/drawing/2014/main" id="{550F9D31-DB40-1867-CEA8-3BC52AD15887}"/>
              </a:ext>
            </a:extLst>
          </p:cNvPr>
          <p:cNvSpPr/>
          <p:nvPr/>
        </p:nvSpPr>
        <p:spPr>
          <a:xfrm rot="1055739">
            <a:off x="4334952" y="4214525"/>
            <a:ext cx="2566737" cy="657727"/>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DF8D06D7-D632-6D3A-DD53-022E7612B6F7}"/>
              </a:ext>
            </a:extLst>
          </p:cNvPr>
          <p:cNvPicPr>
            <a:picLocks noChangeAspect="1"/>
          </p:cNvPicPr>
          <p:nvPr/>
        </p:nvPicPr>
        <p:blipFill>
          <a:blip r:embed="rId7"/>
          <a:stretch>
            <a:fillRect/>
          </a:stretch>
        </p:blipFill>
        <p:spPr>
          <a:xfrm>
            <a:off x="8470679" y="1448130"/>
            <a:ext cx="3719249" cy="2454356"/>
          </a:xfrm>
          <a:prstGeom prst="rect">
            <a:avLst/>
          </a:prstGeom>
        </p:spPr>
      </p:pic>
      <p:sp>
        <p:nvSpPr>
          <p:cNvPr id="10" name="Arrow: Right 5">
            <a:extLst>
              <a:ext uri="{FF2B5EF4-FFF2-40B4-BE49-F238E27FC236}">
                <a16:creationId xmlns:a16="http://schemas.microsoft.com/office/drawing/2014/main" id="{704856B8-DC0D-8963-A74D-89A0B7073987}"/>
              </a:ext>
            </a:extLst>
          </p:cNvPr>
          <p:cNvSpPr/>
          <p:nvPr/>
        </p:nvSpPr>
        <p:spPr>
          <a:xfrm rot="20544261" flipV="1">
            <a:off x="4197984" y="1954193"/>
            <a:ext cx="2566737" cy="657727"/>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D8C90F13-D8F2-84B9-4173-908096EA5F1D}"/>
              </a:ext>
            </a:extLst>
          </p:cNvPr>
          <p:cNvSpPr txBox="1"/>
          <p:nvPr/>
        </p:nvSpPr>
        <p:spPr>
          <a:xfrm>
            <a:off x="756930" y="4500524"/>
            <a:ext cx="6100762" cy="2308324"/>
          </a:xfrm>
          <a:prstGeom prst="rect">
            <a:avLst/>
          </a:prstGeom>
          <a:noFill/>
          <a:ln>
            <a:noFill/>
          </a:ln>
        </p:spPr>
        <p:txBody>
          <a:bodyPr wrap="square">
            <a:spAutoFit/>
          </a:bodyPr>
          <a:lstStyle/>
          <a:p>
            <a:pPr marL="285750" indent="-285750">
              <a:buFont typeface="Arial" panose="020B0604020202020204" pitchFamily="34" charset="0"/>
              <a:buChar char="•"/>
            </a:pPr>
            <a:r>
              <a:rPr lang="en-US" dirty="0"/>
              <a:t>21 free video courses; free e-course</a:t>
            </a:r>
          </a:p>
          <a:p>
            <a:pPr marL="285750" indent="-285750">
              <a:buFont typeface="Arial" panose="020B0604020202020204" pitchFamily="34" charset="0"/>
              <a:buChar char="•"/>
            </a:pPr>
            <a:r>
              <a:rPr lang="en-US" dirty="0"/>
              <a:t>Tons of free resources</a:t>
            </a:r>
          </a:p>
          <a:p>
            <a:pPr marL="742950" lvl="1" indent="-285750">
              <a:buFont typeface="Courier New" panose="02070309020205020404" pitchFamily="49" charset="0"/>
              <a:buChar char="o"/>
            </a:pPr>
            <a:r>
              <a:rPr lang="en-US" dirty="0"/>
              <a:t>Thorough Military-to-Civilian thesaurus</a:t>
            </a:r>
          </a:p>
          <a:p>
            <a:pPr marL="742950" lvl="1" indent="-285750">
              <a:buFont typeface="Courier New" panose="02070309020205020404" pitchFamily="49" charset="0"/>
              <a:buChar char="o"/>
            </a:pPr>
            <a:r>
              <a:rPr lang="en-US" dirty="0"/>
              <a:t>Resume / Letter templates</a:t>
            </a:r>
          </a:p>
          <a:p>
            <a:pPr marL="742950" lvl="1" indent="-285750">
              <a:buFont typeface="Courier New" panose="02070309020205020404" pitchFamily="49" charset="0"/>
              <a:buChar char="o"/>
            </a:pPr>
            <a:r>
              <a:rPr lang="en-US" dirty="0"/>
              <a:t>Financial needs exercises</a:t>
            </a:r>
          </a:p>
          <a:p>
            <a:pPr marL="742950" lvl="1" indent="-285750">
              <a:buFont typeface="Courier New" panose="02070309020205020404" pitchFamily="49" charset="0"/>
              <a:buChar char="o"/>
            </a:pPr>
            <a:r>
              <a:rPr lang="en-US" dirty="0"/>
              <a:t>Repository for lessons learned</a:t>
            </a:r>
          </a:p>
          <a:p>
            <a:pPr marL="742950" lvl="1" indent="-285750">
              <a:buFont typeface="Courier New" panose="02070309020205020404" pitchFamily="49" charset="0"/>
              <a:buChar char="o"/>
            </a:pPr>
            <a:r>
              <a:rPr lang="en-US" dirty="0"/>
              <a:t>Additional Reading &amp; Guidance (RC/Guard)</a:t>
            </a:r>
          </a:p>
          <a:p>
            <a:pPr marL="742950" lvl="1" indent="-285750">
              <a:buFont typeface="Courier New" panose="02070309020205020404" pitchFamily="49" charset="0"/>
              <a:buChar char="o"/>
            </a:pPr>
            <a:r>
              <a:rPr lang="en-US" dirty="0"/>
              <a:t>Interactive tools</a:t>
            </a:r>
          </a:p>
        </p:txBody>
      </p:sp>
      <p:sp>
        <p:nvSpPr>
          <p:cNvPr id="2" name="Explosion 1 1">
            <a:extLst>
              <a:ext uri="{FF2B5EF4-FFF2-40B4-BE49-F238E27FC236}">
                <a16:creationId xmlns:a16="http://schemas.microsoft.com/office/drawing/2014/main" id="{4570EECC-5537-5CCA-C053-4735FD88BCE2}"/>
              </a:ext>
            </a:extLst>
          </p:cNvPr>
          <p:cNvSpPr/>
          <p:nvPr/>
        </p:nvSpPr>
        <p:spPr>
          <a:xfrm>
            <a:off x="8852015" y="-115393"/>
            <a:ext cx="3295859" cy="1631567"/>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a:solidFill>
                    <a:sysClr val="windowText" lastClr="000000"/>
                  </a:solidFill>
                </a:ln>
                <a:solidFill>
                  <a:schemeClr val="tx1"/>
                </a:solidFill>
              </a:rPr>
              <a:t>Free Courses</a:t>
            </a:r>
          </a:p>
        </p:txBody>
      </p:sp>
      <p:sp>
        <p:nvSpPr>
          <p:cNvPr id="3" name="Footer Placeholder 14">
            <a:extLst>
              <a:ext uri="{FF2B5EF4-FFF2-40B4-BE49-F238E27FC236}">
                <a16:creationId xmlns:a16="http://schemas.microsoft.com/office/drawing/2014/main" id="{702566C0-5D80-1185-575B-6D988422CC52}"/>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pic>
        <p:nvPicPr>
          <p:cNvPr id="21" name="Picture 20">
            <a:extLst>
              <a:ext uri="{FF2B5EF4-FFF2-40B4-BE49-F238E27FC236}">
                <a16:creationId xmlns:a16="http://schemas.microsoft.com/office/drawing/2014/main" id="{922B65A6-0FC1-C54C-A19D-DB05E5478A48}"/>
              </a:ext>
            </a:extLst>
          </p:cNvPr>
          <p:cNvPicPr>
            <a:picLocks noChangeAspect="1"/>
          </p:cNvPicPr>
          <p:nvPr/>
        </p:nvPicPr>
        <p:blipFill>
          <a:blip r:embed="rId8"/>
          <a:stretch>
            <a:fillRect/>
          </a:stretch>
        </p:blipFill>
        <p:spPr>
          <a:xfrm>
            <a:off x="8044347" y="5655381"/>
            <a:ext cx="4145581" cy="1198815"/>
          </a:xfrm>
          <a:prstGeom prst="rect">
            <a:avLst/>
          </a:prstGeom>
        </p:spPr>
      </p:pic>
      <p:sp>
        <p:nvSpPr>
          <p:cNvPr id="22" name="Explosion 1 21">
            <a:extLst>
              <a:ext uri="{FF2B5EF4-FFF2-40B4-BE49-F238E27FC236}">
                <a16:creationId xmlns:a16="http://schemas.microsoft.com/office/drawing/2014/main" id="{A3D3768C-AC4F-ED54-E6A5-FA787AD22A56}"/>
              </a:ext>
            </a:extLst>
          </p:cNvPr>
          <p:cNvSpPr/>
          <p:nvPr/>
        </p:nvSpPr>
        <p:spPr>
          <a:xfrm>
            <a:off x="5618320" y="2379678"/>
            <a:ext cx="3295859" cy="1631567"/>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a:solidFill>
                    <a:sysClr val="windowText" lastClr="000000"/>
                  </a:solidFill>
                </a:ln>
                <a:solidFill>
                  <a:schemeClr val="tx1"/>
                </a:solidFill>
              </a:rPr>
              <a:t>Free Resources</a:t>
            </a:r>
          </a:p>
        </p:txBody>
      </p:sp>
      <p:sp>
        <p:nvSpPr>
          <p:cNvPr id="27" name="Right Arrow 26">
            <a:extLst>
              <a:ext uri="{FF2B5EF4-FFF2-40B4-BE49-F238E27FC236}">
                <a16:creationId xmlns:a16="http://schemas.microsoft.com/office/drawing/2014/main" id="{D0442AC6-2619-2C85-9B0B-35126A426AB7}"/>
              </a:ext>
            </a:extLst>
          </p:cNvPr>
          <p:cNvSpPr/>
          <p:nvPr/>
        </p:nvSpPr>
        <p:spPr>
          <a:xfrm>
            <a:off x="7505183" y="6064228"/>
            <a:ext cx="548640" cy="470029"/>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Left Arrow 27">
            <a:extLst>
              <a:ext uri="{FF2B5EF4-FFF2-40B4-BE49-F238E27FC236}">
                <a16:creationId xmlns:a16="http://schemas.microsoft.com/office/drawing/2014/main" id="{B4EDCA7B-2B9C-551D-15BE-AB8A46752A1E}"/>
              </a:ext>
            </a:extLst>
          </p:cNvPr>
          <p:cNvSpPr/>
          <p:nvPr/>
        </p:nvSpPr>
        <p:spPr>
          <a:xfrm>
            <a:off x="10026565" y="4519307"/>
            <a:ext cx="453146" cy="537961"/>
          </a:xfrm>
          <a:prstGeom prst="lef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AAD0147-EFEA-17A5-40ED-D5EDF85A10FE}"/>
              </a:ext>
            </a:extLst>
          </p:cNvPr>
          <p:cNvPicPr>
            <a:picLocks noChangeAspect="1"/>
          </p:cNvPicPr>
          <p:nvPr/>
        </p:nvPicPr>
        <p:blipFill>
          <a:blip r:embed="rId9"/>
          <a:stretch>
            <a:fillRect/>
          </a:stretch>
        </p:blipFill>
        <p:spPr>
          <a:xfrm>
            <a:off x="5731758" y="5788700"/>
            <a:ext cx="1787352" cy="973585"/>
          </a:xfrm>
          <a:prstGeom prst="rect">
            <a:avLst/>
          </a:prstGeom>
        </p:spPr>
      </p:pic>
      <p:pic>
        <p:nvPicPr>
          <p:cNvPr id="5" name="Picture 4">
            <a:extLst>
              <a:ext uri="{FF2B5EF4-FFF2-40B4-BE49-F238E27FC236}">
                <a16:creationId xmlns:a16="http://schemas.microsoft.com/office/drawing/2014/main" id="{C5C16F5F-8864-E7B3-5691-5A644C6356E2}"/>
              </a:ext>
            </a:extLst>
          </p:cNvPr>
          <p:cNvPicPr>
            <a:picLocks noChangeAspect="1"/>
          </p:cNvPicPr>
          <p:nvPr/>
        </p:nvPicPr>
        <p:blipFill>
          <a:blip r:embed="rId10"/>
          <a:stretch>
            <a:fillRect/>
          </a:stretch>
        </p:blipFill>
        <p:spPr>
          <a:xfrm>
            <a:off x="10491981" y="4227718"/>
            <a:ext cx="1688449" cy="1087860"/>
          </a:xfrm>
          <a:prstGeom prst="rect">
            <a:avLst/>
          </a:prstGeom>
        </p:spPr>
      </p:pic>
    </p:spTree>
    <p:extLst>
      <p:ext uri="{BB962C8B-B14F-4D97-AF65-F5344CB8AC3E}">
        <p14:creationId xmlns:p14="http://schemas.microsoft.com/office/powerpoint/2010/main" val="2785487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F9BA3-B7B1-4AFC-AFBF-C14FCB65E8F1}"/>
              </a:ext>
            </a:extLst>
          </p:cNvPr>
          <p:cNvSpPr>
            <a:spLocks noGrp="1"/>
          </p:cNvSpPr>
          <p:nvPr>
            <p:ph type="title"/>
          </p:nvPr>
        </p:nvSpPr>
        <p:spPr>
          <a:xfrm>
            <a:off x="5984670" y="1143326"/>
            <a:ext cx="4968240" cy="1179978"/>
          </a:xfrm>
        </p:spPr>
        <p:txBody>
          <a:bodyPr>
            <a:normAutofit/>
          </a:bodyPr>
          <a:lstStyle/>
          <a:p>
            <a:pPr algn="just"/>
            <a:r>
              <a:rPr lang="en-US" sz="6600" dirty="0"/>
              <a:t>Thank You!  </a:t>
            </a:r>
          </a:p>
        </p:txBody>
      </p:sp>
      <p:sp>
        <p:nvSpPr>
          <p:cNvPr id="3" name="Content Placeholder 2">
            <a:extLst>
              <a:ext uri="{FF2B5EF4-FFF2-40B4-BE49-F238E27FC236}">
                <a16:creationId xmlns:a16="http://schemas.microsoft.com/office/drawing/2014/main" id="{D39BA6DC-CE23-4AE4-8ACB-A68A069F466C}"/>
              </a:ext>
            </a:extLst>
          </p:cNvPr>
          <p:cNvSpPr>
            <a:spLocks noGrp="1"/>
          </p:cNvSpPr>
          <p:nvPr>
            <p:ph idx="1"/>
          </p:nvPr>
        </p:nvSpPr>
        <p:spPr>
          <a:xfrm>
            <a:off x="6083730" y="1753964"/>
            <a:ext cx="5212080" cy="4256206"/>
          </a:xfrm>
        </p:spPr>
        <p:txBody>
          <a:bodyPr>
            <a:normAutofit/>
          </a:bodyPr>
          <a:lstStyle/>
          <a:p>
            <a:pPr marL="0" indent="0" algn="ctr">
              <a:buNone/>
            </a:pPr>
            <a:endParaRPr lang="en-US" sz="2400" dirty="0"/>
          </a:p>
          <a:p>
            <a:pPr marL="0" indent="0" algn="ctr">
              <a:buNone/>
            </a:pPr>
            <a:endParaRPr lang="en-US" sz="2400" dirty="0"/>
          </a:p>
          <a:p>
            <a:pPr marL="0" indent="0" algn="ctr">
              <a:buNone/>
            </a:pPr>
            <a:endParaRPr lang="en-US" sz="2400" dirty="0"/>
          </a:p>
          <a:p>
            <a:pPr marL="0" indent="0" algn="ctr">
              <a:buNone/>
            </a:pPr>
            <a:endParaRPr lang="en-US" sz="2400" dirty="0"/>
          </a:p>
          <a:p>
            <a:pPr marL="0" indent="0" algn="ctr">
              <a:buNone/>
            </a:pPr>
            <a:endParaRPr lang="en-US" sz="2400" dirty="0"/>
          </a:p>
          <a:p>
            <a:pPr marL="0" indent="0">
              <a:buNone/>
            </a:pPr>
            <a:r>
              <a:rPr lang="en-US" sz="2400" dirty="0">
                <a:hlinkClick r:id="rId3"/>
              </a:rPr>
              <a:t>Matt@matthewjlouis.com</a:t>
            </a:r>
            <a:endParaRPr lang="en-US" sz="2400"/>
          </a:p>
          <a:p>
            <a:pPr marL="0" indent="0">
              <a:buNone/>
            </a:pPr>
            <a:r>
              <a:rPr lang="en-US" sz="2400" dirty="0">
                <a:hlinkClick r:id="rId4"/>
              </a:rPr>
              <a:t>www.matthewjlouis.com</a:t>
            </a:r>
            <a:endParaRPr lang="en-US" sz="2400"/>
          </a:p>
          <a:p>
            <a:pPr marL="0" indent="0">
              <a:buNone/>
            </a:pPr>
            <a:r>
              <a:rPr lang="en-US" sz="2400" dirty="0">
                <a:hlinkClick r:id="rId5"/>
              </a:rPr>
              <a:t>www.purepost.co</a:t>
            </a:r>
            <a:endParaRPr lang="en-US" sz="2400" dirty="0"/>
          </a:p>
        </p:txBody>
      </p:sp>
      <p:sp>
        <p:nvSpPr>
          <p:cNvPr id="10" name="TextBox 9">
            <a:extLst>
              <a:ext uri="{FF2B5EF4-FFF2-40B4-BE49-F238E27FC236}">
                <a16:creationId xmlns:a16="http://schemas.microsoft.com/office/drawing/2014/main" id="{86941719-DD6F-47E8-9EB6-2251BBCD9FC8}"/>
              </a:ext>
            </a:extLst>
          </p:cNvPr>
          <p:cNvSpPr txBox="1"/>
          <p:nvPr/>
        </p:nvSpPr>
        <p:spPr>
          <a:xfrm>
            <a:off x="6085393" y="1887144"/>
            <a:ext cx="5403829" cy="1938992"/>
          </a:xfrm>
          <a:prstGeom prst="rect">
            <a:avLst/>
          </a:prstGeom>
          <a:noFill/>
        </p:spPr>
        <p:txBody>
          <a:bodyPr wrap="square" rtlCol="0">
            <a:spAutoFit/>
          </a:bodyPr>
          <a:lstStyle/>
          <a:p>
            <a:r>
              <a:rPr lang="en-US" sz="2400" dirty="0"/>
              <a:t>Matthew J. Louis</a:t>
            </a:r>
          </a:p>
          <a:p>
            <a:r>
              <a:rPr lang="en-US" sz="2400" dirty="0"/>
              <a:t>Louis Advisors, LLC </a:t>
            </a:r>
          </a:p>
          <a:p>
            <a:r>
              <a:rPr lang="en-US" sz="2400" dirty="0"/>
              <a:t>A Veteran-Owned Small Business </a:t>
            </a:r>
          </a:p>
          <a:p>
            <a:r>
              <a:rPr lang="en-US" sz="2400" dirty="0"/>
              <a:t>513-314-9870 (mobile)</a:t>
            </a:r>
          </a:p>
          <a:p>
            <a:endParaRPr lang="en-US" sz="2400" dirty="0"/>
          </a:p>
        </p:txBody>
      </p:sp>
      <p:pic>
        <p:nvPicPr>
          <p:cNvPr id="14" name="Picture 13">
            <a:extLst>
              <a:ext uri="{FF2B5EF4-FFF2-40B4-BE49-F238E27FC236}">
                <a16:creationId xmlns:a16="http://schemas.microsoft.com/office/drawing/2014/main" id="{9670513F-FDB3-4D3F-9543-103F74D209A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195202" y="3515830"/>
            <a:ext cx="599576" cy="556877"/>
          </a:xfrm>
          <a:prstGeom prst="rect">
            <a:avLst/>
          </a:prstGeom>
        </p:spPr>
      </p:pic>
      <p:pic>
        <p:nvPicPr>
          <p:cNvPr id="6" name="Picture 5">
            <a:extLst>
              <a:ext uri="{FF2B5EF4-FFF2-40B4-BE49-F238E27FC236}">
                <a16:creationId xmlns:a16="http://schemas.microsoft.com/office/drawing/2014/main" id="{57CB9038-1649-07E0-6275-F9891FDDC94A}"/>
              </a:ext>
            </a:extLst>
          </p:cNvPr>
          <p:cNvPicPr>
            <a:picLocks noChangeAspect="1"/>
          </p:cNvPicPr>
          <p:nvPr/>
        </p:nvPicPr>
        <p:blipFill>
          <a:blip r:embed="rId7"/>
          <a:stretch>
            <a:fillRect/>
          </a:stretch>
        </p:blipFill>
        <p:spPr>
          <a:xfrm>
            <a:off x="832025" y="627228"/>
            <a:ext cx="3776016" cy="5664022"/>
          </a:xfrm>
          <a:prstGeom prst="rect">
            <a:avLst/>
          </a:prstGeom>
        </p:spPr>
      </p:pic>
      <p:sp>
        <p:nvSpPr>
          <p:cNvPr id="7" name="Footer Placeholder 14">
            <a:extLst>
              <a:ext uri="{FF2B5EF4-FFF2-40B4-BE49-F238E27FC236}">
                <a16:creationId xmlns:a16="http://schemas.microsoft.com/office/drawing/2014/main" id="{8E211D60-AB83-5940-12E1-B0E379105E82}"/>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pic>
        <p:nvPicPr>
          <p:cNvPr id="8" name="Picture 7">
            <a:extLst>
              <a:ext uri="{FF2B5EF4-FFF2-40B4-BE49-F238E27FC236}">
                <a16:creationId xmlns:a16="http://schemas.microsoft.com/office/drawing/2014/main" id="{47B297FA-07CF-C8EB-9DA0-3EA2616E446B}"/>
              </a:ext>
            </a:extLst>
          </p:cNvPr>
          <p:cNvPicPr>
            <a:picLocks noChangeAspect="1"/>
          </p:cNvPicPr>
          <p:nvPr/>
        </p:nvPicPr>
        <p:blipFill>
          <a:blip r:embed="rId8"/>
          <a:stretch>
            <a:fillRect/>
          </a:stretch>
        </p:blipFill>
        <p:spPr>
          <a:xfrm>
            <a:off x="6904587" y="3504282"/>
            <a:ext cx="2522217" cy="583847"/>
          </a:xfrm>
          <a:prstGeom prst="rect">
            <a:avLst/>
          </a:prstGeom>
        </p:spPr>
      </p:pic>
      <p:pic>
        <p:nvPicPr>
          <p:cNvPr id="9" name="Picture 8">
            <a:extLst>
              <a:ext uri="{FF2B5EF4-FFF2-40B4-BE49-F238E27FC236}">
                <a16:creationId xmlns:a16="http://schemas.microsoft.com/office/drawing/2014/main" id="{118BDD30-1351-A4EC-1FFE-E11F69DFC37D}"/>
              </a:ext>
            </a:extLst>
          </p:cNvPr>
          <p:cNvPicPr>
            <a:picLocks noChangeAspect="1"/>
          </p:cNvPicPr>
          <p:nvPr/>
        </p:nvPicPr>
        <p:blipFill rotWithShape="1">
          <a:blip r:embed="rId9"/>
          <a:srcRect l="17300"/>
          <a:stretch/>
        </p:blipFill>
        <p:spPr>
          <a:xfrm>
            <a:off x="10209229" y="0"/>
            <a:ext cx="1982770" cy="1438531"/>
          </a:xfrm>
          <a:prstGeom prst="rect">
            <a:avLst/>
          </a:prstGeom>
        </p:spPr>
      </p:pic>
    </p:spTree>
    <p:extLst>
      <p:ext uri="{BB962C8B-B14F-4D97-AF65-F5344CB8AC3E}">
        <p14:creationId xmlns:p14="http://schemas.microsoft.com/office/powerpoint/2010/main" val="24807810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flag&#10;&#10;Description automatically generated with medium confidence">
            <a:extLst>
              <a:ext uri="{FF2B5EF4-FFF2-40B4-BE49-F238E27FC236}">
                <a16:creationId xmlns:a16="http://schemas.microsoft.com/office/drawing/2014/main" id="{35EB36E3-0947-0A8B-AA21-1FCFF7C8A6E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1"/>
            <a:ext cx="12328634" cy="8219089"/>
          </a:xfrm>
          <a:prstGeom prst="rect">
            <a:avLst/>
          </a:prstGeom>
        </p:spPr>
      </p:pic>
      <p:sp>
        <p:nvSpPr>
          <p:cNvPr id="2" name="Rectangle 1">
            <a:extLst>
              <a:ext uri="{FF2B5EF4-FFF2-40B4-BE49-F238E27FC236}">
                <a16:creationId xmlns:a16="http://schemas.microsoft.com/office/drawing/2014/main" id="{BE09DC13-0FE7-41A4-6828-357621D6A7B0}"/>
              </a:ext>
            </a:extLst>
          </p:cNvPr>
          <p:cNvSpPr/>
          <p:nvPr/>
        </p:nvSpPr>
        <p:spPr>
          <a:xfrm>
            <a:off x="0" y="0"/>
            <a:ext cx="12328634" cy="7866993"/>
          </a:xfrm>
          <a:prstGeom prst="rect">
            <a:avLst/>
          </a:prstGeom>
          <a:gradFill flip="none" rotWithShape="1">
            <a:gsLst>
              <a:gs pos="0">
                <a:srgbClr val="001F60">
                  <a:alpha val="18383"/>
                </a:srgbClr>
              </a:gs>
              <a:gs pos="37000">
                <a:srgbClr val="001F60">
                  <a:alpha val="42000"/>
                </a:srgbClr>
              </a:gs>
              <a:gs pos="61000">
                <a:srgbClr val="001F60">
                  <a:alpha val="69309"/>
                </a:srgbClr>
              </a:gs>
              <a:gs pos="78000">
                <a:srgbClr val="001F60">
                  <a:alpha val="76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075FAE1E-BC95-2D8B-27C9-58A4610D9833}"/>
              </a:ext>
            </a:extLst>
          </p:cNvPr>
          <p:cNvSpPr txBox="1"/>
          <p:nvPr/>
        </p:nvSpPr>
        <p:spPr>
          <a:xfrm>
            <a:off x="2433145" y="2364826"/>
            <a:ext cx="9758855" cy="1107996"/>
          </a:xfrm>
          <a:prstGeom prst="rect">
            <a:avLst/>
          </a:prstGeom>
          <a:noFill/>
        </p:spPr>
        <p:txBody>
          <a:bodyPr wrap="square" rtlCol="0">
            <a:spAutoFit/>
          </a:bodyPr>
          <a:lstStyle/>
          <a:p>
            <a:pPr>
              <a:spcAft>
                <a:spcPts val="1200"/>
              </a:spcAft>
            </a:pPr>
            <a:r>
              <a:rPr lang="en-US" sz="6600" b="1" spc="170" dirty="0">
                <a:solidFill>
                  <a:schemeClr val="bg1"/>
                </a:solidFill>
                <a:latin typeface="Franklin Gothic Heavy" panose="020B0603020102020204" pitchFamily="34" charset="0"/>
              </a:rPr>
              <a:t>Backup Slides</a:t>
            </a:r>
          </a:p>
        </p:txBody>
      </p:sp>
      <p:pic>
        <p:nvPicPr>
          <p:cNvPr id="3" name="Picture 2">
            <a:extLst>
              <a:ext uri="{FF2B5EF4-FFF2-40B4-BE49-F238E27FC236}">
                <a16:creationId xmlns:a16="http://schemas.microsoft.com/office/drawing/2014/main" id="{E8BAA2B3-B8D4-6CD5-7217-231B163920FB}"/>
              </a:ext>
            </a:extLst>
          </p:cNvPr>
          <p:cNvPicPr>
            <a:picLocks noChangeAspect="1"/>
          </p:cNvPicPr>
          <p:nvPr/>
        </p:nvPicPr>
        <p:blipFill>
          <a:blip r:embed="rId3"/>
          <a:stretch>
            <a:fillRect/>
          </a:stretch>
        </p:blipFill>
        <p:spPr>
          <a:xfrm>
            <a:off x="1061546" y="2631989"/>
            <a:ext cx="1190901" cy="1782355"/>
          </a:xfrm>
          <a:prstGeom prst="rect">
            <a:avLst/>
          </a:prstGeom>
        </p:spPr>
      </p:pic>
    </p:spTree>
    <p:extLst>
      <p:ext uri="{BB962C8B-B14F-4D97-AF65-F5344CB8AC3E}">
        <p14:creationId xmlns:p14="http://schemas.microsoft.com/office/powerpoint/2010/main" val="26247288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94A6C-F892-41A1-9CC3-937F02744C85}"/>
              </a:ext>
            </a:extLst>
          </p:cNvPr>
          <p:cNvSpPr>
            <a:spLocks noGrp="1"/>
          </p:cNvSpPr>
          <p:nvPr>
            <p:ph type="title"/>
          </p:nvPr>
        </p:nvSpPr>
        <p:spPr/>
        <p:txBody>
          <a:bodyPr/>
          <a:lstStyle/>
          <a:p>
            <a:r>
              <a:rPr lang="en-US" dirty="0"/>
              <a:t>Case Studies</a:t>
            </a:r>
          </a:p>
        </p:txBody>
      </p:sp>
      <p:sp>
        <p:nvSpPr>
          <p:cNvPr id="3" name="Content Placeholder 2">
            <a:extLst>
              <a:ext uri="{FF2B5EF4-FFF2-40B4-BE49-F238E27FC236}">
                <a16:creationId xmlns:a16="http://schemas.microsoft.com/office/drawing/2014/main" id="{9C6D4F0D-2476-4718-9B11-CDD9F3C130F7}"/>
              </a:ext>
            </a:extLst>
          </p:cNvPr>
          <p:cNvSpPr>
            <a:spLocks noGrp="1"/>
          </p:cNvSpPr>
          <p:nvPr>
            <p:ph idx="1"/>
          </p:nvPr>
        </p:nvSpPr>
        <p:spPr>
          <a:xfrm>
            <a:off x="1371600" y="1546698"/>
            <a:ext cx="9601200" cy="5214812"/>
          </a:xfrm>
        </p:spPr>
        <p:txBody>
          <a:bodyPr>
            <a:normAutofit fontScale="92500" lnSpcReduction="10000"/>
          </a:bodyPr>
          <a:lstStyle/>
          <a:p>
            <a:r>
              <a:rPr lang="en-US" dirty="0"/>
              <a:t>JPMorgan Chase</a:t>
            </a:r>
          </a:p>
          <a:p>
            <a:r>
              <a:rPr lang="en-US" dirty="0"/>
              <a:t>Prudential</a:t>
            </a:r>
          </a:p>
          <a:p>
            <a:r>
              <a:rPr lang="en-US" dirty="0"/>
              <a:t>Amazon</a:t>
            </a:r>
          </a:p>
          <a:p>
            <a:r>
              <a:rPr lang="en-US" dirty="0"/>
              <a:t>P&amp;G</a:t>
            </a:r>
          </a:p>
          <a:p>
            <a:r>
              <a:rPr lang="en-US" dirty="0"/>
              <a:t>Wal-Mart</a:t>
            </a:r>
          </a:p>
          <a:p>
            <a:r>
              <a:rPr lang="en-US" dirty="0"/>
              <a:t>Tesla</a:t>
            </a:r>
          </a:p>
          <a:p>
            <a:r>
              <a:rPr lang="en-US" dirty="0"/>
              <a:t>USAA</a:t>
            </a:r>
          </a:p>
          <a:p>
            <a:r>
              <a:rPr lang="en-US" dirty="0"/>
              <a:t>ADP</a:t>
            </a:r>
          </a:p>
          <a:p>
            <a:r>
              <a:rPr lang="en-US" dirty="0"/>
              <a:t>Schlumberger</a:t>
            </a:r>
          </a:p>
          <a:p>
            <a:r>
              <a:rPr lang="en-US" dirty="0"/>
              <a:t>Cajun Industries</a:t>
            </a:r>
          </a:p>
          <a:p>
            <a:r>
              <a:rPr lang="en-US" dirty="0"/>
              <a:t>Performance Contractors</a:t>
            </a:r>
          </a:p>
          <a:p>
            <a:r>
              <a:rPr lang="en-US" dirty="0"/>
              <a:t>State Department</a:t>
            </a:r>
          </a:p>
          <a:p>
            <a:r>
              <a:rPr lang="en-US" dirty="0"/>
              <a:t>Xavier University</a:t>
            </a:r>
          </a:p>
        </p:txBody>
      </p:sp>
      <p:pic>
        <p:nvPicPr>
          <p:cNvPr id="5" name="Picture 4" descr="A close up of a logo&#10;&#10;Description generated with very high confidence">
            <a:extLst>
              <a:ext uri="{FF2B5EF4-FFF2-40B4-BE49-F238E27FC236}">
                <a16:creationId xmlns:a16="http://schemas.microsoft.com/office/drawing/2014/main" id="{0E21C058-335F-47FD-810B-AE6984B32F0E}"/>
              </a:ext>
            </a:extLst>
          </p:cNvPr>
          <p:cNvPicPr>
            <a:picLocks noChangeAspect="1"/>
          </p:cNvPicPr>
          <p:nvPr/>
        </p:nvPicPr>
        <p:blipFill>
          <a:blip r:embed="rId3"/>
          <a:stretch>
            <a:fillRect/>
          </a:stretch>
        </p:blipFill>
        <p:spPr>
          <a:xfrm>
            <a:off x="3765736" y="1676203"/>
            <a:ext cx="2349305" cy="548640"/>
          </a:xfrm>
          <a:prstGeom prst="rect">
            <a:avLst/>
          </a:prstGeom>
          <a:solidFill>
            <a:srgbClr val="0033CC"/>
          </a:solidFill>
        </p:spPr>
      </p:pic>
      <p:pic>
        <p:nvPicPr>
          <p:cNvPr id="9" name="Picture 8" descr="A close up of a logo&#10;&#10;Description generated with high confidence">
            <a:extLst>
              <a:ext uri="{FF2B5EF4-FFF2-40B4-BE49-F238E27FC236}">
                <a16:creationId xmlns:a16="http://schemas.microsoft.com/office/drawing/2014/main" id="{1177E8FC-8111-4266-9DA3-C5C8D2F7902F}"/>
              </a:ext>
            </a:extLst>
          </p:cNvPr>
          <p:cNvPicPr>
            <a:picLocks noChangeAspect="1"/>
          </p:cNvPicPr>
          <p:nvPr/>
        </p:nvPicPr>
        <p:blipFill rotWithShape="1">
          <a:blip r:embed="rId4"/>
          <a:srcRect t="37304" b="31740"/>
          <a:stretch/>
        </p:blipFill>
        <p:spPr>
          <a:xfrm>
            <a:off x="4193094" y="2574250"/>
            <a:ext cx="1990725" cy="616248"/>
          </a:xfrm>
          <a:prstGeom prst="rect">
            <a:avLst/>
          </a:prstGeom>
        </p:spPr>
      </p:pic>
      <p:pic>
        <p:nvPicPr>
          <p:cNvPr id="11" name="Picture 10">
            <a:extLst>
              <a:ext uri="{FF2B5EF4-FFF2-40B4-BE49-F238E27FC236}">
                <a16:creationId xmlns:a16="http://schemas.microsoft.com/office/drawing/2014/main" id="{570747F8-7517-4F53-AD4D-7036E62F0E81}"/>
              </a:ext>
            </a:extLst>
          </p:cNvPr>
          <p:cNvPicPr>
            <a:picLocks noChangeAspect="1"/>
          </p:cNvPicPr>
          <p:nvPr/>
        </p:nvPicPr>
        <p:blipFill>
          <a:blip r:embed="rId5"/>
          <a:stretch>
            <a:fillRect/>
          </a:stretch>
        </p:blipFill>
        <p:spPr>
          <a:xfrm>
            <a:off x="6493422" y="3038947"/>
            <a:ext cx="822960" cy="822960"/>
          </a:xfrm>
          <a:prstGeom prst="rect">
            <a:avLst/>
          </a:prstGeom>
        </p:spPr>
      </p:pic>
      <p:pic>
        <p:nvPicPr>
          <p:cNvPr id="12" name="Picture 11">
            <a:extLst>
              <a:ext uri="{FF2B5EF4-FFF2-40B4-BE49-F238E27FC236}">
                <a16:creationId xmlns:a16="http://schemas.microsoft.com/office/drawing/2014/main" id="{1C511473-287C-4675-BFDA-EA27A9C7A4EF}"/>
              </a:ext>
            </a:extLst>
          </p:cNvPr>
          <p:cNvPicPr>
            <a:picLocks noChangeAspect="1"/>
          </p:cNvPicPr>
          <p:nvPr/>
        </p:nvPicPr>
        <p:blipFill rotWithShape="1">
          <a:blip r:embed="rId6"/>
          <a:srcRect l="1599" t="13096" r="82606" b="78594"/>
          <a:stretch/>
        </p:blipFill>
        <p:spPr>
          <a:xfrm>
            <a:off x="9506089" y="2451063"/>
            <a:ext cx="1925763" cy="569626"/>
          </a:xfrm>
          <a:prstGeom prst="rect">
            <a:avLst/>
          </a:prstGeom>
        </p:spPr>
      </p:pic>
      <p:pic>
        <p:nvPicPr>
          <p:cNvPr id="19" name="Picture 18" descr="A picture containing clipart&#10;&#10;Description generated with very high confidence">
            <a:extLst>
              <a:ext uri="{FF2B5EF4-FFF2-40B4-BE49-F238E27FC236}">
                <a16:creationId xmlns:a16="http://schemas.microsoft.com/office/drawing/2014/main" id="{A3F21579-C28D-469C-87A4-CE34FBFF46C8}"/>
              </a:ext>
            </a:extLst>
          </p:cNvPr>
          <p:cNvPicPr>
            <a:picLocks noChangeAspect="1"/>
          </p:cNvPicPr>
          <p:nvPr/>
        </p:nvPicPr>
        <p:blipFill>
          <a:blip r:embed="rId7"/>
          <a:stretch>
            <a:fillRect/>
          </a:stretch>
        </p:blipFill>
        <p:spPr>
          <a:xfrm>
            <a:off x="7967189" y="2870311"/>
            <a:ext cx="1066800" cy="1000125"/>
          </a:xfrm>
          <a:prstGeom prst="rect">
            <a:avLst/>
          </a:prstGeom>
        </p:spPr>
      </p:pic>
      <p:pic>
        <p:nvPicPr>
          <p:cNvPr id="20" name="Graphic 19">
            <a:extLst>
              <a:ext uri="{FF2B5EF4-FFF2-40B4-BE49-F238E27FC236}">
                <a16:creationId xmlns:a16="http://schemas.microsoft.com/office/drawing/2014/main" id="{67E3AE02-B7EE-474F-9260-93C17A7A382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956035" y="3418514"/>
            <a:ext cx="785553" cy="822960"/>
          </a:xfrm>
          <a:prstGeom prst="rect">
            <a:avLst/>
          </a:prstGeom>
        </p:spPr>
      </p:pic>
      <p:pic>
        <p:nvPicPr>
          <p:cNvPr id="22" name="Picture 21" descr="A picture containing object, clock&#10;&#10;Description generated with very high confidence">
            <a:extLst>
              <a:ext uri="{FF2B5EF4-FFF2-40B4-BE49-F238E27FC236}">
                <a16:creationId xmlns:a16="http://schemas.microsoft.com/office/drawing/2014/main" id="{BC724301-51BE-4C48-A192-A47EEF2ED711}"/>
              </a:ext>
            </a:extLst>
          </p:cNvPr>
          <p:cNvPicPr>
            <a:picLocks noChangeAspect="1"/>
          </p:cNvPicPr>
          <p:nvPr/>
        </p:nvPicPr>
        <p:blipFill>
          <a:blip r:embed="rId10"/>
          <a:stretch>
            <a:fillRect/>
          </a:stretch>
        </p:blipFill>
        <p:spPr>
          <a:xfrm>
            <a:off x="10277312" y="3313267"/>
            <a:ext cx="1238866" cy="548640"/>
          </a:xfrm>
          <a:prstGeom prst="rect">
            <a:avLst/>
          </a:prstGeom>
        </p:spPr>
      </p:pic>
      <p:pic>
        <p:nvPicPr>
          <p:cNvPr id="23" name="Graphic 22">
            <a:extLst>
              <a:ext uri="{FF2B5EF4-FFF2-40B4-BE49-F238E27FC236}">
                <a16:creationId xmlns:a16="http://schemas.microsoft.com/office/drawing/2014/main" id="{7BD8CFCE-7BEA-414E-B211-C3CF11982BF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359510" y="4720164"/>
            <a:ext cx="3264338" cy="685511"/>
          </a:xfrm>
          <a:prstGeom prst="rect">
            <a:avLst/>
          </a:prstGeom>
        </p:spPr>
      </p:pic>
      <p:pic>
        <p:nvPicPr>
          <p:cNvPr id="25" name="Picture 24">
            <a:extLst>
              <a:ext uri="{FF2B5EF4-FFF2-40B4-BE49-F238E27FC236}">
                <a16:creationId xmlns:a16="http://schemas.microsoft.com/office/drawing/2014/main" id="{59171CE1-94C2-4241-B4BD-B03DF4501169}"/>
              </a:ext>
            </a:extLst>
          </p:cNvPr>
          <p:cNvPicPr>
            <a:picLocks noChangeAspect="1"/>
          </p:cNvPicPr>
          <p:nvPr/>
        </p:nvPicPr>
        <p:blipFill>
          <a:blip r:embed="rId13"/>
          <a:stretch>
            <a:fillRect/>
          </a:stretch>
        </p:blipFill>
        <p:spPr>
          <a:xfrm>
            <a:off x="6482066" y="1857526"/>
            <a:ext cx="2343150" cy="828675"/>
          </a:xfrm>
          <a:prstGeom prst="rect">
            <a:avLst/>
          </a:prstGeom>
        </p:spPr>
      </p:pic>
      <p:pic>
        <p:nvPicPr>
          <p:cNvPr id="27" name="Picture 26">
            <a:extLst>
              <a:ext uri="{FF2B5EF4-FFF2-40B4-BE49-F238E27FC236}">
                <a16:creationId xmlns:a16="http://schemas.microsoft.com/office/drawing/2014/main" id="{FA69EFF2-6014-4DAB-A069-C4BBAFEC5852}"/>
              </a:ext>
            </a:extLst>
          </p:cNvPr>
          <p:cNvPicPr>
            <a:picLocks noChangeAspect="1"/>
          </p:cNvPicPr>
          <p:nvPr/>
        </p:nvPicPr>
        <p:blipFill rotWithShape="1">
          <a:blip r:embed="rId14"/>
          <a:srcRect l="10129" r="364"/>
          <a:stretch/>
        </p:blipFill>
        <p:spPr>
          <a:xfrm>
            <a:off x="5271405" y="4665763"/>
            <a:ext cx="2343836" cy="1571157"/>
          </a:xfrm>
          <a:prstGeom prst="rect">
            <a:avLst/>
          </a:prstGeom>
          <a:solidFill>
            <a:srgbClr val="000066"/>
          </a:solidFill>
        </p:spPr>
      </p:pic>
      <p:pic>
        <p:nvPicPr>
          <p:cNvPr id="6" name="Picture 5">
            <a:extLst>
              <a:ext uri="{FF2B5EF4-FFF2-40B4-BE49-F238E27FC236}">
                <a16:creationId xmlns:a16="http://schemas.microsoft.com/office/drawing/2014/main" id="{FA548EC6-DF8C-0A43-899D-5FDFBEE96096}"/>
              </a:ext>
            </a:extLst>
          </p:cNvPr>
          <p:cNvPicPr>
            <a:picLocks noChangeAspect="1"/>
          </p:cNvPicPr>
          <p:nvPr/>
        </p:nvPicPr>
        <p:blipFill>
          <a:blip r:embed="rId15"/>
          <a:stretch>
            <a:fillRect/>
          </a:stretch>
        </p:blipFill>
        <p:spPr>
          <a:xfrm>
            <a:off x="6662741" y="890157"/>
            <a:ext cx="1905000" cy="520700"/>
          </a:xfrm>
          <a:prstGeom prst="rect">
            <a:avLst/>
          </a:prstGeom>
        </p:spPr>
      </p:pic>
      <p:pic>
        <p:nvPicPr>
          <p:cNvPr id="14" name="Picture 13">
            <a:extLst>
              <a:ext uri="{FF2B5EF4-FFF2-40B4-BE49-F238E27FC236}">
                <a16:creationId xmlns:a16="http://schemas.microsoft.com/office/drawing/2014/main" id="{77248EC5-681E-F14C-85DB-93B3E1E9C72F}"/>
              </a:ext>
            </a:extLst>
          </p:cNvPr>
          <p:cNvPicPr>
            <a:picLocks noChangeAspect="1"/>
          </p:cNvPicPr>
          <p:nvPr/>
        </p:nvPicPr>
        <p:blipFill rotWithShape="1">
          <a:blip r:embed="rId16"/>
          <a:srcRect l="31001" r="31552" b="32533"/>
          <a:stretch/>
        </p:blipFill>
        <p:spPr>
          <a:xfrm>
            <a:off x="9067058" y="96490"/>
            <a:ext cx="2420509" cy="1995141"/>
          </a:xfrm>
          <a:prstGeom prst="rect">
            <a:avLst/>
          </a:prstGeom>
        </p:spPr>
      </p:pic>
      <p:pic>
        <p:nvPicPr>
          <p:cNvPr id="1026" name="Picture 2" descr="JPMorgan Chase &amp; Co logo">
            <a:extLst>
              <a:ext uri="{FF2B5EF4-FFF2-40B4-BE49-F238E27FC236}">
                <a16:creationId xmlns:a16="http://schemas.microsoft.com/office/drawing/2014/main" id="{5FA16F1D-E15E-814A-8F18-108AB0A657C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172200" y="4077310"/>
            <a:ext cx="3683000" cy="25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49256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85B0A-C1FB-FB44-9BF8-7891001AFEBC}"/>
              </a:ext>
            </a:extLst>
          </p:cNvPr>
          <p:cNvSpPr>
            <a:spLocks noGrp="1"/>
          </p:cNvSpPr>
          <p:nvPr>
            <p:ph type="title"/>
          </p:nvPr>
        </p:nvSpPr>
        <p:spPr>
          <a:xfrm>
            <a:off x="1371600" y="393968"/>
            <a:ext cx="9601200" cy="1485900"/>
          </a:xfrm>
        </p:spPr>
        <p:txBody>
          <a:bodyPr/>
          <a:lstStyle/>
          <a:p>
            <a:r>
              <a:rPr lang="en-US" dirty="0"/>
              <a:t>“Table Stakes” Supporting Practices</a:t>
            </a:r>
          </a:p>
        </p:txBody>
      </p:sp>
      <p:sp>
        <p:nvSpPr>
          <p:cNvPr id="3" name="Content Placeholder 2">
            <a:extLst>
              <a:ext uri="{FF2B5EF4-FFF2-40B4-BE49-F238E27FC236}">
                <a16:creationId xmlns:a16="http://schemas.microsoft.com/office/drawing/2014/main" id="{296868C8-93B2-5741-96E2-9C7028344660}"/>
              </a:ext>
            </a:extLst>
          </p:cNvPr>
          <p:cNvSpPr>
            <a:spLocks noGrp="1"/>
          </p:cNvSpPr>
          <p:nvPr>
            <p:ph idx="1"/>
          </p:nvPr>
        </p:nvSpPr>
        <p:spPr>
          <a:xfrm>
            <a:off x="972765" y="1621409"/>
            <a:ext cx="4551342" cy="5236591"/>
          </a:xfrm>
        </p:spPr>
        <p:txBody>
          <a:bodyPr>
            <a:normAutofit/>
          </a:bodyPr>
          <a:lstStyle/>
          <a:p>
            <a:pPr lvl="0"/>
            <a:r>
              <a:rPr lang="en-US" dirty="0"/>
              <a:t>Identifying</a:t>
            </a:r>
          </a:p>
          <a:p>
            <a:pPr lvl="1"/>
            <a:r>
              <a:rPr lang="en-US" dirty="0"/>
              <a:t>A military-themed BRG</a:t>
            </a:r>
          </a:p>
          <a:p>
            <a:pPr lvl="1"/>
            <a:r>
              <a:rPr lang="en-US" dirty="0"/>
              <a:t>Sources of military talent</a:t>
            </a:r>
          </a:p>
          <a:p>
            <a:pPr lvl="0"/>
            <a:r>
              <a:rPr lang="en-US" dirty="0"/>
              <a:t>Recruiting</a:t>
            </a:r>
          </a:p>
          <a:p>
            <a:pPr lvl="1"/>
            <a:r>
              <a:rPr lang="en-US" dirty="0"/>
              <a:t>Dedicated recruiters</a:t>
            </a:r>
          </a:p>
          <a:p>
            <a:pPr lvl="1"/>
            <a:r>
              <a:rPr lang="en-US" dirty="0"/>
              <a:t>Training materials</a:t>
            </a:r>
          </a:p>
          <a:p>
            <a:pPr lvl="0"/>
            <a:r>
              <a:rPr lang="en-US" dirty="0"/>
              <a:t>Interviewing / Hiring</a:t>
            </a:r>
          </a:p>
          <a:p>
            <a:pPr lvl="1"/>
            <a:r>
              <a:rPr lang="en-US" dirty="0"/>
              <a:t>Trained interviewers</a:t>
            </a:r>
          </a:p>
          <a:p>
            <a:pPr lvl="1"/>
            <a:r>
              <a:rPr lang="en-US" dirty="0"/>
              <a:t>Scripted question sets</a:t>
            </a:r>
          </a:p>
        </p:txBody>
      </p:sp>
      <p:pic>
        <p:nvPicPr>
          <p:cNvPr id="7" name="Graphic 6" descr="Star">
            <a:extLst>
              <a:ext uri="{FF2B5EF4-FFF2-40B4-BE49-F238E27FC236}">
                <a16:creationId xmlns:a16="http://schemas.microsoft.com/office/drawing/2014/main" id="{6C563A6D-02C1-354D-B049-7C35AC4E713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56800" y="1136918"/>
            <a:ext cx="2006600" cy="2006600"/>
          </a:xfrm>
          <a:prstGeom prst="rect">
            <a:avLst/>
          </a:prstGeom>
        </p:spPr>
      </p:pic>
      <p:sp>
        <p:nvSpPr>
          <p:cNvPr id="4" name="TextBox 3">
            <a:extLst>
              <a:ext uri="{FF2B5EF4-FFF2-40B4-BE49-F238E27FC236}">
                <a16:creationId xmlns:a16="http://schemas.microsoft.com/office/drawing/2014/main" id="{8118FFF7-764F-2C51-D778-C705303BC839}"/>
              </a:ext>
            </a:extLst>
          </p:cNvPr>
          <p:cNvSpPr txBox="1"/>
          <p:nvPr/>
        </p:nvSpPr>
        <p:spPr>
          <a:xfrm>
            <a:off x="753626" y="6608672"/>
            <a:ext cx="7042283" cy="230832"/>
          </a:xfrm>
          <a:prstGeom prst="rect">
            <a:avLst/>
          </a:prstGeom>
          <a:noFill/>
        </p:spPr>
        <p:txBody>
          <a:bodyPr wrap="square" rtlCol="0">
            <a:spAutoFit/>
          </a:bodyPr>
          <a:lstStyle/>
          <a:p>
            <a:r>
              <a:rPr lang="en-US" sz="900" dirty="0"/>
              <a:t>Source: Matthew J. Louis, </a:t>
            </a:r>
            <a:r>
              <a:rPr lang="en-US" sz="900" i="1" dirty="0"/>
              <a:t>Hiring Veterans: How to Leverage Military Talent for Organizational Growth </a:t>
            </a:r>
            <a:r>
              <a:rPr lang="en-US" sz="900" dirty="0"/>
              <a:t>(Newburyport, MA: Career Press, 2023). </a:t>
            </a:r>
          </a:p>
        </p:txBody>
      </p:sp>
      <p:sp>
        <p:nvSpPr>
          <p:cNvPr id="5" name="Footer Placeholder 14">
            <a:extLst>
              <a:ext uri="{FF2B5EF4-FFF2-40B4-BE49-F238E27FC236}">
                <a16:creationId xmlns:a16="http://schemas.microsoft.com/office/drawing/2014/main" id="{459B3551-8535-0E8F-10B3-35A17CFC9CE9}"/>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
        <p:nvSpPr>
          <p:cNvPr id="6" name="Content Placeholder 2">
            <a:extLst>
              <a:ext uri="{FF2B5EF4-FFF2-40B4-BE49-F238E27FC236}">
                <a16:creationId xmlns:a16="http://schemas.microsoft.com/office/drawing/2014/main" id="{C359BBC6-494D-F08D-284D-10D2EBA6FB39}"/>
              </a:ext>
            </a:extLst>
          </p:cNvPr>
          <p:cNvSpPr txBox="1">
            <a:spLocks/>
          </p:cNvSpPr>
          <p:nvPr/>
        </p:nvSpPr>
        <p:spPr>
          <a:xfrm>
            <a:off x="5420412" y="1621409"/>
            <a:ext cx="6438507" cy="5236592"/>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r>
              <a:rPr lang="en-US" dirty="0"/>
              <a:t>Onboarding / Training</a:t>
            </a:r>
          </a:p>
          <a:p>
            <a:pPr lvl="1"/>
            <a:r>
              <a:rPr lang="en-US" dirty="0"/>
              <a:t>Veterans self-identify</a:t>
            </a:r>
          </a:p>
          <a:p>
            <a:pPr lvl="1"/>
            <a:r>
              <a:rPr lang="en-US" dirty="0"/>
              <a:t>Mentors and affinity groups</a:t>
            </a:r>
          </a:p>
          <a:p>
            <a:r>
              <a:rPr lang="en-US" dirty="0"/>
              <a:t>Deploying / Developing</a:t>
            </a:r>
          </a:p>
          <a:p>
            <a:pPr lvl="1"/>
            <a:r>
              <a:rPr lang="en-US" dirty="0"/>
              <a:t>Strategic goal alignment </a:t>
            </a:r>
          </a:p>
          <a:p>
            <a:pPr lvl="1"/>
            <a:r>
              <a:rPr lang="en-US" dirty="0"/>
              <a:t>Goals, feedback, and career paths</a:t>
            </a:r>
          </a:p>
          <a:p>
            <a:r>
              <a:rPr lang="en-US" dirty="0"/>
              <a:t>Retaining / Separating</a:t>
            </a:r>
          </a:p>
          <a:p>
            <a:pPr lvl="1"/>
            <a:r>
              <a:rPr lang="en-US" dirty="0"/>
              <a:t>Reserve Component support</a:t>
            </a:r>
          </a:p>
          <a:p>
            <a:pPr lvl="1"/>
            <a:r>
              <a:rPr lang="en-US" dirty="0"/>
              <a:t>Military spouses and portable careers</a:t>
            </a:r>
          </a:p>
        </p:txBody>
      </p:sp>
    </p:spTree>
    <p:extLst>
      <p:ext uri="{BB962C8B-B14F-4D97-AF65-F5344CB8AC3E}">
        <p14:creationId xmlns:p14="http://schemas.microsoft.com/office/powerpoint/2010/main" val="2629345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6" end="6"/>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
                                            <p:txEl>
                                              <p:pRg st="7" end="7"/>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ChangeArrowheads="1"/>
          </p:cNvSpPr>
          <p:nvPr/>
        </p:nvSpPr>
        <p:spPr bwMode="auto">
          <a:xfrm>
            <a:off x="2268477" y="433388"/>
            <a:ext cx="2624139" cy="304800"/>
          </a:xfrm>
          <a:prstGeom prst="rect">
            <a:avLst/>
          </a:prstGeom>
          <a:noFill/>
          <a:ln>
            <a:noFill/>
          </a:ln>
          <a:effectLst/>
          <a:extLst>
            <a:ext uri="{909E8E84-426E-40DD-AFC4-6F175D3DCCD1}">
              <a14:hiddenFill xmlns:a14="http://schemas.microsoft.com/office/drawing/2010/main">
                <a:solidFill>
                  <a:srgbClr val="DDD2B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189">
              <a:spcBef>
                <a:spcPct val="50000"/>
              </a:spcBef>
              <a:defRPr/>
            </a:pPr>
            <a:endParaRPr lang="en-US" b="1" dirty="0">
              <a:solidFill>
                <a:srgbClr val="000000"/>
              </a:solidFill>
              <a:latin typeface="Century Gothic" panose="020B0502020202020204"/>
              <a:cs typeface="Arial"/>
              <a:sym typeface="Arial"/>
            </a:endParaRPr>
          </a:p>
        </p:txBody>
      </p:sp>
      <p:sp>
        <p:nvSpPr>
          <p:cNvPr id="83" name="Title 1">
            <a:extLst>
              <a:ext uri="{FF2B5EF4-FFF2-40B4-BE49-F238E27FC236}">
                <a16:creationId xmlns:a16="http://schemas.microsoft.com/office/drawing/2014/main" id="{3F500042-D823-41A7-BBE5-3E82B9C3CA37}"/>
              </a:ext>
            </a:extLst>
          </p:cNvPr>
          <p:cNvSpPr>
            <a:spLocks noGrp="1"/>
          </p:cNvSpPr>
          <p:nvPr>
            <p:ph type="title"/>
          </p:nvPr>
        </p:nvSpPr>
        <p:spPr>
          <a:xfrm>
            <a:off x="958438" y="497572"/>
            <a:ext cx="9446350" cy="698076"/>
          </a:xfrm>
        </p:spPr>
        <p:txBody>
          <a:bodyPr vert="horz" lIns="91440" tIns="45720" rIns="91440" bIns="45720" rtlCol="0" anchor="t">
            <a:normAutofit/>
          </a:bodyPr>
          <a:lstStyle/>
          <a:p>
            <a:r>
              <a:rPr lang="en-US" dirty="0"/>
              <a:t>Matt Louis – Career on One Page </a:t>
            </a:r>
          </a:p>
        </p:txBody>
      </p:sp>
      <p:sp>
        <p:nvSpPr>
          <p:cNvPr id="2" name="TextBox 1">
            <a:extLst>
              <a:ext uri="{FF2B5EF4-FFF2-40B4-BE49-F238E27FC236}">
                <a16:creationId xmlns:a16="http://schemas.microsoft.com/office/drawing/2014/main" id="{40C1C9D9-09B0-43B5-B80A-EE9B46FE0EB1}"/>
              </a:ext>
            </a:extLst>
          </p:cNvPr>
          <p:cNvSpPr txBox="1"/>
          <p:nvPr/>
        </p:nvSpPr>
        <p:spPr>
          <a:xfrm>
            <a:off x="958438" y="1411386"/>
            <a:ext cx="7944042" cy="1200329"/>
          </a:xfrm>
          <a:prstGeom prst="rect">
            <a:avLst/>
          </a:prstGeom>
          <a:noFill/>
        </p:spPr>
        <p:txBody>
          <a:bodyPr wrap="square" rtlCol="0">
            <a:spAutoFit/>
          </a:bodyPr>
          <a:lstStyle/>
          <a:p>
            <a:pPr marL="285744" indent="-285744" defTabSz="457189">
              <a:buFont typeface="Arial" panose="020B0604020202020204" pitchFamily="34" charset="0"/>
              <a:buChar char="•"/>
              <a:defRPr/>
            </a:pPr>
            <a:r>
              <a:rPr lang="en-US" sz="2400" dirty="0">
                <a:solidFill>
                  <a:prstClr val="black"/>
                </a:solidFill>
                <a:latin typeface="Century Gothic" panose="020B0502020202020204"/>
                <a:cs typeface="Arial"/>
                <a:sym typeface="Arial"/>
              </a:rPr>
              <a:t>Mission: Eliminating the civil-military divide in the US</a:t>
            </a:r>
          </a:p>
          <a:p>
            <a:pPr marL="285744" indent="-285744" defTabSz="457189">
              <a:buFont typeface="Arial" panose="020B0604020202020204" pitchFamily="34" charset="0"/>
              <a:buChar char="•"/>
              <a:defRPr/>
            </a:pPr>
            <a:r>
              <a:rPr lang="en-US" sz="2400" dirty="0">
                <a:solidFill>
                  <a:prstClr val="black"/>
                </a:solidFill>
                <a:latin typeface="Century Gothic" panose="020B0502020202020204"/>
                <a:cs typeface="Arial"/>
                <a:sym typeface="Arial"/>
              </a:rPr>
              <a:t>25 Years in uniform</a:t>
            </a:r>
          </a:p>
          <a:p>
            <a:pPr marL="285744" indent="-285744" defTabSz="457189">
              <a:buFont typeface="Arial" panose="020B0604020202020204" pitchFamily="34" charset="0"/>
              <a:buChar char="•"/>
              <a:defRPr/>
            </a:pPr>
            <a:r>
              <a:rPr lang="en-US" sz="2400" dirty="0">
                <a:solidFill>
                  <a:prstClr val="black"/>
                </a:solidFill>
                <a:latin typeface="Century Gothic" panose="020B0502020202020204"/>
                <a:cs typeface="Arial"/>
                <a:sym typeface="Arial"/>
              </a:rPr>
              <a:t>25 Years+ in the corporate world</a:t>
            </a:r>
          </a:p>
        </p:txBody>
      </p:sp>
      <p:pic>
        <p:nvPicPr>
          <p:cNvPr id="9" name="Picture 8">
            <a:extLst>
              <a:ext uri="{FF2B5EF4-FFF2-40B4-BE49-F238E27FC236}">
                <a16:creationId xmlns:a16="http://schemas.microsoft.com/office/drawing/2014/main" id="{628097CC-D4D7-4E40-904D-187B6FDA646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9088711" y="840320"/>
            <a:ext cx="1409536" cy="2124718"/>
          </a:xfrm>
          <a:prstGeom prst="rect">
            <a:avLst/>
          </a:prstGeom>
        </p:spPr>
      </p:pic>
      <p:sp>
        <p:nvSpPr>
          <p:cNvPr id="5" name="Rectangle 104">
            <a:extLst>
              <a:ext uri="{FF2B5EF4-FFF2-40B4-BE49-F238E27FC236}">
                <a16:creationId xmlns:a16="http://schemas.microsoft.com/office/drawing/2014/main" id="{D6B24BEE-FBA3-DFB6-845A-1BA0EBFE7BB3}"/>
              </a:ext>
            </a:extLst>
          </p:cNvPr>
          <p:cNvSpPr>
            <a:spLocks noChangeArrowheads="1"/>
          </p:cNvSpPr>
          <p:nvPr/>
        </p:nvSpPr>
        <p:spPr bwMode="gray">
          <a:xfrm>
            <a:off x="3261900" y="2982040"/>
            <a:ext cx="4748567" cy="3378200"/>
          </a:xfrm>
          <a:prstGeom prst="rect">
            <a:avLst/>
          </a:prstGeom>
          <a:solidFill>
            <a:srgbClr val="92D050">
              <a:alpha val="39999"/>
            </a:srgbClr>
          </a:solidFill>
          <a:ln>
            <a:noFill/>
          </a:ln>
          <a:effectLst/>
        </p:spPr>
        <p:txBody>
          <a:bodyPr wrap="none" lIns="73152" tIns="73152" rIns="73152" bIns="73152" anchor="ctr"/>
          <a:lstStyle>
            <a:lvl1pPr>
              <a:lnSpc>
                <a:spcPct val="106000"/>
              </a:lnSpc>
              <a:spcBef>
                <a:spcPct val="80000"/>
              </a:spcBef>
              <a:buClr>
                <a:schemeClr val="tx1"/>
              </a:buClr>
              <a:buSzPct val="80000"/>
              <a:buFont typeface="Wingdings" panose="05000000000000000000" pitchFamily="2" charset="2"/>
              <a:defRPr sz="1100">
                <a:solidFill>
                  <a:schemeClr val="tx1"/>
                </a:solidFill>
                <a:latin typeface="Arial" panose="020B0604020202020204" pitchFamily="34" charset="0"/>
              </a:defRPr>
            </a:lvl1pPr>
            <a:lvl2pPr marL="742950" indent="-285750">
              <a:lnSpc>
                <a:spcPct val="106000"/>
              </a:lnSpc>
              <a:spcBef>
                <a:spcPct val="80000"/>
              </a:spcBef>
              <a:buClr>
                <a:schemeClr val="tx1"/>
              </a:buClr>
              <a:buFont typeface="Wingdings 2" panose="05020102010507070707" pitchFamily="18" charset="2"/>
              <a:buChar char="¡"/>
              <a:defRPr sz="1100">
                <a:solidFill>
                  <a:schemeClr val="tx1"/>
                </a:solidFill>
                <a:latin typeface="Arial" panose="020B0604020202020204" pitchFamily="34" charset="0"/>
              </a:defRPr>
            </a:lvl2pPr>
            <a:lvl3pPr marL="1143000" indent="-228600">
              <a:lnSpc>
                <a:spcPct val="106000"/>
              </a:lnSpc>
              <a:spcBef>
                <a:spcPct val="40000"/>
              </a:spcBef>
              <a:buClr>
                <a:schemeClr val="tx1"/>
              </a:buClr>
              <a:buFont typeface="Arial" panose="020B0604020202020204" pitchFamily="34" charset="0"/>
              <a:buChar char="–"/>
              <a:defRPr sz="1000">
                <a:solidFill>
                  <a:schemeClr val="tx1"/>
                </a:solidFill>
                <a:latin typeface="Arial" panose="020B0604020202020204" pitchFamily="34" charset="0"/>
              </a:defRPr>
            </a:lvl3pPr>
            <a:lvl4pPr marL="1600200" indent="-228600">
              <a:lnSpc>
                <a:spcPct val="106000"/>
              </a:lnSpc>
              <a:spcBef>
                <a:spcPct val="20000"/>
              </a:spcBef>
              <a:buClr>
                <a:schemeClr val="tx1"/>
              </a:buClr>
              <a:buChar char="•"/>
              <a:defRPr sz="1000">
                <a:solidFill>
                  <a:schemeClr val="tx1"/>
                </a:solidFill>
                <a:latin typeface="Arial" panose="020B0604020202020204" pitchFamily="34" charset="0"/>
              </a:defRPr>
            </a:lvl4pPr>
            <a:lvl5pPr marL="2057400" indent="-228600">
              <a:spcBef>
                <a:spcPct val="20000"/>
              </a:spcBef>
              <a:buClr>
                <a:schemeClr val="tx1"/>
              </a:buClr>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9pPr>
          </a:lstStyle>
          <a:p>
            <a:pPr defTabSz="457189">
              <a:lnSpc>
                <a:spcPct val="100000"/>
              </a:lnSpc>
              <a:spcBef>
                <a:spcPct val="0"/>
              </a:spcBef>
              <a:buClrTx/>
              <a:buSzTx/>
              <a:defRPr/>
            </a:pPr>
            <a:endParaRPr lang="en-US" altLang="en-US" dirty="0">
              <a:solidFill>
                <a:prstClr val="black"/>
              </a:solidFill>
              <a:cs typeface="Arial"/>
              <a:sym typeface="Arial"/>
            </a:endParaRPr>
          </a:p>
        </p:txBody>
      </p:sp>
      <p:sp>
        <p:nvSpPr>
          <p:cNvPr id="6" name="Rectangle 33">
            <a:extLst>
              <a:ext uri="{FF2B5EF4-FFF2-40B4-BE49-F238E27FC236}">
                <a16:creationId xmlns:a16="http://schemas.microsoft.com/office/drawing/2014/main" id="{E2203732-B19C-9858-8276-B3EABFE8F195}"/>
              </a:ext>
            </a:extLst>
          </p:cNvPr>
          <p:cNvSpPr>
            <a:spLocks noChangeArrowheads="1"/>
          </p:cNvSpPr>
          <p:nvPr/>
        </p:nvSpPr>
        <p:spPr bwMode="auto">
          <a:xfrm>
            <a:off x="1107953" y="6023693"/>
            <a:ext cx="6903720" cy="333375"/>
          </a:xfrm>
          <a:prstGeom prst="rect">
            <a:avLst/>
          </a:prstGeom>
          <a:solidFill>
            <a:srgbClr val="C0C0C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06000"/>
              </a:lnSpc>
              <a:spcBef>
                <a:spcPct val="80000"/>
              </a:spcBef>
              <a:buClr>
                <a:schemeClr val="tx1"/>
              </a:buClr>
              <a:buSzPct val="80000"/>
              <a:buFont typeface="Wingdings" panose="05000000000000000000" pitchFamily="2" charset="2"/>
              <a:defRPr sz="1100">
                <a:solidFill>
                  <a:schemeClr val="tx1"/>
                </a:solidFill>
                <a:latin typeface="Arial" panose="020B0604020202020204" pitchFamily="34" charset="0"/>
              </a:defRPr>
            </a:lvl1pPr>
            <a:lvl2pPr marL="742950" indent="-285750">
              <a:lnSpc>
                <a:spcPct val="106000"/>
              </a:lnSpc>
              <a:spcBef>
                <a:spcPct val="80000"/>
              </a:spcBef>
              <a:buClr>
                <a:schemeClr val="tx1"/>
              </a:buClr>
              <a:buFont typeface="Wingdings 2" panose="05020102010507070707" pitchFamily="18" charset="2"/>
              <a:buChar char="¡"/>
              <a:defRPr sz="1100">
                <a:solidFill>
                  <a:schemeClr val="tx1"/>
                </a:solidFill>
                <a:latin typeface="Arial" panose="020B0604020202020204" pitchFamily="34" charset="0"/>
              </a:defRPr>
            </a:lvl2pPr>
            <a:lvl3pPr marL="1143000" indent="-228600">
              <a:lnSpc>
                <a:spcPct val="106000"/>
              </a:lnSpc>
              <a:spcBef>
                <a:spcPct val="40000"/>
              </a:spcBef>
              <a:buClr>
                <a:schemeClr val="tx1"/>
              </a:buClr>
              <a:buFont typeface="Arial" panose="020B0604020202020204" pitchFamily="34" charset="0"/>
              <a:buChar char="–"/>
              <a:defRPr sz="1000">
                <a:solidFill>
                  <a:schemeClr val="tx1"/>
                </a:solidFill>
                <a:latin typeface="Arial" panose="020B0604020202020204" pitchFamily="34" charset="0"/>
              </a:defRPr>
            </a:lvl3pPr>
            <a:lvl4pPr marL="1600200" indent="-228600">
              <a:lnSpc>
                <a:spcPct val="106000"/>
              </a:lnSpc>
              <a:spcBef>
                <a:spcPct val="20000"/>
              </a:spcBef>
              <a:buClr>
                <a:schemeClr val="tx1"/>
              </a:buClr>
              <a:buChar char="•"/>
              <a:defRPr sz="1000">
                <a:solidFill>
                  <a:schemeClr val="tx1"/>
                </a:solidFill>
                <a:latin typeface="Arial" panose="020B0604020202020204" pitchFamily="34" charset="0"/>
              </a:defRPr>
            </a:lvl4pPr>
            <a:lvl5pPr marL="2057400" indent="-228600">
              <a:spcBef>
                <a:spcPct val="20000"/>
              </a:spcBef>
              <a:buClr>
                <a:schemeClr val="tx1"/>
              </a:buClr>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9pPr>
          </a:lstStyle>
          <a:p>
            <a:pPr defTabSz="457189">
              <a:lnSpc>
                <a:spcPct val="100000"/>
              </a:lnSpc>
              <a:spcBef>
                <a:spcPct val="0"/>
              </a:spcBef>
              <a:buClrTx/>
              <a:buSzTx/>
              <a:defRPr/>
            </a:pPr>
            <a:endParaRPr lang="en-US" altLang="en-US" dirty="0">
              <a:solidFill>
                <a:prstClr val="black"/>
              </a:solidFill>
              <a:cs typeface="Arial"/>
              <a:sym typeface="Arial"/>
            </a:endParaRPr>
          </a:p>
        </p:txBody>
      </p:sp>
      <p:sp>
        <p:nvSpPr>
          <p:cNvPr id="10" name="Line 36">
            <a:extLst>
              <a:ext uri="{FF2B5EF4-FFF2-40B4-BE49-F238E27FC236}">
                <a16:creationId xmlns:a16="http://schemas.microsoft.com/office/drawing/2014/main" id="{496F6879-2B2D-7E49-D872-A34EB70DA118}"/>
              </a:ext>
            </a:extLst>
          </p:cNvPr>
          <p:cNvSpPr>
            <a:spLocks noChangeShapeType="1"/>
          </p:cNvSpPr>
          <p:nvPr/>
        </p:nvSpPr>
        <p:spPr bwMode="auto">
          <a:xfrm>
            <a:off x="1106074" y="6363415"/>
            <a:ext cx="8245475" cy="0"/>
          </a:xfrm>
          <a:prstGeom prst="line">
            <a:avLst/>
          </a:prstGeom>
          <a:noFill/>
          <a:ln w="38100">
            <a:solidFill>
              <a:srgbClr val="0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189">
              <a:defRPr/>
            </a:pPr>
            <a:endParaRPr lang="en-US" dirty="0">
              <a:solidFill>
                <a:prstClr val="black"/>
              </a:solidFill>
              <a:latin typeface="Century Gothic" panose="020B0502020202020204"/>
              <a:cs typeface="Arial"/>
              <a:sym typeface="Arial"/>
            </a:endParaRPr>
          </a:p>
        </p:txBody>
      </p:sp>
      <p:sp>
        <p:nvSpPr>
          <p:cNvPr id="11" name="Line 37">
            <a:extLst>
              <a:ext uri="{FF2B5EF4-FFF2-40B4-BE49-F238E27FC236}">
                <a16:creationId xmlns:a16="http://schemas.microsoft.com/office/drawing/2014/main" id="{21437477-0FC2-F57E-101C-E571C3D46172}"/>
              </a:ext>
            </a:extLst>
          </p:cNvPr>
          <p:cNvSpPr>
            <a:spLocks noChangeShapeType="1"/>
          </p:cNvSpPr>
          <p:nvPr/>
        </p:nvSpPr>
        <p:spPr bwMode="auto">
          <a:xfrm flipH="1" flipV="1">
            <a:off x="1088612" y="3091581"/>
            <a:ext cx="28575" cy="3259137"/>
          </a:xfrm>
          <a:prstGeom prst="line">
            <a:avLst/>
          </a:prstGeom>
          <a:noFill/>
          <a:ln w="3810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189">
              <a:defRPr/>
            </a:pPr>
            <a:endParaRPr lang="en-US" dirty="0">
              <a:solidFill>
                <a:prstClr val="black"/>
              </a:solidFill>
              <a:latin typeface="Century Gothic" panose="020B0502020202020204"/>
              <a:cs typeface="Arial"/>
              <a:sym typeface="Arial"/>
            </a:endParaRPr>
          </a:p>
        </p:txBody>
      </p:sp>
      <p:sp>
        <p:nvSpPr>
          <p:cNvPr id="12" name="Text Box 42">
            <a:extLst>
              <a:ext uri="{FF2B5EF4-FFF2-40B4-BE49-F238E27FC236}">
                <a16:creationId xmlns:a16="http://schemas.microsoft.com/office/drawing/2014/main" id="{4B8BF168-8EC7-9E57-8A50-5F52E7FC107C}"/>
              </a:ext>
            </a:extLst>
          </p:cNvPr>
          <p:cNvSpPr txBox="1">
            <a:spLocks noChangeArrowheads="1"/>
          </p:cNvSpPr>
          <p:nvPr/>
        </p:nvSpPr>
        <p:spPr bwMode="auto">
          <a:xfrm>
            <a:off x="2869787" y="6401516"/>
            <a:ext cx="6365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19063" indent="-119063">
              <a:lnSpc>
                <a:spcPct val="106000"/>
              </a:lnSpc>
              <a:spcBef>
                <a:spcPct val="80000"/>
              </a:spcBef>
              <a:buClr>
                <a:schemeClr val="tx1"/>
              </a:buClr>
              <a:buSzPct val="80000"/>
              <a:buFont typeface="Wingdings" panose="05000000000000000000" pitchFamily="2" charset="2"/>
              <a:defRPr sz="1100">
                <a:solidFill>
                  <a:schemeClr val="tx1"/>
                </a:solidFill>
                <a:latin typeface="Arial" panose="020B0604020202020204" pitchFamily="34" charset="0"/>
              </a:defRPr>
            </a:lvl1pPr>
            <a:lvl2pPr marL="742950" indent="-285750">
              <a:lnSpc>
                <a:spcPct val="106000"/>
              </a:lnSpc>
              <a:spcBef>
                <a:spcPct val="80000"/>
              </a:spcBef>
              <a:buClr>
                <a:schemeClr val="tx1"/>
              </a:buClr>
              <a:buFont typeface="Wingdings 2" panose="05020102010507070707" pitchFamily="18" charset="2"/>
              <a:buChar char="¡"/>
              <a:defRPr sz="1100">
                <a:solidFill>
                  <a:schemeClr val="tx1"/>
                </a:solidFill>
                <a:latin typeface="Arial" panose="020B0604020202020204" pitchFamily="34" charset="0"/>
              </a:defRPr>
            </a:lvl2pPr>
            <a:lvl3pPr marL="1143000" indent="-228600">
              <a:lnSpc>
                <a:spcPct val="106000"/>
              </a:lnSpc>
              <a:spcBef>
                <a:spcPct val="40000"/>
              </a:spcBef>
              <a:buClr>
                <a:schemeClr val="tx1"/>
              </a:buClr>
              <a:buFont typeface="Arial" panose="020B0604020202020204" pitchFamily="34" charset="0"/>
              <a:buChar char="–"/>
              <a:defRPr sz="1000">
                <a:solidFill>
                  <a:schemeClr val="tx1"/>
                </a:solidFill>
                <a:latin typeface="Arial" panose="020B0604020202020204" pitchFamily="34" charset="0"/>
              </a:defRPr>
            </a:lvl3pPr>
            <a:lvl4pPr marL="1600200" indent="-228600">
              <a:lnSpc>
                <a:spcPct val="106000"/>
              </a:lnSpc>
              <a:spcBef>
                <a:spcPct val="20000"/>
              </a:spcBef>
              <a:buClr>
                <a:schemeClr val="tx1"/>
              </a:buClr>
              <a:buChar char="•"/>
              <a:defRPr sz="1000">
                <a:solidFill>
                  <a:schemeClr val="tx1"/>
                </a:solidFill>
                <a:latin typeface="Arial" panose="020B0604020202020204" pitchFamily="34" charset="0"/>
              </a:defRPr>
            </a:lvl4pPr>
            <a:lvl5pPr marL="2057400" indent="-228600">
              <a:spcBef>
                <a:spcPct val="20000"/>
              </a:spcBef>
              <a:buClr>
                <a:schemeClr val="tx1"/>
              </a:buClr>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9pPr>
          </a:lstStyle>
          <a:p>
            <a:pPr marL="119060" indent="-119060" defTabSz="457189">
              <a:lnSpc>
                <a:spcPct val="100000"/>
              </a:lnSpc>
              <a:spcBef>
                <a:spcPct val="50000"/>
              </a:spcBef>
              <a:buClrTx/>
              <a:buSzTx/>
              <a:defRPr/>
            </a:pPr>
            <a:r>
              <a:rPr lang="en-US" altLang="en-US" sz="800" dirty="0">
                <a:solidFill>
                  <a:srgbClr val="000000"/>
                </a:solidFill>
                <a:cs typeface="Arial" panose="020B0604020202020204" pitchFamily="34" charset="0"/>
                <a:sym typeface="Arial"/>
              </a:rPr>
              <a:t>2004</a:t>
            </a:r>
          </a:p>
        </p:txBody>
      </p:sp>
      <p:sp>
        <p:nvSpPr>
          <p:cNvPr id="13" name="Text Box 43">
            <a:extLst>
              <a:ext uri="{FF2B5EF4-FFF2-40B4-BE49-F238E27FC236}">
                <a16:creationId xmlns:a16="http://schemas.microsoft.com/office/drawing/2014/main" id="{C71F45D6-8815-A581-DDD7-78C38F8B5D6B}"/>
              </a:ext>
            </a:extLst>
          </p:cNvPr>
          <p:cNvSpPr txBox="1">
            <a:spLocks noChangeArrowheads="1"/>
          </p:cNvSpPr>
          <p:nvPr/>
        </p:nvSpPr>
        <p:spPr bwMode="auto">
          <a:xfrm>
            <a:off x="3546062" y="6401516"/>
            <a:ext cx="6365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19063" indent="-119063">
              <a:lnSpc>
                <a:spcPct val="106000"/>
              </a:lnSpc>
              <a:spcBef>
                <a:spcPct val="80000"/>
              </a:spcBef>
              <a:buClr>
                <a:schemeClr val="tx1"/>
              </a:buClr>
              <a:buSzPct val="80000"/>
              <a:buFont typeface="Wingdings" panose="05000000000000000000" pitchFamily="2" charset="2"/>
              <a:defRPr sz="1100">
                <a:solidFill>
                  <a:schemeClr val="tx1"/>
                </a:solidFill>
                <a:latin typeface="Arial" panose="020B0604020202020204" pitchFamily="34" charset="0"/>
              </a:defRPr>
            </a:lvl1pPr>
            <a:lvl2pPr marL="742950" indent="-285750">
              <a:lnSpc>
                <a:spcPct val="106000"/>
              </a:lnSpc>
              <a:spcBef>
                <a:spcPct val="80000"/>
              </a:spcBef>
              <a:buClr>
                <a:schemeClr val="tx1"/>
              </a:buClr>
              <a:buFont typeface="Wingdings 2" panose="05020102010507070707" pitchFamily="18" charset="2"/>
              <a:buChar char="¡"/>
              <a:defRPr sz="1100">
                <a:solidFill>
                  <a:schemeClr val="tx1"/>
                </a:solidFill>
                <a:latin typeface="Arial" panose="020B0604020202020204" pitchFamily="34" charset="0"/>
              </a:defRPr>
            </a:lvl2pPr>
            <a:lvl3pPr marL="1143000" indent="-228600">
              <a:lnSpc>
                <a:spcPct val="106000"/>
              </a:lnSpc>
              <a:spcBef>
                <a:spcPct val="40000"/>
              </a:spcBef>
              <a:buClr>
                <a:schemeClr val="tx1"/>
              </a:buClr>
              <a:buFont typeface="Arial" panose="020B0604020202020204" pitchFamily="34" charset="0"/>
              <a:buChar char="–"/>
              <a:defRPr sz="1000">
                <a:solidFill>
                  <a:schemeClr val="tx1"/>
                </a:solidFill>
                <a:latin typeface="Arial" panose="020B0604020202020204" pitchFamily="34" charset="0"/>
              </a:defRPr>
            </a:lvl3pPr>
            <a:lvl4pPr marL="1600200" indent="-228600">
              <a:lnSpc>
                <a:spcPct val="106000"/>
              </a:lnSpc>
              <a:spcBef>
                <a:spcPct val="20000"/>
              </a:spcBef>
              <a:buClr>
                <a:schemeClr val="tx1"/>
              </a:buClr>
              <a:buChar char="•"/>
              <a:defRPr sz="1000">
                <a:solidFill>
                  <a:schemeClr val="tx1"/>
                </a:solidFill>
                <a:latin typeface="Arial" panose="020B0604020202020204" pitchFamily="34" charset="0"/>
              </a:defRPr>
            </a:lvl4pPr>
            <a:lvl5pPr marL="2057400" indent="-228600">
              <a:spcBef>
                <a:spcPct val="20000"/>
              </a:spcBef>
              <a:buClr>
                <a:schemeClr val="tx1"/>
              </a:buClr>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9pPr>
          </a:lstStyle>
          <a:p>
            <a:pPr marL="119060" indent="-119060" defTabSz="457189">
              <a:lnSpc>
                <a:spcPct val="100000"/>
              </a:lnSpc>
              <a:spcBef>
                <a:spcPct val="50000"/>
              </a:spcBef>
              <a:buClrTx/>
              <a:buSzTx/>
              <a:defRPr/>
            </a:pPr>
            <a:r>
              <a:rPr lang="en-US" altLang="en-US" sz="800" dirty="0">
                <a:solidFill>
                  <a:srgbClr val="000000"/>
                </a:solidFill>
                <a:cs typeface="Arial" panose="020B0604020202020204" pitchFamily="34" charset="0"/>
                <a:sym typeface="Arial"/>
              </a:rPr>
              <a:t>2005</a:t>
            </a:r>
          </a:p>
        </p:txBody>
      </p:sp>
      <p:sp>
        <p:nvSpPr>
          <p:cNvPr id="14" name="Text Box 44">
            <a:extLst>
              <a:ext uri="{FF2B5EF4-FFF2-40B4-BE49-F238E27FC236}">
                <a16:creationId xmlns:a16="http://schemas.microsoft.com/office/drawing/2014/main" id="{09AFD596-E9F9-11A1-43BE-60EF6E2CDA5E}"/>
              </a:ext>
            </a:extLst>
          </p:cNvPr>
          <p:cNvSpPr txBox="1">
            <a:spLocks noChangeArrowheads="1"/>
          </p:cNvSpPr>
          <p:nvPr/>
        </p:nvSpPr>
        <p:spPr bwMode="auto">
          <a:xfrm>
            <a:off x="4803362" y="6401516"/>
            <a:ext cx="6365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19063" indent="-119063">
              <a:lnSpc>
                <a:spcPct val="106000"/>
              </a:lnSpc>
              <a:spcBef>
                <a:spcPct val="80000"/>
              </a:spcBef>
              <a:buClr>
                <a:schemeClr val="tx1"/>
              </a:buClr>
              <a:buSzPct val="80000"/>
              <a:buFont typeface="Wingdings" panose="05000000000000000000" pitchFamily="2" charset="2"/>
              <a:defRPr sz="1100">
                <a:solidFill>
                  <a:schemeClr val="tx1"/>
                </a:solidFill>
                <a:latin typeface="Arial" panose="020B0604020202020204" pitchFamily="34" charset="0"/>
              </a:defRPr>
            </a:lvl1pPr>
            <a:lvl2pPr marL="742950" indent="-285750">
              <a:lnSpc>
                <a:spcPct val="106000"/>
              </a:lnSpc>
              <a:spcBef>
                <a:spcPct val="80000"/>
              </a:spcBef>
              <a:buClr>
                <a:schemeClr val="tx1"/>
              </a:buClr>
              <a:buFont typeface="Wingdings 2" panose="05020102010507070707" pitchFamily="18" charset="2"/>
              <a:buChar char="¡"/>
              <a:defRPr sz="1100">
                <a:solidFill>
                  <a:schemeClr val="tx1"/>
                </a:solidFill>
                <a:latin typeface="Arial" panose="020B0604020202020204" pitchFamily="34" charset="0"/>
              </a:defRPr>
            </a:lvl2pPr>
            <a:lvl3pPr marL="1143000" indent="-228600">
              <a:lnSpc>
                <a:spcPct val="106000"/>
              </a:lnSpc>
              <a:spcBef>
                <a:spcPct val="40000"/>
              </a:spcBef>
              <a:buClr>
                <a:schemeClr val="tx1"/>
              </a:buClr>
              <a:buFont typeface="Arial" panose="020B0604020202020204" pitchFamily="34" charset="0"/>
              <a:buChar char="–"/>
              <a:defRPr sz="1000">
                <a:solidFill>
                  <a:schemeClr val="tx1"/>
                </a:solidFill>
                <a:latin typeface="Arial" panose="020B0604020202020204" pitchFamily="34" charset="0"/>
              </a:defRPr>
            </a:lvl3pPr>
            <a:lvl4pPr marL="1600200" indent="-228600">
              <a:lnSpc>
                <a:spcPct val="106000"/>
              </a:lnSpc>
              <a:spcBef>
                <a:spcPct val="20000"/>
              </a:spcBef>
              <a:buClr>
                <a:schemeClr val="tx1"/>
              </a:buClr>
              <a:buChar char="•"/>
              <a:defRPr sz="1000">
                <a:solidFill>
                  <a:schemeClr val="tx1"/>
                </a:solidFill>
                <a:latin typeface="Arial" panose="020B0604020202020204" pitchFamily="34" charset="0"/>
              </a:defRPr>
            </a:lvl4pPr>
            <a:lvl5pPr marL="2057400" indent="-228600">
              <a:spcBef>
                <a:spcPct val="20000"/>
              </a:spcBef>
              <a:buClr>
                <a:schemeClr val="tx1"/>
              </a:buClr>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9pPr>
          </a:lstStyle>
          <a:p>
            <a:pPr marL="119060" indent="-119060" algn="ctr" defTabSz="457189">
              <a:lnSpc>
                <a:spcPct val="100000"/>
              </a:lnSpc>
              <a:spcBef>
                <a:spcPct val="50000"/>
              </a:spcBef>
              <a:buClrTx/>
              <a:buSzTx/>
              <a:defRPr/>
            </a:pPr>
            <a:r>
              <a:rPr lang="en-US" altLang="en-US" sz="800" dirty="0">
                <a:solidFill>
                  <a:srgbClr val="000000"/>
                </a:solidFill>
                <a:cs typeface="Arial" panose="020B0604020202020204" pitchFamily="34" charset="0"/>
                <a:sym typeface="Arial"/>
              </a:rPr>
              <a:t>2009</a:t>
            </a:r>
          </a:p>
        </p:txBody>
      </p:sp>
      <p:sp>
        <p:nvSpPr>
          <p:cNvPr id="15" name="Line 45">
            <a:extLst>
              <a:ext uri="{FF2B5EF4-FFF2-40B4-BE49-F238E27FC236}">
                <a16:creationId xmlns:a16="http://schemas.microsoft.com/office/drawing/2014/main" id="{82F0B9ED-1949-8BCA-FF3D-A23B233409D4}"/>
              </a:ext>
            </a:extLst>
          </p:cNvPr>
          <p:cNvSpPr>
            <a:spLocks noChangeShapeType="1"/>
          </p:cNvSpPr>
          <p:nvPr/>
        </p:nvSpPr>
        <p:spPr bwMode="auto">
          <a:xfrm flipH="1" flipV="1">
            <a:off x="2306222" y="2978097"/>
            <a:ext cx="14288" cy="3383280"/>
          </a:xfrm>
          <a:prstGeom prst="line">
            <a:avLst/>
          </a:prstGeom>
          <a:noFill/>
          <a:ln w="9525">
            <a:solidFill>
              <a:srgbClr val="00008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189">
              <a:defRPr/>
            </a:pPr>
            <a:endParaRPr lang="en-US" dirty="0">
              <a:solidFill>
                <a:prstClr val="black"/>
              </a:solidFill>
              <a:latin typeface="Century Gothic" panose="020B0502020202020204"/>
              <a:cs typeface="Arial"/>
              <a:sym typeface="Arial"/>
            </a:endParaRPr>
          </a:p>
        </p:txBody>
      </p:sp>
      <p:sp>
        <p:nvSpPr>
          <p:cNvPr id="16" name="Line 46">
            <a:extLst>
              <a:ext uri="{FF2B5EF4-FFF2-40B4-BE49-F238E27FC236}">
                <a16:creationId xmlns:a16="http://schemas.microsoft.com/office/drawing/2014/main" id="{1B7F6E56-C9BC-0E13-1362-0B04C74637DA}"/>
              </a:ext>
            </a:extLst>
          </p:cNvPr>
          <p:cNvSpPr>
            <a:spLocks noChangeShapeType="1"/>
          </p:cNvSpPr>
          <p:nvPr/>
        </p:nvSpPr>
        <p:spPr bwMode="auto">
          <a:xfrm flipH="1" flipV="1">
            <a:off x="3058697" y="2978097"/>
            <a:ext cx="0" cy="3383280"/>
          </a:xfrm>
          <a:prstGeom prst="line">
            <a:avLst/>
          </a:prstGeom>
          <a:noFill/>
          <a:ln w="9525">
            <a:solidFill>
              <a:srgbClr val="00008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189">
              <a:defRPr/>
            </a:pPr>
            <a:endParaRPr lang="en-US" dirty="0">
              <a:solidFill>
                <a:prstClr val="black"/>
              </a:solidFill>
              <a:latin typeface="Century Gothic" panose="020B0502020202020204"/>
              <a:cs typeface="Arial"/>
              <a:sym typeface="Arial"/>
            </a:endParaRPr>
          </a:p>
        </p:txBody>
      </p:sp>
      <p:sp>
        <p:nvSpPr>
          <p:cNvPr id="17" name="Line 47">
            <a:extLst>
              <a:ext uri="{FF2B5EF4-FFF2-40B4-BE49-F238E27FC236}">
                <a16:creationId xmlns:a16="http://schemas.microsoft.com/office/drawing/2014/main" id="{8F1539E8-C523-3E6A-6DED-257602E10549}"/>
              </a:ext>
            </a:extLst>
          </p:cNvPr>
          <p:cNvSpPr>
            <a:spLocks noChangeShapeType="1"/>
          </p:cNvSpPr>
          <p:nvPr/>
        </p:nvSpPr>
        <p:spPr bwMode="auto">
          <a:xfrm flipH="1" flipV="1">
            <a:off x="3728622" y="2978097"/>
            <a:ext cx="0" cy="3383280"/>
          </a:xfrm>
          <a:prstGeom prst="line">
            <a:avLst/>
          </a:prstGeom>
          <a:noFill/>
          <a:ln w="9525">
            <a:solidFill>
              <a:srgbClr val="00008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189">
              <a:defRPr/>
            </a:pPr>
            <a:endParaRPr lang="en-US" dirty="0">
              <a:solidFill>
                <a:prstClr val="black"/>
              </a:solidFill>
              <a:latin typeface="Century Gothic" panose="020B0502020202020204"/>
              <a:cs typeface="Arial"/>
              <a:sym typeface="Arial"/>
            </a:endParaRPr>
          </a:p>
        </p:txBody>
      </p:sp>
      <p:sp>
        <p:nvSpPr>
          <p:cNvPr id="18" name="Line 49">
            <a:extLst>
              <a:ext uri="{FF2B5EF4-FFF2-40B4-BE49-F238E27FC236}">
                <a16:creationId xmlns:a16="http://schemas.microsoft.com/office/drawing/2014/main" id="{68815652-4A75-CEBE-63B5-EA9ABF028BAC}"/>
              </a:ext>
            </a:extLst>
          </p:cNvPr>
          <p:cNvSpPr>
            <a:spLocks noChangeShapeType="1"/>
          </p:cNvSpPr>
          <p:nvPr/>
        </p:nvSpPr>
        <p:spPr bwMode="auto">
          <a:xfrm flipV="1">
            <a:off x="4412835" y="2978097"/>
            <a:ext cx="0" cy="3383280"/>
          </a:xfrm>
          <a:prstGeom prst="line">
            <a:avLst/>
          </a:prstGeom>
          <a:noFill/>
          <a:ln w="9525">
            <a:solidFill>
              <a:srgbClr val="00008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189">
              <a:defRPr/>
            </a:pPr>
            <a:endParaRPr lang="en-US" dirty="0">
              <a:solidFill>
                <a:prstClr val="black"/>
              </a:solidFill>
              <a:latin typeface="Century Gothic" panose="020B0502020202020204"/>
              <a:cs typeface="Arial"/>
              <a:sym typeface="Arial"/>
            </a:endParaRPr>
          </a:p>
        </p:txBody>
      </p:sp>
      <p:sp>
        <p:nvSpPr>
          <p:cNvPr id="19" name="Line 51">
            <a:extLst>
              <a:ext uri="{FF2B5EF4-FFF2-40B4-BE49-F238E27FC236}">
                <a16:creationId xmlns:a16="http://schemas.microsoft.com/office/drawing/2014/main" id="{1FA5C24A-B4FA-F841-10EC-06D07B5E2710}"/>
              </a:ext>
            </a:extLst>
          </p:cNvPr>
          <p:cNvSpPr>
            <a:spLocks noChangeShapeType="1"/>
          </p:cNvSpPr>
          <p:nvPr/>
        </p:nvSpPr>
        <p:spPr bwMode="auto">
          <a:xfrm flipH="1" flipV="1">
            <a:off x="5097047" y="2978097"/>
            <a:ext cx="14288" cy="3383280"/>
          </a:xfrm>
          <a:prstGeom prst="line">
            <a:avLst/>
          </a:prstGeom>
          <a:noFill/>
          <a:ln w="9525">
            <a:solidFill>
              <a:srgbClr val="00008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189">
              <a:defRPr/>
            </a:pPr>
            <a:endParaRPr lang="en-US" dirty="0">
              <a:solidFill>
                <a:prstClr val="black"/>
              </a:solidFill>
              <a:latin typeface="Century Gothic" panose="020B0502020202020204"/>
              <a:cs typeface="Arial"/>
              <a:sym typeface="Arial"/>
            </a:endParaRPr>
          </a:p>
        </p:txBody>
      </p:sp>
      <p:sp>
        <p:nvSpPr>
          <p:cNvPr id="20" name="Text Box 55">
            <a:extLst>
              <a:ext uri="{FF2B5EF4-FFF2-40B4-BE49-F238E27FC236}">
                <a16:creationId xmlns:a16="http://schemas.microsoft.com/office/drawing/2014/main" id="{41BEC62D-BB55-03E9-6217-9FDBD50E6DB1}"/>
              </a:ext>
            </a:extLst>
          </p:cNvPr>
          <p:cNvSpPr txBox="1">
            <a:spLocks noChangeArrowheads="1"/>
          </p:cNvSpPr>
          <p:nvPr/>
        </p:nvSpPr>
        <p:spPr bwMode="auto">
          <a:xfrm>
            <a:off x="4095337" y="6401516"/>
            <a:ext cx="6365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19063" indent="-119063">
              <a:lnSpc>
                <a:spcPct val="106000"/>
              </a:lnSpc>
              <a:spcBef>
                <a:spcPct val="80000"/>
              </a:spcBef>
              <a:buClr>
                <a:schemeClr val="tx1"/>
              </a:buClr>
              <a:buSzPct val="80000"/>
              <a:buFont typeface="Wingdings" panose="05000000000000000000" pitchFamily="2" charset="2"/>
              <a:defRPr sz="1100">
                <a:solidFill>
                  <a:schemeClr val="tx1"/>
                </a:solidFill>
                <a:latin typeface="Arial" panose="020B0604020202020204" pitchFamily="34" charset="0"/>
              </a:defRPr>
            </a:lvl1pPr>
            <a:lvl2pPr marL="742950" indent="-285750">
              <a:lnSpc>
                <a:spcPct val="106000"/>
              </a:lnSpc>
              <a:spcBef>
                <a:spcPct val="80000"/>
              </a:spcBef>
              <a:buClr>
                <a:schemeClr val="tx1"/>
              </a:buClr>
              <a:buFont typeface="Wingdings 2" panose="05020102010507070707" pitchFamily="18" charset="2"/>
              <a:buChar char="¡"/>
              <a:defRPr sz="1100">
                <a:solidFill>
                  <a:schemeClr val="tx1"/>
                </a:solidFill>
                <a:latin typeface="Arial" panose="020B0604020202020204" pitchFamily="34" charset="0"/>
              </a:defRPr>
            </a:lvl2pPr>
            <a:lvl3pPr marL="1143000" indent="-228600">
              <a:lnSpc>
                <a:spcPct val="106000"/>
              </a:lnSpc>
              <a:spcBef>
                <a:spcPct val="40000"/>
              </a:spcBef>
              <a:buClr>
                <a:schemeClr val="tx1"/>
              </a:buClr>
              <a:buFont typeface="Arial" panose="020B0604020202020204" pitchFamily="34" charset="0"/>
              <a:buChar char="–"/>
              <a:defRPr sz="1000">
                <a:solidFill>
                  <a:schemeClr val="tx1"/>
                </a:solidFill>
                <a:latin typeface="Arial" panose="020B0604020202020204" pitchFamily="34" charset="0"/>
              </a:defRPr>
            </a:lvl3pPr>
            <a:lvl4pPr marL="1600200" indent="-228600">
              <a:lnSpc>
                <a:spcPct val="106000"/>
              </a:lnSpc>
              <a:spcBef>
                <a:spcPct val="20000"/>
              </a:spcBef>
              <a:buClr>
                <a:schemeClr val="tx1"/>
              </a:buClr>
              <a:buChar char="•"/>
              <a:defRPr sz="1000">
                <a:solidFill>
                  <a:schemeClr val="tx1"/>
                </a:solidFill>
                <a:latin typeface="Arial" panose="020B0604020202020204" pitchFamily="34" charset="0"/>
              </a:defRPr>
            </a:lvl4pPr>
            <a:lvl5pPr marL="2057400" indent="-228600">
              <a:spcBef>
                <a:spcPct val="20000"/>
              </a:spcBef>
              <a:buClr>
                <a:schemeClr val="tx1"/>
              </a:buClr>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9pPr>
          </a:lstStyle>
          <a:p>
            <a:pPr marL="119060" indent="-119060" algn="ctr" defTabSz="457189">
              <a:lnSpc>
                <a:spcPct val="100000"/>
              </a:lnSpc>
              <a:spcBef>
                <a:spcPct val="50000"/>
              </a:spcBef>
              <a:buClrTx/>
              <a:buSzTx/>
              <a:defRPr/>
            </a:pPr>
            <a:r>
              <a:rPr lang="en-US" altLang="en-US" sz="800" dirty="0">
                <a:solidFill>
                  <a:srgbClr val="000000"/>
                </a:solidFill>
                <a:cs typeface="Arial" panose="020B0604020202020204" pitchFamily="34" charset="0"/>
                <a:sym typeface="Arial"/>
              </a:rPr>
              <a:t>2006</a:t>
            </a:r>
          </a:p>
        </p:txBody>
      </p:sp>
      <p:sp>
        <p:nvSpPr>
          <p:cNvPr id="21" name="Text Box 58">
            <a:extLst>
              <a:ext uri="{FF2B5EF4-FFF2-40B4-BE49-F238E27FC236}">
                <a16:creationId xmlns:a16="http://schemas.microsoft.com/office/drawing/2014/main" id="{C6C5947B-0F7F-BD6E-1CC7-2B3E5A79F646}"/>
              </a:ext>
            </a:extLst>
          </p:cNvPr>
          <p:cNvSpPr txBox="1">
            <a:spLocks noChangeArrowheads="1"/>
          </p:cNvSpPr>
          <p:nvPr/>
        </p:nvSpPr>
        <p:spPr bwMode="auto">
          <a:xfrm>
            <a:off x="1453737" y="6403103"/>
            <a:ext cx="6365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19063" indent="-119063">
              <a:lnSpc>
                <a:spcPct val="106000"/>
              </a:lnSpc>
              <a:spcBef>
                <a:spcPct val="80000"/>
              </a:spcBef>
              <a:buClr>
                <a:schemeClr val="tx1"/>
              </a:buClr>
              <a:buSzPct val="80000"/>
              <a:buFont typeface="Wingdings" panose="05000000000000000000" pitchFamily="2" charset="2"/>
              <a:defRPr sz="1100">
                <a:solidFill>
                  <a:schemeClr val="tx1"/>
                </a:solidFill>
                <a:latin typeface="Arial" panose="020B0604020202020204" pitchFamily="34" charset="0"/>
              </a:defRPr>
            </a:lvl1pPr>
            <a:lvl2pPr marL="742950" indent="-285750">
              <a:lnSpc>
                <a:spcPct val="106000"/>
              </a:lnSpc>
              <a:spcBef>
                <a:spcPct val="80000"/>
              </a:spcBef>
              <a:buClr>
                <a:schemeClr val="tx1"/>
              </a:buClr>
              <a:buFont typeface="Wingdings 2" panose="05020102010507070707" pitchFamily="18" charset="2"/>
              <a:buChar char="¡"/>
              <a:defRPr sz="1100">
                <a:solidFill>
                  <a:schemeClr val="tx1"/>
                </a:solidFill>
                <a:latin typeface="Arial" panose="020B0604020202020204" pitchFamily="34" charset="0"/>
              </a:defRPr>
            </a:lvl2pPr>
            <a:lvl3pPr marL="1143000" indent="-228600">
              <a:lnSpc>
                <a:spcPct val="106000"/>
              </a:lnSpc>
              <a:spcBef>
                <a:spcPct val="40000"/>
              </a:spcBef>
              <a:buClr>
                <a:schemeClr val="tx1"/>
              </a:buClr>
              <a:buFont typeface="Arial" panose="020B0604020202020204" pitchFamily="34" charset="0"/>
              <a:buChar char="–"/>
              <a:defRPr sz="1000">
                <a:solidFill>
                  <a:schemeClr val="tx1"/>
                </a:solidFill>
                <a:latin typeface="Arial" panose="020B0604020202020204" pitchFamily="34" charset="0"/>
              </a:defRPr>
            </a:lvl3pPr>
            <a:lvl4pPr marL="1600200" indent="-228600">
              <a:lnSpc>
                <a:spcPct val="106000"/>
              </a:lnSpc>
              <a:spcBef>
                <a:spcPct val="20000"/>
              </a:spcBef>
              <a:buClr>
                <a:schemeClr val="tx1"/>
              </a:buClr>
              <a:buChar char="•"/>
              <a:defRPr sz="1000">
                <a:solidFill>
                  <a:schemeClr val="tx1"/>
                </a:solidFill>
                <a:latin typeface="Arial" panose="020B0604020202020204" pitchFamily="34" charset="0"/>
              </a:defRPr>
            </a:lvl4pPr>
            <a:lvl5pPr marL="2057400" indent="-228600">
              <a:spcBef>
                <a:spcPct val="20000"/>
              </a:spcBef>
              <a:buClr>
                <a:schemeClr val="tx1"/>
              </a:buClr>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9pPr>
          </a:lstStyle>
          <a:p>
            <a:pPr marL="119060" indent="-119060" defTabSz="457189">
              <a:lnSpc>
                <a:spcPct val="100000"/>
              </a:lnSpc>
              <a:spcBef>
                <a:spcPct val="50000"/>
              </a:spcBef>
              <a:buClrTx/>
              <a:buSzTx/>
              <a:defRPr/>
            </a:pPr>
            <a:r>
              <a:rPr lang="en-US" altLang="en-US" sz="800" dirty="0">
                <a:solidFill>
                  <a:srgbClr val="000000"/>
                </a:solidFill>
                <a:cs typeface="Arial" panose="020B0604020202020204" pitchFamily="34" charset="0"/>
                <a:sym typeface="Arial"/>
              </a:rPr>
              <a:t>1996</a:t>
            </a:r>
          </a:p>
        </p:txBody>
      </p:sp>
      <p:sp>
        <p:nvSpPr>
          <p:cNvPr id="22" name="Line 59">
            <a:extLst>
              <a:ext uri="{FF2B5EF4-FFF2-40B4-BE49-F238E27FC236}">
                <a16:creationId xmlns:a16="http://schemas.microsoft.com/office/drawing/2014/main" id="{59AC065C-93D5-64F5-3910-9659A5CB633B}"/>
              </a:ext>
            </a:extLst>
          </p:cNvPr>
          <p:cNvSpPr>
            <a:spLocks noChangeShapeType="1"/>
          </p:cNvSpPr>
          <p:nvPr/>
        </p:nvSpPr>
        <p:spPr bwMode="auto">
          <a:xfrm flipH="1" flipV="1">
            <a:off x="1623599" y="2978097"/>
            <a:ext cx="15875" cy="3383280"/>
          </a:xfrm>
          <a:prstGeom prst="line">
            <a:avLst/>
          </a:prstGeom>
          <a:noFill/>
          <a:ln w="9525">
            <a:solidFill>
              <a:srgbClr val="00008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189">
              <a:defRPr/>
            </a:pPr>
            <a:endParaRPr lang="en-US" dirty="0">
              <a:solidFill>
                <a:prstClr val="black"/>
              </a:solidFill>
              <a:latin typeface="Century Gothic" panose="020B0502020202020204"/>
              <a:cs typeface="Arial"/>
              <a:sym typeface="Arial"/>
            </a:endParaRPr>
          </a:p>
        </p:txBody>
      </p:sp>
      <p:sp>
        <p:nvSpPr>
          <p:cNvPr id="23" name="Text Box 62">
            <a:extLst>
              <a:ext uri="{FF2B5EF4-FFF2-40B4-BE49-F238E27FC236}">
                <a16:creationId xmlns:a16="http://schemas.microsoft.com/office/drawing/2014/main" id="{369DF76D-B251-D111-6A4D-A39E642D80D8}"/>
              </a:ext>
            </a:extLst>
          </p:cNvPr>
          <p:cNvSpPr txBox="1">
            <a:spLocks noChangeArrowheads="1"/>
          </p:cNvSpPr>
          <p:nvPr/>
        </p:nvSpPr>
        <p:spPr bwMode="auto">
          <a:xfrm>
            <a:off x="944149" y="6025279"/>
            <a:ext cx="76517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19063" indent="-119063">
              <a:lnSpc>
                <a:spcPct val="106000"/>
              </a:lnSpc>
              <a:spcBef>
                <a:spcPct val="80000"/>
              </a:spcBef>
              <a:buClr>
                <a:schemeClr val="tx1"/>
              </a:buClr>
              <a:buSzPct val="80000"/>
              <a:buFont typeface="Wingdings" panose="05000000000000000000" pitchFamily="2" charset="2"/>
              <a:defRPr sz="1100">
                <a:solidFill>
                  <a:schemeClr val="tx1"/>
                </a:solidFill>
                <a:latin typeface="Arial" panose="020B0604020202020204" pitchFamily="34" charset="0"/>
              </a:defRPr>
            </a:lvl1pPr>
            <a:lvl2pPr marL="742950" indent="-285750">
              <a:lnSpc>
                <a:spcPct val="106000"/>
              </a:lnSpc>
              <a:spcBef>
                <a:spcPct val="80000"/>
              </a:spcBef>
              <a:buClr>
                <a:schemeClr val="tx1"/>
              </a:buClr>
              <a:buFont typeface="Wingdings 2" panose="05020102010507070707" pitchFamily="18" charset="2"/>
              <a:buChar char="¡"/>
              <a:defRPr sz="1100">
                <a:solidFill>
                  <a:schemeClr val="tx1"/>
                </a:solidFill>
                <a:latin typeface="Arial" panose="020B0604020202020204" pitchFamily="34" charset="0"/>
              </a:defRPr>
            </a:lvl2pPr>
            <a:lvl3pPr marL="1143000" indent="-228600">
              <a:lnSpc>
                <a:spcPct val="106000"/>
              </a:lnSpc>
              <a:spcBef>
                <a:spcPct val="40000"/>
              </a:spcBef>
              <a:buClr>
                <a:schemeClr val="tx1"/>
              </a:buClr>
              <a:buFont typeface="Arial" panose="020B0604020202020204" pitchFamily="34" charset="0"/>
              <a:buChar char="–"/>
              <a:defRPr sz="1000">
                <a:solidFill>
                  <a:schemeClr val="tx1"/>
                </a:solidFill>
                <a:latin typeface="Arial" panose="020B0604020202020204" pitchFamily="34" charset="0"/>
              </a:defRPr>
            </a:lvl3pPr>
            <a:lvl4pPr marL="1600200" indent="-228600">
              <a:lnSpc>
                <a:spcPct val="106000"/>
              </a:lnSpc>
              <a:spcBef>
                <a:spcPct val="20000"/>
              </a:spcBef>
              <a:buClr>
                <a:schemeClr val="tx1"/>
              </a:buClr>
              <a:buChar char="•"/>
              <a:defRPr sz="1000">
                <a:solidFill>
                  <a:schemeClr val="tx1"/>
                </a:solidFill>
                <a:latin typeface="Arial" panose="020B0604020202020204" pitchFamily="34" charset="0"/>
              </a:defRPr>
            </a:lvl4pPr>
            <a:lvl5pPr marL="2057400" indent="-228600">
              <a:spcBef>
                <a:spcPct val="20000"/>
              </a:spcBef>
              <a:buClr>
                <a:schemeClr val="tx1"/>
              </a:buClr>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9pPr>
          </a:lstStyle>
          <a:p>
            <a:pPr marL="119060" indent="-119060" algn="r" defTabSz="457189">
              <a:lnSpc>
                <a:spcPct val="100000"/>
              </a:lnSpc>
              <a:spcBef>
                <a:spcPct val="50000"/>
              </a:spcBef>
              <a:buClrTx/>
              <a:buSzTx/>
              <a:defRPr/>
            </a:pPr>
            <a:r>
              <a:rPr lang="en-US" altLang="en-US" sz="700" dirty="0">
                <a:solidFill>
                  <a:prstClr val="black"/>
                </a:solidFill>
                <a:cs typeface="Arial" panose="020B0604020202020204" pitchFamily="34" charset="0"/>
                <a:sym typeface="Arial"/>
              </a:rPr>
              <a:t>Previous Employers</a:t>
            </a:r>
          </a:p>
        </p:txBody>
      </p:sp>
      <p:sp>
        <p:nvSpPr>
          <p:cNvPr id="24" name="Line 69">
            <a:extLst>
              <a:ext uri="{FF2B5EF4-FFF2-40B4-BE49-F238E27FC236}">
                <a16:creationId xmlns:a16="http://schemas.microsoft.com/office/drawing/2014/main" id="{343B4C45-ABB1-D600-552C-3A9FEF45937F}"/>
              </a:ext>
            </a:extLst>
          </p:cNvPr>
          <p:cNvSpPr>
            <a:spLocks noChangeShapeType="1"/>
          </p:cNvSpPr>
          <p:nvPr/>
        </p:nvSpPr>
        <p:spPr bwMode="auto">
          <a:xfrm>
            <a:off x="1101311" y="6650753"/>
            <a:ext cx="8050212" cy="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189">
              <a:defRPr/>
            </a:pPr>
            <a:endParaRPr lang="en-US" dirty="0">
              <a:solidFill>
                <a:prstClr val="black"/>
              </a:solidFill>
              <a:latin typeface="Century Gothic" panose="020B0502020202020204"/>
              <a:cs typeface="Arial"/>
              <a:sym typeface="Arial"/>
            </a:endParaRPr>
          </a:p>
        </p:txBody>
      </p:sp>
      <p:sp>
        <p:nvSpPr>
          <p:cNvPr id="25" name="Text Box 76">
            <a:extLst>
              <a:ext uri="{FF2B5EF4-FFF2-40B4-BE49-F238E27FC236}">
                <a16:creationId xmlns:a16="http://schemas.microsoft.com/office/drawing/2014/main" id="{307C8B00-198F-5A73-9A5E-A3F9FC70D10A}"/>
              </a:ext>
            </a:extLst>
          </p:cNvPr>
          <p:cNvSpPr txBox="1">
            <a:spLocks noChangeArrowheads="1"/>
          </p:cNvSpPr>
          <p:nvPr/>
        </p:nvSpPr>
        <p:spPr bwMode="auto">
          <a:xfrm>
            <a:off x="929862" y="6403103"/>
            <a:ext cx="6365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19063" indent="-119063">
              <a:lnSpc>
                <a:spcPct val="106000"/>
              </a:lnSpc>
              <a:spcBef>
                <a:spcPct val="80000"/>
              </a:spcBef>
              <a:buClr>
                <a:schemeClr val="tx1"/>
              </a:buClr>
              <a:buSzPct val="80000"/>
              <a:buFont typeface="Wingdings" panose="05000000000000000000" pitchFamily="2" charset="2"/>
              <a:defRPr sz="1100">
                <a:solidFill>
                  <a:schemeClr val="tx1"/>
                </a:solidFill>
                <a:latin typeface="Arial" panose="020B0604020202020204" pitchFamily="34" charset="0"/>
              </a:defRPr>
            </a:lvl1pPr>
            <a:lvl2pPr marL="742950" indent="-285750">
              <a:lnSpc>
                <a:spcPct val="106000"/>
              </a:lnSpc>
              <a:spcBef>
                <a:spcPct val="80000"/>
              </a:spcBef>
              <a:buClr>
                <a:schemeClr val="tx1"/>
              </a:buClr>
              <a:buFont typeface="Wingdings 2" panose="05020102010507070707" pitchFamily="18" charset="2"/>
              <a:buChar char="¡"/>
              <a:defRPr sz="1100">
                <a:solidFill>
                  <a:schemeClr val="tx1"/>
                </a:solidFill>
                <a:latin typeface="Arial" panose="020B0604020202020204" pitchFamily="34" charset="0"/>
              </a:defRPr>
            </a:lvl2pPr>
            <a:lvl3pPr marL="1143000" indent="-228600">
              <a:lnSpc>
                <a:spcPct val="106000"/>
              </a:lnSpc>
              <a:spcBef>
                <a:spcPct val="40000"/>
              </a:spcBef>
              <a:buClr>
                <a:schemeClr val="tx1"/>
              </a:buClr>
              <a:buFont typeface="Arial" panose="020B0604020202020204" pitchFamily="34" charset="0"/>
              <a:buChar char="–"/>
              <a:defRPr sz="1000">
                <a:solidFill>
                  <a:schemeClr val="tx1"/>
                </a:solidFill>
                <a:latin typeface="Arial" panose="020B0604020202020204" pitchFamily="34" charset="0"/>
              </a:defRPr>
            </a:lvl3pPr>
            <a:lvl4pPr marL="1600200" indent="-228600">
              <a:lnSpc>
                <a:spcPct val="106000"/>
              </a:lnSpc>
              <a:spcBef>
                <a:spcPct val="20000"/>
              </a:spcBef>
              <a:buClr>
                <a:schemeClr val="tx1"/>
              </a:buClr>
              <a:buChar char="•"/>
              <a:defRPr sz="1000">
                <a:solidFill>
                  <a:schemeClr val="tx1"/>
                </a:solidFill>
                <a:latin typeface="Arial" panose="020B0604020202020204" pitchFamily="34" charset="0"/>
              </a:defRPr>
            </a:lvl4pPr>
            <a:lvl5pPr marL="2057400" indent="-228600">
              <a:spcBef>
                <a:spcPct val="20000"/>
              </a:spcBef>
              <a:buClr>
                <a:schemeClr val="tx1"/>
              </a:buClr>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9pPr>
          </a:lstStyle>
          <a:p>
            <a:pPr marL="119060" indent="-119060" defTabSz="457189">
              <a:lnSpc>
                <a:spcPct val="100000"/>
              </a:lnSpc>
              <a:spcBef>
                <a:spcPct val="50000"/>
              </a:spcBef>
              <a:buClrTx/>
              <a:buSzTx/>
              <a:defRPr/>
            </a:pPr>
            <a:r>
              <a:rPr lang="en-US" altLang="en-US" sz="800" dirty="0">
                <a:solidFill>
                  <a:srgbClr val="000000"/>
                </a:solidFill>
                <a:cs typeface="Arial" panose="020B0604020202020204" pitchFamily="34" charset="0"/>
                <a:sym typeface="Arial"/>
              </a:rPr>
              <a:t>1991</a:t>
            </a:r>
          </a:p>
        </p:txBody>
      </p:sp>
      <p:sp>
        <p:nvSpPr>
          <p:cNvPr id="26" name="Text Box 77">
            <a:extLst>
              <a:ext uri="{FF2B5EF4-FFF2-40B4-BE49-F238E27FC236}">
                <a16:creationId xmlns:a16="http://schemas.microsoft.com/office/drawing/2014/main" id="{26019BC6-FD09-B60F-621E-C9FBAD4C5C39}"/>
              </a:ext>
            </a:extLst>
          </p:cNvPr>
          <p:cNvSpPr txBox="1">
            <a:spLocks noChangeArrowheads="1"/>
          </p:cNvSpPr>
          <p:nvPr/>
        </p:nvSpPr>
        <p:spPr bwMode="auto">
          <a:xfrm>
            <a:off x="2130011" y="6403103"/>
            <a:ext cx="6365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19063" indent="-119063">
              <a:lnSpc>
                <a:spcPct val="106000"/>
              </a:lnSpc>
              <a:spcBef>
                <a:spcPct val="80000"/>
              </a:spcBef>
              <a:buClr>
                <a:schemeClr val="tx1"/>
              </a:buClr>
              <a:buSzPct val="80000"/>
              <a:buFont typeface="Wingdings" panose="05000000000000000000" pitchFamily="2" charset="2"/>
              <a:defRPr sz="1100">
                <a:solidFill>
                  <a:schemeClr val="tx1"/>
                </a:solidFill>
                <a:latin typeface="Arial" panose="020B0604020202020204" pitchFamily="34" charset="0"/>
              </a:defRPr>
            </a:lvl1pPr>
            <a:lvl2pPr marL="742950" indent="-285750">
              <a:lnSpc>
                <a:spcPct val="106000"/>
              </a:lnSpc>
              <a:spcBef>
                <a:spcPct val="80000"/>
              </a:spcBef>
              <a:buClr>
                <a:schemeClr val="tx1"/>
              </a:buClr>
              <a:buFont typeface="Wingdings 2" panose="05020102010507070707" pitchFamily="18" charset="2"/>
              <a:buChar char="¡"/>
              <a:defRPr sz="1100">
                <a:solidFill>
                  <a:schemeClr val="tx1"/>
                </a:solidFill>
                <a:latin typeface="Arial" panose="020B0604020202020204" pitchFamily="34" charset="0"/>
              </a:defRPr>
            </a:lvl2pPr>
            <a:lvl3pPr marL="1143000" indent="-228600">
              <a:lnSpc>
                <a:spcPct val="106000"/>
              </a:lnSpc>
              <a:spcBef>
                <a:spcPct val="40000"/>
              </a:spcBef>
              <a:buClr>
                <a:schemeClr val="tx1"/>
              </a:buClr>
              <a:buFont typeface="Arial" panose="020B0604020202020204" pitchFamily="34" charset="0"/>
              <a:buChar char="–"/>
              <a:defRPr sz="1000">
                <a:solidFill>
                  <a:schemeClr val="tx1"/>
                </a:solidFill>
                <a:latin typeface="Arial" panose="020B0604020202020204" pitchFamily="34" charset="0"/>
              </a:defRPr>
            </a:lvl3pPr>
            <a:lvl4pPr marL="1600200" indent="-228600">
              <a:lnSpc>
                <a:spcPct val="106000"/>
              </a:lnSpc>
              <a:spcBef>
                <a:spcPct val="20000"/>
              </a:spcBef>
              <a:buClr>
                <a:schemeClr val="tx1"/>
              </a:buClr>
              <a:buChar char="•"/>
              <a:defRPr sz="1000">
                <a:solidFill>
                  <a:schemeClr val="tx1"/>
                </a:solidFill>
                <a:latin typeface="Arial" panose="020B0604020202020204" pitchFamily="34" charset="0"/>
              </a:defRPr>
            </a:lvl4pPr>
            <a:lvl5pPr marL="2057400" indent="-228600">
              <a:spcBef>
                <a:spcPct val="20000"/>
              </a:spcBef>
              <a:buClr>
                <a:schemeClr val="tx1"/>
              </a:buClr>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9pPr>
          </a:lstStyle>
          <a:p>
            <a:pPr marL="119060" indent="-119060" defTabSz="457189">
              <a:lnSpc>
                <a:spcPct val="100000"/>
              </a:lnSpc>
              <a:spcBef>
                <a:spcPct val="50000"/>
              </a:spcBef>
              <a:buClrTx/>
              <a:buSzTx/>
              <a:defRPr/>
            </a:pPr>
            <a:r>
              <a:rPr lang="en-US" altLang="en-US" sz="800" dirty="0">
                <a:solidFill>
                  <a:srgbClr val="000000"/>
                </a:solidFill>
                <a:cs typeface="Arial" panose="020B0604020202020204" pitchFamily="34" charset="0"/>
                <a:sym typeface="Arial"/>
              </a:rPr>
              <a:t>1998</a:t>
            </a:r>
          </a:p>
        </p:txBody>
      </p:sp>
      <p:pic>
        <p:nvPicPr>
          <p:cNvPr id="27" name="Picture 78" descr="ethicon logo">
            <a:extLst>
              <a:ext uri="{FF2B5EF4-FFF2-40B4-BE49-F238E27FC236}">
                <a16:creationId xmlns:a16="http://schemas.microsoft.com/office/drawing/2014/main" id="{25D13194-F91F-F417-5807-C9062369C55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42288" y="3002088"/>
            <a:ext cx="971551"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79" descr="logo_dupont">
            <a:extLst>
              <a:ext uri="{FF2B5EF4-FFF2-40B4-BE49-F238E27FC236}">
                <a16:creationId xmlns:a16="http://schemas.microsoft.com/office/drawing/2014/main" id="{7916FF0F-DB7F-0318-716E-4655437FD54F}"/>
              </a:ext>
            </a:extLst>
          </p:cNvPr>
          <p:cNvPicPr>
            <a:picLocks noChangeAspect="1" noChangeArrowheads="1"/>
          </p:cNvPicPr>
          <p:nvPr/>
        </p:nvPicPr>
        <p:blipFill>
          <a:blip r:embed="rId5">
            <a:extLst>
              <a:ext uri="{28A0092B-C50C-407E-A947-70E740481C1C}">
                <a14:useLocalDpi xmlns:a14="http://schemas.microsoft.com/office/drawing/2010/main"/>
              </a:ext>
            </a:extLst>
          </a:blip>
          <a:srcRect r="61407" b="-7317"/>
          <a:stretch>
            <a:fillRect/>
          </a:stretch>
        </p:blipFill>
        <p:spPr bwMode="auto">
          <a:xfrm>
            <a:off x="5314536" y="3551955"/>
            <a:ext cx="765175"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1" descr="pgcom_logo_top">
            <a:extLst>
              <a:ext uri="{FF2B5EF4-FFF2-40B4-BE49-F238E27FC236}">
                <a16:creationId xmlns:a16="http://schemas.microsoft.com/office/drawing/2014/main" id="{93B42EFE-0A6A-FC61-2054-C0FBDF949A4E}"/>
              </a:ext>
            </a:extLst>
          </p:cNvPr>
          <p:cNvPicPr>
            <a:picLocks noChangeAspect="1" noChangeArrowheads="1"/>
          </p:cNvPicPr>
          <p:nvPr/>
        </p:nvPicPr>
        <p:blipFill>
          <a:blip r:embed="rId6">
            <a:extLst>
              <a:ext uri="{28A0092B-C50C-407E-A947-70E740481C1C}">
                <a14:useLocalDpi xmlns:a14="http://schemas.microsoft.com/office/drawing/2010/main"/>
              </a:ext>
            </a:extLst>
          </a:blip>
          <a:srcRect l="3687" r="2"/>
          <a:stretch>
            <a:fillRect/>
          </a:stretch>
        </p:blipFill>
        <p:spPr bwMode="auto">
          <a:xfrm>
            <a:off x="2328447" y="4193772"/>
            <a:ext cx="725488"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home_ees_logo">
            <a:extLst>
              <a:ext uri="{FF2B5EF4-FFF2-40B4-BE49-F238E27FC236}">
                <a16:creationId xmlns:a16="http://schemas.microsoft.com/office/drawing/2014/main" id="{F8B60B39-B573-2502-FB3A-B59F2EB646D7}"/>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279362" y="3091579"/>
            <a:ext cx="1304925"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newaflinkbanner03">
            <a:extLst>
              <a:ext uri="{FF2B5EF4-FFF2-40B4-BE49-F238E27FC236}">
                <a16:creationId xmlns:a16="http://schemas.microsoft.com/office/drawing/2014/main" id="{F660AD86-64F8-547A-47FB-E2CB15F16C25}"/>
              </a:ext>
            </a:extLst>
          </p:cNvPr>
          <p:cNvPicPr>
            <a:picLocks noChangeAspect="1" noChangeArrowheads="1"/>
          </p:cNvPicPr>
          <p:nvPr/>
        </p:nvPicPr>
        <p:blipFill>
          <a:blip r:embed="rId8">
            <a:extLst>
              <a:ext uri="{28A0092B-C50C-407E-A947-70E740481C1C}">
                <a14:useLocalDpi xmlns:a14="http://schemas.microsoft.com/office/drawing/2010/main"/>
              </a:ext>
            </a:extLst>
          </a:blip>
          <a:srcRect t="-2884"/>
          <a:stretch>
            <a:fillRect/>
          </a:stretch>
        </p:blipFill>
        <p:spPr bwMode="auto">
          <a:xfrm>
            <a:off x="3279359" y="3340815"/>
            <a:ext cx="1046163"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Army logo">
            <a:extLst>
              <a:ext uri="{FF2B5EF4-FFF2-40B4-BE49-F238E27FC236}">
                <a16:creationId xmlns:a16="http://schemas.microsoft.com/office/drawing/2014/main" id="{1F76A62F-861F-6925-C590-637CC41EA8CD}"/>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149999" y="4359936"/>
            <a:ext cx="476251"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USMA crest_m">
            <a:extLst>
              <a:ext uri="{FF2B5EF4-FFF2-40B4-BE49-F238E27FC236}">
                <a16:creationId xmlns:a16="http://schemas.microsoft.com/office/drawing/2014/main" id="{D2C27904-A448-540E-1493-8E63A9E9B029}"/>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18724" y="5174381"/>
            <a:ext cx="754063"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87" descr="IU seal">
            <a:extLst>
              <a:ext uri="{FF2B5EF4-FFF2-40B4-BE49-F238E27FC236}">
                <a16:creationId xmlns:a16="http://schemas.microsoft.com/office/drawing/2014/main" id="{6978C184-A842-108B-F222-394B09C54B39}"/>
              </a:ext>
            </a:extLst>
          </p:cNvPr>
          <p:cNvPicPr>
            <a:picLocks noChangeAspect="1" noChangeArrowheads="1"/>
          </p:cNvPicPr>
          <p:nvPr/>
        </p:nvPicPr>
        <p:blipFill>
          <a:blip r:embed="rId11">
            <a:extLst>
              <a:ext uri="{28A0092B-C50C-407E-A947-70E740481C1C}">
                <a14:useLocalDpi xmlns:a14="http://schemas.microsoft.com/office/drawing/2010/main"/>
              </a:ext>
            </a:extLst>
          </a:blip>
          <a:srcRect l="14636" r="18590"/>
          <a:stretch>
            <a:fillRect/>
          </a:stretch>
        </p:blipFill>
        <p:spPr bwMode="auto">
          <a:xfrm>
            <a:off x="1669637" y="5183905"/>
            <a:ext cx="644525" cy="6429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5" name="Text Box 89">
            <a:extLst>
              <a:ext uri="{FF2B5EF4-FFF2-40B4-BE49-F238E27FC236}">
                <a16:creationId xmlns:a16="http://schemas.microsoft.com/office/drawing/2014/main" id="{5630CC52-D92D-61F5-AA02-1B501A2708A6}"/>
              </a:ext>
            </a:extLst>
          </p:cNvPr>
          <p:cNvSpPr txBox="1">
            <a:spLocks noChangeArrowheads="1"/>
          </p:cNvSpPr>
          <p:nvPr/>
        </p:nvSpPr>
        <p:spPr bwMode="auto">
          <a:xfrm rot="-5400000">
            <a:off x="-5176" y="5360832"/>
            <a:ext cx="1200151"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19063" indent="-119063">
              <a:lnSpc>
                <a:spcPct val="106000"/>
              </a:lnSpc>
              <a:spcBef>
                <a:spcPct val="80000"/>
              </a:spcBef>
              <a:buClr>
                <a:schemeClr val="tx1"/>
              </a:buClr>
              <a:buSzPct val="80000"/>
              <a:buFont typeface="Wingdings" panose="05000000000000000000" pitchFamily="2" charset="2"/>
              <a:defRPr sz="1100">
                <a:solidFill>
                  <a:schemeClr val="tx1"/>
                </a:solidFill>
                <a:latin typeface="Arial" panose="020B0604020202020204" pitchFamily="34" charset="0"/>
              </a:defRPr>
            </a:lvl1pPr>
            <a:lvl2pPr marL="742950" indent="-285750">
              <a:lnSpc>
                <a:spcPct val="106000"/>
              </a:lnSpc>
              <a:spcBef>
                <a:spcPct val="80000"/>
              </a:spcBef>
              <a:buClr>
                <a:schemeClr val="tx1"/>
              </a:buClr>
              <a:buFont typeface="Wingdings 2" panose="05020102010507070707" pitchFamily="18" charset="2"/>
              <a:buChar char="¡"/>
              <a:defRPr sz="1100">
                <a:solidFill>
                  <a:schemeClr val="tx1"/>
                </a:solidFill>
                <a:latin typeface="Arial" panose="020B0604020202020204" pitchFamily="34" charset="0"/>
              </a:defRPr>
            </a:lvl2pPr>
            <a:lvl3pPr marL="1143000" indent="-228600">
              <a:lnSpc>
                <a:spcPct val="106000"/>
              </a:lnSpc>
              <a:spcBef>
                <a:spcPct val="40000"/>
              </a:spcBef>
              <a:buClr>
                <a:schemeClr val="tx1"/>
              </a:buClr>
              <a:buFont typeface="Arial" panose="020B0604020202020204" pitchFamily="34" charset="0"/>
              <a:buChar char="–"/>
              <a:defRPr sz="1000">
                <a:solidFill>
                  <a:schemeClr val="tx1"/>
                </a:solidFill>
                <a:latin typeface="Arial" panose="020B0604020202020204" pitchFamily="34" charset="0"/>
              </a:defRPr>
            </a:lvl3pPr>
            <a:lvl4pPr marL="1600200" indent="-228600">
              <a:lnSpc>
                <a:spcPct val="106000"/>
              </a:lnSpc>
              <a:spcBef>
                <a:spcPct val="20000"/>
              </a:spcBef>
              <a:buClr>
                <a:schemeClr val="tx1"/>
              </a:buClr>
              <a:buChar char="•"/>
              <a:defRPr sz="1000">
                <a:solidFill>
                  <a:schemeClr val="tx1"/>
                </a:solidFill>
                <a:latin typeface="Arial" panose="020B0604020202020204" pitchFamily="34" charset="0"/>
              </a:defRPr>
            </a:lvl4pPr>
            <a:lvl5pPr marL="2057400" indent="-228600">
              <a:spcBef>
                <a:spcPct val="20000"/>
              </a:spcBef>
              <a:buClr>
                <a:schemeClr val="tx1"/>
              </a:buClr>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9pPr>
          </a:lstStyle>
          <a:p>
            <a:pPr marL="119060" indent="-119060" defTabSz="457189">
              <a:lnSpc>
                <a:spcPct val="100000"/>
              </a:lnSpc>
              <a:spcBef>
                <a:spcPct val="50000"/>
              </a:spcBef>
              <a:buClrTx/>
              <a:buSzTx/>
              <a:defRPr/>
            </a:pPr>
            <a:r>
              <a:rPr lang="en-US" altLang="en-US" sz="1000" dirty="0">
                <a:solidFill>
                  <a:srgbClr val="000000"/>
                </a:solidFill>
                <a:cs typeface="Arial" panose="020B0604020202020204" pitchFamily="34" charset="0"/>
                <a:sym typeface="Arial"/>
              </a:rPr>
              <a:t>Education</a:t>
            </a:r>
          </a:p>
        </p:txBody>
      </p:sp>
      <p:sp>
        <p:nvSpPr>
          <p:cNvPr id="36" name="Text Box 90">
            <a:extLst>
              <a:ext uri="{FF2B5EF4-FFF2-40B4-BE49-F238E27FC236}">
                <a16:creationId xmlns:a16="http://schemas.microsoft.com/office/drawing/2014/main" id="{3FB7CE54-C260-0B66-4C27-14580EEE15AD}"/>
              </a:ext>
            </a:extLst>
          </p:cNvPr>
          <p:cNvSpPr txBox="1">
            <a:spLocks noChangeArrowheads="1"/>
          </p:cNvSpPr>
          <p:nvPr/>
        </p:nvSpPr>
        <p:spPr bwMode="auto">
          <a:xfrm rot="-5400000">
            <a:off x="-5176" y="4363882"/>
            <a:ext cx="1200151"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19063" indent="-119063">
              <a:lnSpc>
                <a:spcPct val="106000"/>
              </a:lnSpc>
              <a:spcBef>
                <a:spcPct val="80000"/>
              </a:spcBef>
              <a:buClr>
                <a:schemeClr val="tx1"/>
              </a:buClr>
              <a:buSzPct val="80000"/>
              <a:buFont typeface="Wingdings" panose="05000000000000000000" pitchFamily="2" charset="2"/>
              <a:defRPr sz="1100">
                <a:solidFill>
                  <a:schemeClr val="tx1"/>
                </a:solidFill>
                <a:latin typeface="Arial" panose="020B0604020202020204" pitchFamily="34" charset="0"/>
              </a:defRPr>
            </a:lvl1pPr>
            <a:lvl2pPr marL="742950" indent="-285750">
              <a:lnSpc>
                <a:spcPct val="106000"/>
              </a:lnSpc>
              <a:spcBef>
                <a:spcPct val="80000"/>
              </a:spcBef>
              <a:buClr>
                <a:schemeClr val="tx1"/>
              </a:buClr>
              <a:buFont typeface="Wingdings 2" panose="05020102010507070707" pitchFamily="18" charset="2"/>
              <a:buChar char="¡"/>
              <a:defRPr sz="1100">
                <a:solidFill>
                  <a:schemeClr val="tx1"/>
                </a:solidFill>
                <a:latin typeface="Arial" panose="020B0604020202020204" pitchFamily="34" charset="0"/>
              </a:defRPr>
            </a:lvl2pPr>
            <a:lvl3pPr marL="1143000" indent="-228600">
              <a:lnSpc>
                <a:spcPct val="106000"/>
              </a:lnSpc>
              <a:spcBef>
                <a:spcPct val="40000"/>
              </a:spcBef>
              <a:buClr>
                <a:schemeClr val="tx1"/>
              </a:buClr>
              <a:buFont typeface="Arial" panose="020B0604020202020204" pitchFamily="34" charset="0"/>
              <a:buChar char="–"/>
              <a:defRPr sz="1000">
                <a:solidFill>
                  <a:schemeClr val="tx1"/>
                </a:solidFill>
                <a:latin typeface="Arial" panose="020B0604020202020204" pitchFamily="34" charset="0"/>
              </a:defRPr>
            </a:lvl3pPr>
            <a:lvl4pPr marL="1600200" indent="-228600">
              <a:lnSpc>
                <a:spcPct val="106000"/>
              </a:lnSpc>
              <a:spcBef>
                <a:spcPct val="20000"/>
              </a:spcBef>
              <a:buClr>
                <a:schemeClr val="tx1"/>
              </a:buClr>
              <a:buChar char="•"/>
              <a:defRPr sz="1000">
                <a:solidFill>
                  <a:schemeClr val="tx1"/>
                </a:solidFill>
                <a:latin typeface="Arial" panose="020B0604020202020204" pitchFamily="34" charset="0"/>
              </a:defRPr>
            </a:lvl4pPr>
            <a:lvl5pPr marL="2057400" indent="-228600">
              <a:spcBef>
                <a:spcPct val="20000"/>
              </a:spcBef>
              <a:buClr>
                <a:schemeClr val="tx1"/>
              </a:buClr>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9pPr>
          </a:lstStyle>
          <a:p>
            <a:pPr marL="119060" indent="-119060" defTabSz="457189">
              <a:lnSpc>
                <a:spcPct val="100000"/>
              </a:lnSpc>
              <a:spcBef>
                <a:spcPct val="50000"/>
              </a:spcBef>
              <a:buClrTx/>
              <a:buSzTx/>
              <a:defRPr/>
            </a:pPr>
            <a:r>
              <a:rPr lang="en-US" altLang="en-US" sz="1000" dirty="0">
                <a:solidFill>
                  <a:srgbClr val="000000"/>
                </a:solidFill>
                <a:cs typeface="Arial" panose="020B0604020202020204" pitchFamily="34" charset="0"/>
                <a:sym typeface="Arial"/>
              </a:rPr>
              <a:t>Employers</a:t>
            </a:r>
          </a:p>
        </p:txBody>
      </p:sp>
      <p:sp>
        <p:nvSpPr>
          <p:cNvPr id="37" name="Text Box 91">
            <a:extLst>
              <a:ext uri="{FF2B5EF4-FFF2-40B4-BE49-F238E27FC236}">
                <a16:creationId xmlns:a16="http://schemas.microsoft.com/office/drawing/2014/main" id="{AC595315-DEA7-2AAF-1296-9BB05287FF9F}"/>
              </a:ext>
            </a:extLst>
          </p:cNvPr>
          <p:cNvSpPr txBox="1">
            <a:spLocks noChangeArrowheads="1"/>
          </p:cNvSpPr>
          <p:nvPr/>
        </p:nvSpPr>
        <p:spPr bwMode="auto">
          <a:xfrm rot="-5400000">
            <a:off x="-3589" y="3270095"/>
            <a:ext cx="1200151"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19063" indent="-119063">
              <a:lnSpc>
                <a:spcPct val="106000"/>
              </a:lnSpc>
              <a:spcBef>
                <a:spcPct val="80000"/>
              </a:spcBef>
              <a:buClr>
                <a:schemeClr val="tx1"/>
              </a:buClr>
              <a:buSzPct val="80000"/>
              <a:buFont typeface="Wingdings" panose="05000000000000000000" pitchFamily="2" charset="2"/>
              <a:defRPr sz="1100">
                <a:solidFill>
                  <a:schemeClr val="tx1"/>
                </a:solidFill>
                <a:latin typeface="Arial" panose="020B0604020202020204" pitchFamily="34" charset="0"/>
              </a:defRPr>
            </a:lvl1pPr>
            <a:lvl2pPr marL="742950" indent="-285750">
              <a:lnSpc>
                <a:spcPct val="106000"/>
              </a:lnSpc>
              <a:spcBef>
                <a:spcPct val="80000"/>
              </a:spcBef>
              <a:buClr>
                <a:schemeClr val="tx1"/>
              </a:buClr>
              <a:buFont typeface="Wingdings 2" panose="05020102010507070707" pitchFamily="18" charset="2"/>
              <a:buChar char="¡"/>
              <a:defRPr sz="1100">
                <a:solidFill>
                  <a:schemeClr val="tx1"/>
                </a:solidFill>
                <a:latin typeface="Arial" panose="020B0604020202020204" pitchFamily="34" charset="0"/>
              </a:defRPr>
            </a:lvl2pPr>
            <a:lvl3pPr marL="1143000" indent="-228600">
              <a:lnSpc>
                <a:spcPct val="106000"/>
              </a:lnSpc>
              <a:spcBef>
                <a:spcPct val="40000"/>
              </a:spcBef>
              <a:buClr>
                <a:schemeClr val="tx1"/>
              </a:buClr>
              <a:buFont typeface="Arial" panose="020B0604020202020204" pitchFamily="34" charset="0"/>
              <a:buChar char="–"/>
              <a:defRPr sz="1000">
                <a:solidFill>
                  <a:schemeClr val="tx1"/>
                </a:solidFill>
                <a:latin typeface="Arial" panose="020B0604020202020204" pitchFamily="34" charset="0"/>
              </a:defRPr>
            </a:lvl3pPr>
            <a:lvl4pPr marL="1600200" indent="-228600">
              <a:lnSpc>
                <a:spcPct val="106000"/>
              </a:lnSpc>
              <a:spcBef>
                <a:spcPct val="20000"/>
              </a:spcBef>
              <a:buClr>
                <a:schemeClr val="tx1"/>
              </a:buClr>
              <a:buChar char="•"/>
              <a:defRPr sz="1000">
                <a:solidFill>
                  <a:schemeClr val="tx1"/>
                </a:solidFill>
                <a:latin typeface="Arial" panose="020B0604020202020204" pitchFamily="34" charset="0"/>
              </a:defRPr>
            </a:lvl4pPr>
            <a:lvl5pPr marL="2057400" indent="-228600">
              <a:spcBef>
                <a:spcPct val="20000"/>
              </a:spcBef>
              <a:buClr>
                <a:schemeClr val="tx1"/>
              </a:buClr>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9pPr>
          </a:lstStyle>
          <a:p>
            <a:pPr marL="119060" indent="-119060" defTabSz="457189">
              <a:lnSpc>
                <a:spcPct val="100000"/>
              </a:lnSpc>
              <a:spcBef>
                <a:spcPct val="50000"/>
              </a:spcBef>
              <a:buClrTx/>
              <a:buSzTx/>
              <a:defRPr/>
            </a:pPr>
            <a:r>
              <a:rPr lang="en-US" altLang="en-US" sz="1000" dirty="0">
                <a:solidFill>
                  <a:srgbClr val="000000"/>
                </a:solidFill>
                <a:cs typeface="Arial" panose="020B0604020202020204" pitchFamily="34" charset="0"/>
                <a:sym typeface="Arial"/>
              </a:rPr>
              <a:t>Clients</a:t>
            </a:r>
          </a:p>
        </p:txBody>
      </p:sp>
      <p:pic>
        <p:nvPicPr>
          <p:cNvPr id="38" name="Picture 92" descr="gm_nav_logo">
            <a:extLst>
              <a:ext uri="{FF2B5EF4-FFF2-40B4-BE49-F238E27FC236}">
                <a16:creationId xmlns:a16="http://schemas.microsoft.com/office/drawing/2014/main" id="{D7863C13-4202-5CF2-E968-0C70AC3B6C66}"/>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1756950" y="4373701"/>
            <a:ext cx="42862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95" descr="Bell stacked_chann_white">
            <a:extLst>
              <a:ext uri="{FF2B5EF4-FFF2-40B4-BE49-F238E27FC236}">
                <a16:creationId xmlns:a16="http://schemas.microsoft.com/office/drawing/2014/main" id="{13D781DF-4E24-4FDE-DAD3-57D267C4347C}"/>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4396963" y="3318396"/>
            <a:ext cx="860425" cy="50482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0" name="Text Box 98">
            <a:extLst>
              <a:ext uri="{FF2B5EF4-FFF2-40B4-BE49-F238E27FC236}">
                <a16:creationId xmlns:a16="http://schemas.microsoft.com/office/drawing/2014/main" id="{E6AF0E54-2303-44D0-7A9C-1A2945485F9E}"/>
              </a:ext>
            </a:extLst>
          </p:cNvPr>
          <p:cNvSpPr txBox="1">
            <a:spLocks noChangeArrowheads="1"/>
          </p:cNvSpPr>
          <p:nvPr/>
        </p:nvSpPr>
        <p:spPr bwMode="gray">
          <a:xfrm>
            <a:off x="1150524" y="3159840"/>
            <a:ext cx="1770063" cy="347788"/>
          </a:xfrm>
          <a:prstGeom prst="rect">
            <a:avLst/>
          </a:prstGeom>
          <a:solidFill>
            <a:srgbClr val="FFFF00"/>
          </a:solidFill>
          <a:ln w="12700" algn="ctr">
            <a:solidFill>
              <a:schemeClr val="tx1"/>
            </a:solidFill>
            <a:miter lim="800000"/>
            <a:headEnd/>
            <a:tailEnd/>
          </a:ln>
          <a:effectLst/>
        </p:spPr>
        <p:txBody>
          <a:bodyPr lIns="73152" tIns="73152" rIns="73152" bIns="73152" anchorCtr="1">
            <a:spAutoFit/>
          </a:bodyPr>
          <a:lstStyle>
            <a:lvl1pPr>
              <a:lnSpc>
                <a:spcPct val="106000"/>
              </a:lnSpc>
              <a:spcBef>
                <a:spcPct val="80000"/>
              </a:spcBef>
              <a:buClr>
                <a:schemeClr val="tx1"/>
              </a:buClr>
              <a:buSzPct val="80000"/>
              <a:buFont typeface="Wingdings" panose="05000000000000000000" pitchFamily="2" charset="2"/>
              <a:defRPr sz="1100">
                <a:solidFill>
                  <a:schemeClr val="tx1"/>
                </a:solidFill>
                <a:latin typeface="Arial" panose="020B0604020202020204" pitchFamily="34" charset="0"/>
              </a:defRPr>
            </a:lvl1pPr>
            <a:lvl2pPr marL="742950" indent="-285750">
              <a:lnSpc>
                <a:spcPct val="106000"/>
              </a:lnSpc>
              <a:spcBef>
                <a:spcPct val="80000"/>
              </a:spcBef>
              <a:buClr>
                <a:schemeClr val="tx1"/>
              </a:buClr>
              <a:buFont typeface="Wingdings 2" panose="05020102010507070707" pitchFamily="18" charset="2"/>
              <a:buChar char="¡"/>
              <a:defRPr sz="1100">
                <a:solidFill>
                  <a:schemeClr val="tx1"/>
                </a:solidFill>
                <a:latin typeface="Arial" panose="020B0604020202020204" pitchFamily="34" charset="0"/>
              </a:defRPr>
            </a:lvl2pPr>
            <a:lvl3pPr marL="1143000" indent="-228600">
              <a:lnSpc>
                <a:spcPct val="106000"/>
              </a:lnSpc>
              <a:spcBef>
                <a:spcPct val="40000"/>
              </a:spcBef>
              <a:buClr>
                <a:schemeClr val="tx1"/>
              </a:buClr>
              <a:buFont typeface="Arial" panose="020B0604020202020204" pitchFamily="34" charset="0"/>
              <a:buChar char="–"/>
              <a:defRPr sz="1000">
                <a:solidFill>
                  <a:schemeClr val="tx1"/>
                </a:solidFill>
                <a:latin typeface="Arial" panose="020B0604020202020204" pitchFamily="34" charset="0"/>
              </a:defRPr>
            </a:lvl3pPr>
            <a:lvl4pPr marL="1600200" indent="-228600">
              <a:lnSpc>
                <a:spcPct val="106000"/>
              </a:lnSpc>
              <a:spcBef>
                <a:spcPct val="20000"/>
              </a:spcBef>
              <a:buClr>
                <a:schemeClr val="tx1"/>
              </a:buClr>
              <a:buChar char="•"/>
              <a:defRPr sz="1000">
                <a:solidFill>
                  <a:schemeClr val="tx1"/>
                </a:solidFill>
                <a:latin typeface="Arial" panose="020B0604020202020204" pitchFamily="34" charset="0"/>
              </a:defRPr>
            </a:lvl4pPr>
            <a:lvl5pPr marL="2057400" indent="-228600">
              <a:spcBef>
                <a:spcPct val="20000"/>
              </a:spcBef>
              <a:buClr>
                <a:schemeClr val="tx1"/>
              </a:buClr>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9pPr>
          </a:lstStyle>
          <a:p>
            <a:pPr defTabSz="457189">
              <a:lnSpc>
                <a:spcPct val="100000"/>
              </a:lnSpc>
              <a:spcBef>
                <a:spcPct val="50000"/>
              </a:spcBef>
              <a:buClrTx/>
              <a:buSzTx/>
              <a:defRPr/>
            </a:pPr>
            <a:r>
              <a:rPr lang="en-US" altLang="en-US" sz="1300" dirty="0">
                <a:solidFill>
                  <a:prstClr val="black"/>
                </a:solidFill>
                <a:cs typeface="Arial" panose="020B0604020202020204" pitchFamily="34" charset="0"/>
                <a:sym typeface="Arial"/>
              </a:rPr>
              <a:t>Career History</a:t>
            </a:r>
          </a:p>
        </p:txBody>
      </p:sp>
      <p:pic>
        <p:nvPicPr>
          <p:cNvPr id="41" name="Picture 99" descr="monogram">
            <a:extLst>
              <a:ext uri="{FF2B5EF4-FFF2-40B4-BE49-F238E27FC236}">
                <a16:creationId xmlns:a16="http://schemas.microsoft.com/office/drawing/2014/main" id="{267B7B81-AD7F-F6AD-05CD-7F315B08D0D5}"/>
              </a:ext>
            </a:extLst>
          </p:cNvPr>
          <p:cNvPicPr>
            <a:picLocks noChangeAspect="1" noChangeArrowheads="1"/>
          </p:cNvPicPr>
          <p:nvPr/>
        </p:nvPicPr>
        <p:blipFill>
          <a:blip r:embed="rId14">
            <a:extLst>
              <a:ext uri="{28A0092B-C50C-407E-A947-70E740481C1C}">
                <a14:useLocalDpi xmlns:a14="http://schemas.microsoft.com/office/drawing/2010/main"/>
              </a:ext>
            </a:extLst>
          </a:blip>
          <a:srcRect r="71191"/>
          <a:stretch>
            <a:fillRect/>
          </a:stretch>
        </p:blipFill>
        <p:spPr bwMode="auto">
          <a:xfrm>
            <a:off x="2471324" y="4585922"/>
            <a:ext cx="423863"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 Box 100">
            <a:extLst>
              <a:ext uri="{FF2B5EF4-FFF2-40B4-BE49-F238E27FC236}">
                <a16:creationId xmlns:a16="http://schemas.microsoft.com/office/drawing/2014/main" id="{B3DB20E5-CB3C-CF59-7617-215338667941}"/>
              </a:ext>
            </a:extLst>
          </p:cNvPr>
          <p:cNvSpPr txBox="1">
            <a:spLocks noChangeArrowheads="1"/>
          </p:cNvSpPr>
          <p:nvPr/>
        </p:nvSpPr>
        <p:spPr bwMode="auto">
          <a:xfrm>
            <a:off x="1510886" y="6626941"/>
            <a:ext cx="5724525" cy="30777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0"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06000"/>
              </a:lnSpc>
              <a:spcBef>
                <a:spcPct val="80000"/>
              </a:spcBef>
              <a:buClr>
                <a:schemeClr val="tx1"/>
              </a:buClr>
              <a:buSzPct val="80000"/>
              <a:buFont typeface="Wingdings" panose="05000000000000000000" pitchFamily="2" charset="2"/>
              <a:tabLst>
                <a:tab pos="168275" algn="l"/>
              </a:tabLst>
              <a:defRPr sz="1100">
                <a:solidFill>
                  <a:schemeClr val="tx1"/>
                </a:solidFill>
                <a:latin typeface="Arial" panose="020B0604020202020204" pitchFamily="34" charset="0"/>
              </a:defRPr>
            </a:lvl1pPr>
            <a:lvl2pPr marL="742950" indent="-285750">
              <a:lnSpc>
                <a:spcPct val="106000"/>
              </a:lnSpc>
              <a:spcBef>
                <a:spcPct val="80000"/>
              </a:spcBef>
              <a:buClr>
                <a:schemeClr val="tx1"/>
              </a:buClr>
              <a:buFont typeface="Wingdings 2" panose="05020102010507070707" pitchFamily="18" charset="2"/>
              <a:buChar char="¡"/>
              <a:tabLst>
                <a:tab pos="168275" algn="l"/>
              </a:tabLst>
              <a:defRPr sz="1100">
                <a:solidFill>
                  <a:schemeClr val="tx1"/>
                </a:solidFill>
                <a:latin typeface="Arial" panose="020B0604020202020204" pitchFamily="34" charset="0"/>
              </a:defRPr>
            </a:lvl2pPr>
            <a:lvl3pPr marL="1143000" indent="-228600">
              <a:lnSpc>
                <a:spcPct val="106000"/>
              </a:lnSpc>
              <a:spcBef>
                <a:spcPct val="40000"/>
              </a:spcBef>
              <a:buClr>
                <a:schemeClr val="tx1"/>
              </a:buClr>
              <a:buFont typeface="Arial" panose="020B0604020202020204" pitchFamily="34" charset="0"/>
              <a:buChar char="–"/>
              <a:tabLst>
                <a:tab pos="168275" algn="l"/>
              </a:tabLst>
              <a:defRPr sz="1000">
                <a:solidFill>
                  <a:schemeClr val="tx1"/>
                </a:solidFill>
                <a:latin typeface="Arial" panose="020B0604020202020204" pitchFamily="34" charset="0"/>
              </a:defRPr>
            </a:lvl3pPr>
            <a:lvl4pPr marL="1600200" indent="-228600">
              <a:lnSpc>
                <a:spcPct val="106000"/>
              </a:lnSpc>
              <a:spcBef>
                <a:spcPct val="20000"/>
              </a:spcBef>
              <a:buClr>
                <a:schemeClr val="tx1"/>
              </a:buClr>
              <a:buChar char="•"/>
              <a:tabLst>
                <a:tab pos="168275" algn="l"/>
              </a:tabLst>
              <a:defRPr sz="1000">
                <a:solidFill>
                  <a:schemeClr val="tx1"/>
                </a:solidFill>
                <a:latin typeface="Arial" panose="020B0604020202020204" pitchFamily="34" charset="0"/>
              </a:defRPr>
            </a:lvl4pPr>
            <a:lvl5pPr marL="2057400" indent="-228600">
              <a:spcBef>
                <a:spcPct val="20000"/>
              </a:spcBef>
              <a:buClr>
                <a:schemeClr val="tx1"/>
              </a:buClr>
              <a:buChar char="–"/>
              <a:tabLst>
                <a:tab pos="168275" algn="l"/>
              </a:tabLst>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tabLst>
                <a:tab pos="168275" algn="l"/>
              </a:tabLst>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tabLst>
                <a:tab pos="168275" algn="l"/>
              </a:tabLst>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tabLst>
                <a:tab pos="168275" algn="l"/>
              </a:tabLst>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tabLst>
                <a:tab pos="168275" algn="l"/>
              </a:tabLst>
              <a:defRPr sz="1200">
                <a:solidFill>
                  <a:schemeClr val="tx1"/>
                </a:solidFill>
                <a:latin typeface="Arial" panose="020B0604020202020204" pitchFamily="34" charset="0"/>
              </a:defRPr>
            </a:lvl9pPr>
          </a:lstStyle>
          <a:p>
            <a:pPr defTabSz="457189">
              <a:lnSpc>
                <a:spcPct val="100000"/>
              </a:lnSpc>
              <a:spcBef>
                <a:spcPct val="50000"/>
              </a:spcBef>
              <a:buClrTx/>
              <a:buSzTx/>
              <a:tabLst>
                <a:tab pos="168270" algn="l"/>
              </a:tabLst>
              <a:defRPr/>
            </a:pPr>
            <a:r>
              <a:rPr lang="en-US" altLang="en-US" sz="1400" i="1" dirty="0">
                <a:solidFill>
                  <a:srgbClr val="000000"/>
                </a:solidFill>
                <a:cs typeface="Arial" panose="020B0604020202020204" pitchFamily="34" charset="0"/>
                <a:sym typeface="Arial"/>
              </a:rPr>
              <a:t>Not To Scale</a:t>
            </a:r>
          </a:p>
        </p:txBody>
      </p:sp>
      <p:sp>
        <p:nvSpPr>
          <p:cNvPr id="43" name="Text Box 44">
            <a:extLst>
              <a:ext uri="{FF2B5EF4-FFF2-40B4-BE49-F238E27FC236}">
                <a16:creationId xmlns:a16="http://schemas.microsoft.com/office/drawing/2014/main" id="{B7FBB487-F8B9-A1A7-295B-A803A7D7CEC8}"/>
              </a:ext>
            </a:extLst>
          </p:cNvPr>
          <p:cNvSpPr txBox="1">
            <a:spLocks noChangeArrowheads="1"/>
          </p:cNvSpPr>
          <p:nvPr/>
        </p:nvSpPr>
        <p:spPr bwMode="auto">
          <a:xfrm>
            <a:off x="5476462" y="6401516"/>
            <a:ext cx="6365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19063" indent="-119063">
              <a:lnSpc>
                <a:spcPct val="106000"/>
              </a:lnSpc>
              <a:spcBef>
                <a:spcPct val="80000"/>
              </a:spcBef>
              <a:buClr>
                <a:schemeClr val="tx1"/>
              </a:buClr>
              <a:buSzPct val="80000"/>
              <a:buFont typeface="Wingdings" panose="05000000000000000000" pitchFamily="2" charset="2"/>
              <a:defRPr sz="1100">
                <a:solidFill>
                  <a:schemeClr val="tx1"/>
                </a:solidFill>
                <a:latin typeface="Arial" panose="020B0604020202020204" pitchFamily="34" charset="0"/>
              </a:defRPr>
            </a:lvl1pPr>
            <a:lvl2pPr marL="742950" indent="-285750">
              <a:lnSpc>
                <a:spcPct val="106000"/>
              </a:lnSpc>
              <a:spcBef>
                <a:spcPct val="80000"/>
              </a:spcBef>
              <a:buClr>
                <a:schemeClr val="tx1"/>
              </a:buClr>
              <a:buFont typeface="Wingdings 2" panose="05020102010507070707" pitchFamily="18" charset="2"/>
              <a:buChar char="¡"/>
              <a:defRPr sz="1100">
                <a:solidFill>
                  <a:schemeClr val="tx1"/>
                </a:solidFill>
                <a:latin typeface="Arial" panose="020B0604020202020204" pitchFamily="34" charset="0"/>
              </a:defRPr>
            </a:lvl2pPr>
            <a:lvl3pPr marL="1143000" indent="-228600">
              <a:lnSpc>
                <a:spcPct val="106000"/>
              </a:lnSpc>
              <a:spcBef>
                <a:spcPct val="40000"/>
              </a:spcBef>
              <a:buClr>
                <a:schemeClr val="tx1"/>
              </a:buClr>
              <a:buFont typeface="Arial" panose="020B0604020202020204" pitchFamily="34" charset="0"/>
              <a:buChar char="–"/>
              <a:defRPr sz="1000">
                <a:solidFill>
                  <a:schemeClr val="tx1"/>
                </a:solidFill>
                <a:latin typeface="Arial" panose="020B0604020202020204" pitchFamily="34" charset="0"/>
              </a:defRPr>
            </a:lvl3pPr>
            <a:lvl4pPr marL="1600200" indent="-228600">
              <a:lnSpc>
                <a:spcPct val="106000"/>
              </a:lnSpc>
              <a:spcBef>
                <a:spcPct val="20000"/>
              </a:spcBef>
              <a:buClr>
                <a:schemeClr val="tx1"/>
              </a:buClr>
              <a:buChar char="•"/>
              <a:defRPr sz="1000">
                <a:solidFill>
                  <a:schemeClr val="tx1"/>
                </a:solidFill>
                <a:latin typeface="Arial" panose="020B0604020202020204" pitchFamily="34" charset="0"/>
              </a:defRPr>
            </a:lvl4pPr>
            <a:lvl5pPr marL="2057400" indent="-228600">
              <a:spcBef>
                <a:spcPct val="20000"/>
              </a:spcBef>
              <a:buClr>
                <a:schemeClr val="tx1"/>
              </a:buClr>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9pPr>
          </a:lstStyle>
          <a:p>
            <a:pPr marL="119060" indent="-119060" algn="ctr" defTabSz="457189">
              <a:lnSpc>
                <a:spcPct val="100000"/>
              </a:lnSpc>
              <a:spcBef>
                <a:spcPct val="50000"/>
              </a:spcBef>
              <a:buClrTx/>
              <a:buSzTx/>
              <a:defRPr/>
            </a:pPr>
            <a:r>
              <a:rPr lang="en-US" altLang="en-US" sz="800" dirty="0">
                <a:solidFill>
                  <a:srgbClr val="000000"/>
                </a:solidFill>
                <a:cs typeface="Arial" panose="020B0604020202020204" pitchFamily="34" charset="0"/>
                <a:sym typeface="Arial"/>
              </a:rPr>
              <a:t>2012</a:t>
            </a:r>
          </a:p>
        </p:txBody>
      </p:sp>
      <p:sp>
        <p:nvSpPr>
          <p:cNvPr id="44" name="Text Box 44">
            <a:extLst>
              <a:ext uri="{FF2B5EF4-FFF2-40B4-BE49-F238E27FC236}">
                <a16:creationId xmlns:a16="http://schemas.microsoft.com/office/drawing/2014/main" id="{0E2095C6-6F3A-4F9B-1871-B61ED96F9711}"/>
              </a:ext>
            </a:extLst>
          </p:cNvPr>
          <p:cNvSpPr txBox="1">
            <a:spLocks noChangeArrowheads="1"/>
          </p:cNvSpPr>
          <p:nvPr/>
        </p:nvSpPr>
        <p:spPr bwMode="auto">
          <a:xfrm>
            <a:off x="6173373" y="6401516"/>
            <a:ext cx="63658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19063" indent="-119063">
              <a:lnSpc>
                <a:spcPct val="106000"/>
              </a:lnSpc>
              <a:spcBef>
                <a:spcPct val="80000"/>
              </a:spcBef>
              <a:buClr>
                <a:schemeClr val="tx1"/>
              </a:buClr>
              <a:buSzPct val="80000"/>
              <a:buFont typeface="Wingdings" panose="05000000000000000000" pitchFamily="2" charset="2"/>
              <a:defRPr sz="1100">
                <a:solidFill>
                  <a:schemeClr val="tx1"/>
                </a:solidFill>
                <a:latin typeface="Arial" panose="020B0604020202020204" pitchFamily="34" charset="0"/>
              </a:defRPr>
            </a:lvl1pPr>
            <a:lvl2pPr marL="742950" indent="-285750">
              <a:lnSpc>
                <a:spcPct val="106000"/>
              </a:lnSpc>
              <a:spcBef>
                <a:spcPct val="80000"/>
              </a:spcBef>
              <a:buClr>
                <a:schemeClr val="tx1"/>
              </a:buClr>
              <a:buFont typeface="Wingdings 2" panose="05020102010507070707" pitchFamily="18" charset="2"/>
              <a:buChar char="¡"/>
              <a:defRPr sz="1100">
                <a:solidFill>
                  <a:schemeClr val="tx1"/>
                </a:solidFill>
                <a:latin typeface="Arial" panose="020B0604020202020204" pitchFamily="34" charset="0"/>
              </a:defRPr>
            </a:lvl2pPr>
            <a:lvl3pPr marL="1143000" indent="-228600">
              <a:lnSpc>
                <a:spcPct val="106000"/>
              </a:lnSpc>
              <a:spcBef>
                <a:spcPct val="40000"/>
              </a:spcBef>
              <a:buClr>
                <a:schemeClr val="tx1"/>
              </a:buClr>
              <a:buFont typeface="Arial" panose="020B0604020202020204" pitchFamily="34" charset="0"/>
              <a:buChar char="–"/>
              <a:defRPr sz="1000">
                <a:solidFill>
                  <a:schemeClr val="tx1"/>
                </a:solidFill>
                <a:latin typeface="Arial" panose="020B0604020202020204" pitchFamily="34" charset="0"/>
              </a:defRPr>
            </a:lvl3pPr>
            <a:lvl4pPr marL="1600200" indent="-228600">
              <a:lnSpc>
                <a:spcPct val="106000"/>
              </a:lnSpc>
              <a:spcBef>
                <a:spcPct val="20000"/>
              </a:spcBef>
              <a:buClr>
                <a:schemeClr val="tx1"/>
              </a:buClr>
              <a:buChar char="•"/>
              <a:defRPr sz="1000">
                <a:solidFill>
                  <a:schemeClr val="tx1"/>
                </a:solidFill>
                <a:latin typeface="Arial" panose="020B0604020202020204" pitchFamily="34" charset="0"/>
              </a:defRPr>
            </a:lvl4pPr>
            <a:lvl5pPr marL="2057400" indent="-228600">
              <a:spcBef>
                <a:spcPct val="20000"/>
              </a:spcBef>
              <a:buClr>
                <a:schemeClr val="tx1"/>
              </a:buClr>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9pPr>
          </a:lstStyle>
          <a:p>
            <a:pPr marL="119060" indent="-119060" algn="ctr" defTabSz="457189">
              <a:lnSpc>
                <a:spcPct val="100000"/>
              </a:lnSpc>
              <a:spcBef>
                <a:spcPct val="50000"/>
              </a:spcBef>
              <a:buClrTx/>
              <a:buSzTx/>
              <a:defRPr/>
            </a:pPr>
            <a:r>
              <a:rPr lang="en-US" altLang="en-US" sz="800" dirty="0">
                <a:solidFill>
                  <a:srgbClr val="000000"/>
                </a:solidFill>
                <a:cs typeface="Arial" panose="020B0604020202020204" pitchFamily="34" charset="0"/>
                <a:sym typeface="Arial"/>
              </a:rPr>
              <a:t>2015</a:t>
            </a:r>
          </a:p>
        </p:txBody>
      </p:sp>
      <p:sp>
        <p:nvSpPr>
          <p:cNvPr id="45" name="Text Box 44">
            <a:extLst>
              <a:ext uri="{FF2B5EF4-FFF2-40B4-BE49-F238E27FC236}">
                <a16:creationId xmlns:a16="http://schemas.microsoft.com/office/drawing/2014/main" id="{D4F59F71-B04E-2461-83EA-F67714ADC1EB}"/>
              </a:ext>
            </a:extLst>
          </p:cNvPr>
          <p:cNvSpPr txBox="1">
            <a:spLocks noChangeArrowheads="1"/>
          </p:cNvSpPr>
          <p:nvPr/>
        </p:nvSpPr>
        <p:spPr bwMode="auto">
          <a:xfrm>
            <a:off x="6835362" y="6401516"/>
            <a:ext cx="6365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19063" indent="-119063">
              <a:lnSpc>
                <a:spcPct val="106000"/>
              </a:lnSpc>
              <a:spcBef>
                <a:spcPct val="80000"/>
              </a:spcBef>
              <a:buClr>
                <a:schemeClr val="tx1"/>
              </a:buClr>
              <a:buSzPct val="80000"/>
              <a:buFont typeface="Wingdings" panose="05000000000000000000" pitchFamily="2" charset="2"/>
              <a:defRPr sz="1100">
                <a:solidFill>
                  <a:schemeClr val="tx1"/>
                </a:solidFill>
                <a:latin typeface="Arial" panose="020B0604020202020204" pitchFamily="34" charset="0"/>
              </a:defRPr>
            </a:lvl1pPr>
            <a:lvl2pPr marL="742950" indent="-285750">
              <a:lnSpc>
                <a:spcPct val="106000"/>
              </a:lnSpc>
              <a:spcBef>
                <a:spcPct val="80000"/>
              </a:spcBef>
              <a:buClr>
                <a:schemeClr val="tx1"/>
              </a:buClr>
              <a:buFont typeface="Wingdings 2" panose="05020102010507070707" pitchFamily="18" charset="2"/>
              <a:buChar char="¡"/>
              <a:defRPr sz="1100">
                <a:solidFill>
                  <a:schemeClr val="tx1"/>
                </a:solidFill>
                <a:latin typeface="Arial" panose="020B0604020202020204" pitchFamily="34" charset="0"/>
              </a:defRPr>
            </a:lvl2pPr>
            <a:lvl3pPr marL="1143000" indent="-228600">
              <a:lnSpc>
                <a:spcPct val="106000"/>
              </a:lnSpc>
              <a:spcBef>
                <a:spcPct val="40000"/>
              </a:spcBef>
              <a:buClr>
                <a:schemeClr val="tx1"/>
              </a:buClr>
              <a:buFont typeface="Arial" panose="020B0604020202020204" pitchFamily="34" charset="0"/>
              <a:buChar char="–"/>
              <a:defRPr sz="1000">
                <a:solidFill>
                  <a:schemeClr val="tx1"/>
                </a:solidFill>
                <a:latin typeface="Arial" panose="020B0604020202020204" pitchFamily="34" charset="0"/>
              </a:defRPr>
            </a:lvl3pPr>
            <a:lvl4pPr marL="1600200" indent="-228600">
              <a:lnSpc>
                <a:spcPct val="106000"/>
              </a:lnSpc>
              <a:spcBef>
                <a:spcPct val="20000"/>
              </a:spcBef>
              <a:buClr>
                <a:schemeClr val="tx1"/>
              </a:buClr>
              <a:buChar char="•"/>
              <a:defRPr sz="1000">
                <a:solidFill>
                  <a:schemeClr val="tx1"/>
                </a:solidFill>
                <a:latin typeface="Arial" panose="020B0604020202020204" pitchFamily="34" charset="0"/>
              </a:defRPr>
            </a:lvl4pPr>
            <a:lvl5pPr marL="2057400" indent="-228600">
              <a:spcBef>
                <a:spcPct val="20000"/>
              </a:spcBef>
              <a:buClr>
                <a:schemeClr val="tx1"/>
              </a:buClr>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9pPr>
          </a:lstStyle>
          <a:p>
            <a:pPr marL="119060" indent="-119060" algn="ctr" defTabSz="457189">
              <a:lnSpc>
                <a:spcPct val="100000"/>
              </a:lnSpc>
              <a:spcBef>
                <a:spcPct val="50000"/>
              </a:spcBef>
              <a:buClrTx/>
              <a:buSzTx/>
              <a:defRPr/>
            </a:pPr>
            <a:r>
              <a:rPr lang="en-US" altLang="en-US" sz="800" dirty="0">
                <a:solidFill>
                  <a:srgbClr val="000000"/>
                </a:solidFill>
                <a:cs typeface="Arial" panose="020B0604020202020204" pitchFamily="34" charset="0"/>
                <a:sym typeface="Arial"/>
              </a:rPr>
              <a:t>2018</a:t>
            </a:r>
          </a:p>
        </p:txBody>
      </p:sp>
      <p:sp>
        <p:nvSpPr>
          <p:cNvPr id="46" name="Text Box 44">
            <a:extLst>
              <a:ext uri="{FF2B5EF4-FFF2-40B4-BE49-F238E27FC236}">
                <a16:creationId xmlns:a16="http://schemas.microsoft.com/office/drawing/2014/main" id="{0FA99F1A-312F-D964-7E61-17B02C7F4102}"/>
              </a:ext>
            </a:extLst>
          </p:cNvPr>
          <p:cNvSpPr txBox="1">
            <a:spLocks noChangeArrowheads="1"/>
          </p:cNvSpPr>
          <p:nvPr/>
        </p:nvSpPr>
        <p:spPr bwMode="auto">
          <a:xfrm>
            <a:off x="7519573" y="6401516"/>
            <a:ext cx="63658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19063" indent="-119063">
              <a:lnSpc>
                <a:spcPct val="106000"/>
              </a:lnSpc>
              <a:spcBef>
                <a:spcPct val="80000"/>
              </a:spcBef>
              <a:buClr>
                <a:schemeClr val="tx1"/>
              </a:buClr>
              <a:buSzPct val="80000"/>
              <a:buFont typeface="Wingdings" panose="05000000000000000000" pitchFamily="2" charset="2"/>
              <a:defRPr sz="1100">
                <a:solidFill>
                  <a:schemeClr val="tx1"/>
                </a:solidFill>
                <a:latin typeface="Arial" panose="020B0604020202020204" pitchFamily="34" charset="0"/>
              </a:defRPr>
            </a:lvl1pPr>
            <a:lvl2pPr marL="742950" indent="-285750">
              <a:lnSpc>
                <a:spcPct val="106000"/>
              </a:lnSpc>
              <a:spcBef>
                <a:spcPct val="80000"/>
              </a:spcBef>
              <a:buClr>
                <a:schemeClr val="tx1"/>
              </a:buClr>
              <a:buFont typeface="Wingdings 2" panose="05020102010507070707" pitchFamily="18" charset="2"/>
              <a:buChar char="¡"/>
              <a:defRPr sz="1100">
                <a:solidFill>
                  <a:schemeClr val="tx1"/>
                </a:solidFill>
                <a:latin typeface="Arial" panose="020B0604020202020204" pitchFamily="34" charset="0"/>
              </a:defRPr>
            </a:lvl2pPr>
            <a:lvl3pPr marL="1143000" indent="-228600">
              <a:lnSpc>
                <a:spcPct val="106000"/>
              </a:lnSpc>
              <a:spcBef>
                <a:spcPct val="40000"/>
              </a:spcBef>
              <a:buClr>
                <a:schemeClr val="tx1"/>
              </a:buClr>
              <a:buFont typeface="Arial" panose="020B0604020202020204" pitchFamily="34" charset="0"/>
              <a:buChar char="–"/>
              <a:defRPr sz="1000">
                <a:solidFill>
                  <a:schemeClr val="tx1"/>
                </a:solidFill>
                <a:latin typeface="Arial" panose="020B0604020202020204" pitchFamily="34" charset="0"/>
              </a:defRPr>
            </a:lvl3pPr>
            <a:lvl4pPr marL="1600200" indent="-228600">
              <a:lnSpc>
                <a:spcPct val="106000"/>
              </a:lnSpc>
              <a:spcBef>
                <a:spcPct val="20000"/>
              </a:spcBef>
              <a:buClr>
                <a:schemeClr val="tx1"/>
              </a:buClr>
              <a:buChar char="•"/>
              <a:defRPr sz="1000">
                <a:solidFill>
                  <a:schemeClr val="tx1"/>
                </a:solidFill>
                <a:latin typeface="Arial" panose="020B0604020202020204" pitchFamily="34" charset="0"/>
              </a:defRPr>
            </a:lvl4pPr>
            <a:lvl5pPr marL="2057400" indent="-228600">
              <a:spcBef>
                <a:spcPct val="20000"/>
              </a:spcBef>
              <a:buClr>
                <a:schemeClr val="tx1"/>
              </a:buClr>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9pPr>
          </a:lstStyle>
          <a:p>
            <a:pPr marL="119060" indent="-119060" algn="ctr" defTabSz="457189">
              <a:lnSpc>
                <a:spcPct val="100000"/>
              </a:lnSpc>
              <a:spcBef>
                <a:spcPct val="50000"/>
              </a:spcBef>
              <a:buClrTx/>
              <a:buSzTx/>
              <a:defRPr/>
            </a:pPr>
            <a:r>
              <a:rPr lang="en-US" altLang="en-US" sz="800" dirty="0">
                <a:solidFill>
                  <a:srgbClr val="000000"/>
                </a:solidFill>
                <a:cs typeface="Arial" panose="020B0604020202020204" pitchFamily="34" charset="0"/>
                <a:sym typeface="Arial"/>
              </a:rPr>
              <a:t>2021</a:t>
            </a:r>
          </a:p>
        </p:txBody>
      </p:sp>
      <p:sp>
        <p:nvSpPr>
          <p:cNvPr id="47" name="Line 88">
            <a:extLst>
              <a:ext uri="{FF2B5EF4-FFF2-40B4-BE49-F238E27FC236}">
                <a16:creationId xmlns:a16="http://schemas.microsoft.com/office/drawing/2014/main" id="{9C21C4A1-5AE2-4C4A-2FEC-BD85134D275F}"/>
              </a:ext>
            </a:extLst>
          </p:cNvPr>
          <p:cNvSpPr>
            <a:spLocks noChangeShapeType="1"/>
          </p:cNvSpPr>
          <p:nvPr/>
        </p:nvSpPr>
        <p:spPr bwMode="auto">
          <a:xfrm flipV="1">
            <a:off x="5793961" y="2978097"/>
            <a:ext cx="0" cy="3383280"/>
          </a:xfrm>
          <a:prstGeom prst="line">
            <a:avLst/>
          </a:prstGeom>
          <a:noFill/>
          <a:ln w="9525">
            <a:solidFill>
              <a:srgbClr val="00008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189">
              <a:defRPr/>
            </a:pPr>
            <a:endParaRPr lang="en-US" dirty="0">
              <a:solidFill>
                <a:prstClr val="black"/>
              </a:solidFill>
              <a:latin typeface="Century Gothic" panose="020B0502020202020204"/>
              <a:cs typeface="Arial"/>
              <a:sym typeface="Arial"/>
            </a:endParaRPr>
          </a:p>
        </p:txBody>
      </p:sp>
      <p:sp>
        <p:nvSpPr>
          <p:cNvPr id="48" name="Line 88">
            <a:extLst>
              <a:ext uri="{FF2B5EF4-FFF2-40B4-BE49-F238E27FC236}">
                <a16:creationId xmlns:a16="http://schemas.microsoft.com/office/drawing/2014/main" id="{9DCD549E-3958-C095-B8D4-6C91F3D3EE33}"/>
              </a:ext>
            </a:extLst>
          </p:cNvPr>
          <p:cNvSpPr>
            <a:spLocks noChangeShapeType="1"/>
          </p:cNvSpPr>
          <p:nvPr/>
        </p:nvSpPr>
        <p:spPr bwMode="auto">
          <a:xfrm flipV="1">
            <a:off x="7162385" y="2978097"/>
            <a:ext cx="0" cy="3383280"/>
          </a:xfrm>
          <a:prstGeom prst="line">
            <a:avLst/>
          </a:prstGeom>
          <a:noFill/>
          <a:ln w="9525">
            <a:solidFill>
              <a:srgbClr val="00008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189">
              <a:defRPr/>
            </a:pPr>
            <a:endParaRPr lang="en-US" dirty="0">
              <a:solidFill>
                <a:prstClr val="black"/>
              </a:solidFill>
              <a:latin typeface="Century Gothic" panose="020B0502020202020204"/>
              <a:cs typeface="Arial"/>
              <a:sym typeface="Arial"/>
            </a:endParaRPr>
          </a:p>
        </p:txBody>
      </p:sp>
      <p:sp>
        <p:nvSpPr>
          <p:cNvPr id="49" name="Line 88">
            <a:extLst>
              <a:ext uri="{FF2B5EF4-FFF2-40B4-BE49-F238E27FC236}">
                <a16:creationId xmlns:a16="http://schemas.microsoft.com/office/drawing/2014/main" id="{442EE7DA-6778-0FA5-D5CA-DA53B0BE295B}"/>
              </a:ext>
            </a:extLst>
          </p:cNvPr>
          <p:cNvSpPr>
            <a:spLocks noChangeShapeType="1"/>
          </p:cNvSpPr>
          <p:nvPr/>
        </p:nvSpPr>
        <p:spPr bwMode="auto">
          <a:xfrm flipV="1">
            <a:off x="6478173" y="2978097"/>
            <a:ext cx="0" cy="3383280"/>
          </a:xfrm>
          <a:prstGeom prst="line">
            <a:avLst/>
          </a:prstGeom>
          <a:noFill/>
          <a:ln w="9525">
            <a:solidFill>
              <a:srgbClr val="00008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189">
              <a:defRPr/>
            </a:pPr>
            <a:endParaRPr lang="en-US" dirty="0">
              <a:solidFill>
                <a:prstClr val="black"/>
              </a:solidFill>
              <a:latin typeface="Century Gothic" panose="020B0502020202020204"/>
              <a:cs typeface="Arial"/>
              <a:sym typeface="Arial"/>
            </a:endParaRPr>
          </a:p>
        </p:txBody>
      </p:sp>
      <p:sp>
        <p:nvSpPr>
          <p:cNvPr id="50" name="Line 88">
            <a:extLst>
              <a:ext uri="{FF2B5EF4-FFF2-40B4-BE49-F238E27FC236}">
                <a16:creationId xmlns:a16="http://schemas.microsoft.com/office/drawing/2014/main" id="{55D14439-9D06-BD1D-C8B7-111FFB45EBA9}"/>
              </a:ext>
            </a:extLst>
          </p:cNvPr>
          <p:cNvSpPr>
            <a:spLocks noChangeShapeType="1"/>
          </p:cNvSpPr>
          <p:nvPr/>
        </p:nvSpPr>
        <p:spPr bwMode="auto">
          <a:xfrm flipV="1">
            <a:off x="8529222" y="2978097"/>
            <a:ext cx="0" cy="3383280"/>
          </a:xfrm>
          <a:prstGeom prst="line">
            <a:avLst/>
          </a:prstGeom>
          <a:noFill/>
          <a:ln w="9525">
            <a:solidFill>
              <a:srgbClr val="00008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189">
              <a:defRPr/>
            </a:pPr>
            <a:endParaRPr lang="en-US" dirty="0">
              <a:solidFill>
                <a:prstClr val="black"/>
              </a:solidFill>
              <a:latin typeface="Century Gothic" panose="020B0502020202020204"/>
              <a:cs typeface="Arial"/>
              <a:sym typeface="Arial"/>
            </a:endParaRPr>
          </a:p>
        </p:txBody>
      </p:sp>
      <p:sp>
        <p:nvSpPr>
          <p:cNvPr id="51" name="Line 88">
            <a:extLst>
              <a:ext uri="{FF2B5EF4-FFF2-40B4-BE49-F238E27FC236}">
                <a16:creationId xmlns:a16="http://schemas.microsoft.com/office/drawing/2014/main" id="{9D75E91D-78A9-06BB-CDE3-C8B5A78EA6F5}"/>
              </a:ext>
            </a:extLst>
          </p:cNvPr>
          <p:cNvSpPr>
            <a:spLocks noChangeShapeType="1"/>
          </p:cNvSpPr>
          <p:nvPr/>
        </p:nvSpPr>
        <p:spPr bwMode="auto">
          <a:xfrm flipV="1">
            <a:off x="7846597" y="2978097"/>
            <a:ext cx="0" cy="3383280"/>
          </a:xfrm>
          <a:prstGeom prst="line">
            <a:avLst/>
          </a:prstGeom>
          <a:noFill/>
          <a:ln w="9525">
            <a:solidFill>
              <a:srgbClr val="00008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189">
              <a:defRPr/>
            </a:pPr>
            <a:endParaRPr lang="en-US" dirty="0">
              <a:solidFill>
                <a:prstClr val="black"/>
              </a:solidFill>
              <a:latin typeface="Century Gothic" panose="020B0502020202020204"/>
              <a:cs typeface="Arial"/>
              <a:sym typeface="Arial"/>
            </a:endParaRPr>
          </a:p>
        </p:txBody>
      </p:sp>
      <p:sp>
        <p:nvSpPr>
          <p:cNvPr id="52" name="Line 88">
            <a:extLst>
              <a:ext uri="{FF2B5EF4-FFF2-40B4-BE49-F238E27FC236}">
                <a16:creationId xmlns:a16="http://schemas.microsoft.com/office/drawing/2014/main" id="{99116668-AC6E-F0BF-236A-2BF062308A5D}"/>
              </a:ext>
            </a:extLst>
          </p:cNvPr>
          <p:cNvSpPr>
            <a:spLocks noChangeShapeType="1"/>
          </p:cNvSpPr>
          <p:nvPr/>
        </p:nvSpPr>
        <p:spPr bwMode="auto">
          <a:xfrm flipV="1">
            <a:off x="9213435" y="2978097"/>
            <a:ext cx="0" cy="3383280"/>
          </a:xfrm>
          <a:prstGeom prst="line">
            <a:avLst/>
          </a:prstGeom>
          <a:noFill/>
          <a:ln w="9525">
            <a:solidFill>
              <a:srgbClr val="00008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189">
              <a:defRPr/>
            </a:pPr>
            <a:endParaRPr lang="en-US" dirty="0">
              <a:solidFill>
                <a:prstClr val="black"/>
              </a:solidFill>
              <a:latin typeface="Century Gothic" panose="020B0502020202020204"/>
              <a:cs typeface="Arial"/>
              <a:sym typeface="Arial"/>
            </a:endParaRPr>
          </a:p>
        </p:txBody>
      </p:sp>
      <p:pic>
        <p:nvPicPr>
          <p:cNvPr id="53" name="Picture 119" descr="Sprint_Nextel_logo">
            <a:extLst>
              <a:ext uri="{FF2B5EF4-FFF2-40B4-BE49-F238E27FC236}">
                <a16:creationId xmlns:a16="http://schemas.microsoft.com/office/drawing/2014/main" id="{46345997-4B20-5C7A-7BDB-6A54F140DD9A}"/>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3282537" y="3634503"/>
            <a:ext cx="1085851"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66" descr="ashland logo.gif">
            <a:extLst>
              <a:ext uri="{FF2B5EF4-FFF2-40B4-BE49-F238E27FC236}">
                <a16:creationId xmlns:a16="http://schemas.microsoft.com/office/drawing/2014/main" id="{E0A2AF88-F29B-0FE3-2AC1-13AC35018890}"/>
              </a:ext>
            </a:extLst>
          </p:cNvPr>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5257385" y="3352722"/>
            <a:ext cx="1206500" cy="173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105">
            <a:extLst>
              <a:ext uri="{FF2B5EF4-FFF2-40B4-BE49-F238E27FC236}">
                <a16:creationId xmlns:a16="http://schemas.microsoft.com/office/drawing/2014/main" id="{737C17AA-7D15-61B0-1D24-F9850A941E19}"/>
              </a:ext>
            </a:extLst>
          </p:cNvPr>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gray">
          <a:xfrm>
            <a:off x="4386407" y="3856920"/>
            <a:ext cx="15541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pic>
      <p:pic>
        <p:nvPicPr>
          <p:cNvPr id="56" name="Picture 68" descr="Recovery.gov logo.png">
            <a:extLst>
              <a:ext uri="{FF2B5EF4-FFF2-40B4-BE49-F238E27FC236}">
                <a16:creationId xmlns:a16="http://schemas.microsoft.com/office/drawing/2014/main" id="{5DF06A9A-1A50-A4B3-E65A-91FBB5BEC09C}"/>
              </a:ext>
            </a:extLst>
          </p:cNvPr>
          <p:cNvPicPr>
            <a:picLocks noChangeAspect="1"/>
          </p:cNvPicPr>
          <p:nvPr/>
        </p:nvPicPr>
        <p:blipFill>
          <a:blip r:embed="rId18">
            <a:extLst>
              <a:ext uri="{28A0092B-C50C-407E-A947-70E740481C1C}">
                <a14:useLocalDpi xmlns:a14="http://schemas.microsoft.com/office/drawing/2010/main"/>
              </a:ext>
            </a:extLst>
          </a:blip>
          <a:srcRect/>
          <a:stretch>
            <a:fillRect/>
          </a:stretch>
        </p:blipFill>
        <p:spPr bwMode="auto">
          <a:xfrm>
            <a:off x="5702739" y="3020142"/>
            <a:ext cx="15970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7" name="Group 71">
            <a:extLst>
              <a:ext uri="{FF2B5EF4-FFF2-40B4-BE49-F238E27FC236}">
                <a16:creationId xmlns:a16="http://schemas.microsoft.com/office/drawing/2014/main" id="{C22715F8-8D20-B7AE-B4D9-C33A583309FA}"/>
              </a:ext>
            </a:extLst>
          </p:cNvPr>
          <p:cNvGrpSpPr>
            <a:grpSpLocks/>
          </p:cNvGrpSpPr>
          <p:nvPr/>
        </p:nvGrpSpPr>
        <p:grpSpPr bwMode="auto">
          <a:xfrm>
            <a:off x="6499693" y="3280491"/>
            <a:ext cx="919163" cy="292100"/>
            <a:chOff x="7909205" y="3645453"/>
            <a:chExt cx="919163" cy="291726"/>
          </a:xfrm>
        </p:grpSpPr>
        <p:pic>
          <p:nvPicPr>
            <p:cNvPr id="58" name="Picture 106">
              <a:extLst>
                <a:ext uri="{FF2B5EF4-FFF2-40B4-BE49-F238E27FC236}">
                  <a16:creationId xmlns:a16="http://schemas.microsoft.com/office/drawing/2014/main" id="{02FFD15A-0D1E-0E90-5EC2-3E6DFC7BD4D8}"/>
                </a:ext>
              </a:extLst>
            </p:cNvPr>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gray">
            <a:xfrm>
              <a:off x="7909999" y="3645453"/>
              <a:ext cx="915988" cy="15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pic>
        <p:pic>
          <p:nvPicPr>
            <p:cNvPr id="59" name="Picture 106">
              <a:extLst>
                <a:ext uri="{FF2B5EF4-FFF2-40B4-BE49-F238E27FC236}">
                  <a16:creationId xmlns:a16="http://schemas.microsoft.com/office/drawing/2014/main" id="{954C5695-7C41-3AA2-BF15-665ACD0E4A11}"/>
                </a:ext>
              </a:extLst>
            </p:cNvPr>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gray">
            <a:xfrm>
              <a:off x="7909205" y="3802616"/>
              <a:ext cx="919163" cy="13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pic>
      </p:grpSp>
      <p:pic>
        <p:nvPicPr>
          <p:cNvPr id="60" name="Picture 18" descr="MARINE">
            <a:hlinkClick r:id="rId21"/>
            <a:extLst>
              <a:ext uri="{FF2B5EF4-FFF2-40B4-BE49-F238E27FC236}">
                <a16:creationId xmlns:a16="http://schemas.microsoft.com/office/drawing/2014/main" id="{EF4AE06D-E3C0-35EC-5A91-1F053BE4A93B}"/>
              </a:ext>
            </a:extLst>
          </p:cNvPr>
          <p:cNvPicPr>
            <a:picLocks noChangeAspect="1" noChangeArrowheads="1"/>
          </p:cNvPicPr>
          <p:nvPr/>
        </p:nvPicPr>
        <p:blipFill>
          <a:blip r:embed="rId22">
            <a:extLst>
              <a:ext uri="{28A0092B-C50C-407E-A947-70E740481C1C}">
                <a14:useLocalDpi xmlns:a14="http://schemas.microsoft.com/office/drawing/2010/main"/>
              </a:ext>
            </a:extLst>
          </a:blip>
          <a:srcRect/>
          <a:stretch>
            <a:fillRect/>
          </a:stretch>
        </p:blipFill>
        <p:spPr bwMode="auto">
          <a:xfrm rot="10800000" flipH="1" flipV="1">
            <a:off x="6072952" y="3605930"/>
            <a:ext cx="615951" cy="61595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1" name="Picture 2" descr="C:\Users\Jack\Desktop\DOWNLOADS\NGBSeal-Clr-full.gif">
            <a:extLst>
              <a:ext uri="{FF2B5EF4-FFF2-40B4-BE49-F238E27FC236}">
                <a16:creationId xmlns:a16="http://schemas.microsoft.com/office/drawing/2014/main" id="{8237D116-213D-4ABA-8EF9-7DB973C8772F}"/>
              </a:ext>
            </a:extLst>
          </p:cNvPr>
          <p:cNvPicPr>
            <a:picLocks noChangeAspect="1" noChangeArrowheads="1"/>
          </p:cNvPicPr>
          <p:nvPr/>
        </p:nvPicPr>
        <p:blipFill>
          <a:blip r:embed="rId23" cstate="print">
            <a:extLst>
              <a:ext uri="{28A0092B-C50C-407E-A947-70E740481C1C}">
                <a14:useLocalDpi xmlns:a14="http://schemas.microsoft.com/office/drawing/2010/main"/>
              </a:ext>
            </a:extLst>
          </a:blip>
          <a:srcRect/>
          <a:stretch>
            <a:fillRect/>
          </a:stretch>
        </p:blipFill>
        <p:spPr bwMode="auto">
          <a:xfrm>
            <a:off x="7423974" y="3018554"/>
            <a:ext cx="577851"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81">
            <a:extLst>
              <a:ext uri="{FF2B5EF4-FFF2-40B4-BE49-F238E27FC236}">
                <a16:creationId xmlns:a16="http://schemas.microsoft.com/office/drawing/2014/main" id="{FAE73E21-3178-6FAC-8072-785DC5F397B5}"/>
              </a:ext>
            </a:extLst>
          </p:cNvPr>
          <p:cNvPicPr>
            <a:picLocks noChangeAspect="1"/>
          </p:cNvPicPr>
          <p:nvPr/>
        </p:nvPicPr>
        <p:blipFill>
          <a:blip r:embed="rId24">
            <a:extLst>
              <a:ext uri="{28A0092B-C50C-407E-A947-70E740481C1C}">
                <a14:useLocalDpi xmlns:a14="http://schemas.microsoft.com/office/drawing/2010/main"/>
              </a:ext>
            </a:extLst>
          </a:blip>
          <a:srcRect/>
          <a:stretch>
            <a:fillRect/>
          </a:stretch>
        </p:blipFill>
        <p:spPr bwMode="auto">
          <a:xfrm>
            <a:off x="6731365" y="3590542"/>
            <a:ext cx="663575"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1">
            <a:extLst>
              <a:ext uri="{FF2B5EF4-FFF2-40B4-BE49-F238E27FC236}">
                <a16:creationId xmlns:a16="http://schemas.microsoft.com/office/drawing/2014/main" id="{D1DC5B5F-F63E-0B0E-456C-3A0605F7C137}"/>
              </a:ext>
            </a:extLst>
          </p:cNvPr>
          <p:cNvPicPr>
            <a:picLocks noChangeAspect="1"/>
          </p:cNvPicPr>
          <p:nvPr/>
        </p:nvPicPr>
        <p:blipFill>
          <a:blip r:embed="rId25">
            <a:extLst>
              <a:ext uri="{28A0092B-C50C-407E-A947-70E740481C1C}">
                <a14:useLocalDpi xmlns:a14="http://schemas.microsoft.com/office/drawing/2010/main"/>
              </a:ext>
            </a:extLst>
          </a:blip>
          <a:srcRect/>
          <a:stretch>
            <a:fillRect/>
          </a:stretch>
        </p:blipFill>
        <p:spPr bwMode="auto">
          <a:xfrm>
            <a:off x="3344450" y="4390154"/>
            <a:ext cx="1622425" cy="3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 name="TextBox 7167">
            <a:extLst>
              <a:ext uri="{FF2B5EF4-FFF2-40B4-BE49-F238E27FC236}">
                <a16:creationId xmlns:a16="http://schemas.microsoft.com/office/drawing/2014/main" id="{7069EBD7-BD9A-2C4B-9CE7-8FA7FEE23C33}"/>
              </a:ext>
            </a:extLst>
          </p:cNvPr>
          <p:cNvSpPr txBox="1"/>
          <p:nvPr/>
        </p:nvSpPr>
        <p:spPr>
          <a:xfrm>
            <a:off x="8079150" y="4852851"/>
            <a:ext cx="1366416" cy="184666"/>
          </a:xfrm>
          <a:prstGeom prst="rect">
            <a:avLst/>
          </a:prstGeom>
          <a:solidFill>
            <a:srgbClr val="FFFF00"/>
          </a:solidFill>
          <a:ln w="38100">
            <a:solidFill>
              <a:schemeClr val="accent1"/>
            </a:solidFill>
          </a:ln>
        </p:spPr>
        <p:txBody>
          <a:bodyPr wrap="square" lIns="0" tIns="0" rIns="0" bIns="0" rtlCol="0">
            <a:spAutoFit/>
          </a:bodyPr>
          <a:lstStyle/>
          <a:p>
            <a:pPr algn="ctr" defTabSz="457189">
              <a:defRPr/>
            </a:pPr>
            <a:r>
              <a:rPr lang="en-US" sz="1200" b="1" dirty="0">
                <a:solidFill>
                  <a:prstClr val="black"/>
                </a:solidFill>
                <a:latin typeface="Century Gothic" panose="020B0502020202020204"/>
                <a:cs typeface="Arial"/>
                <a:sym typeface="Arial"/>
              </a:rPr>
              <a:t>Louis Advisors LLC</a:t>
            </a:r>
          </a:p>
        </p:txBody>
      </p:sp>
      <p:pic>
        <p:nvPicPr>
          <p:cNvPr id="7169" name="Picture 7168">
            <a:extLst>
              <a:ext uri="{FF2B5EF4-FFF2-40B4-BE49-F238E27FC236}">
                <a16:creationId xmlns:a16="http://schemas.microsoft.com/office/drawing/2014/main" id="{E7A95FD2-000B-475C-4C4F-BEB0DF71841A}"/>
              </a:ext>
            </a:extLst>
          </p:cNvPr>
          <p:cNvPicPr>
            <a:picLocks noChangeAspect="1"/>
          </p:cNvPicPr>
          <p:nvPr/>
        </p:nvPicPr>
        <p:blipFill>
          <a:blip r:embed="rId26"/>
          <a:stretch>
            <a:fillRect/>
          </a:stretch>
        </p:blipFill>
        <p:spPr>
          <a:xfrm>
            <a:off x="2367013" y="5186633"/>
            <a:ext cx="640080" cy="640080"/>
          </a:xfrm>
          <a:prstGeom prst="rect">
            <a:avLst/>
          </a:prstGeom>
        </p:spPr>
      </p:pic>
      <p:pic>
        <p:nvPicPr>
          <p:cNvPr id="7170" name="Picture 7169">
            <a:extLst>
              <a:ext uri="{FF2B5EF4-FFF2-40B4-BE49-F238E27FC236}">
                <a16:creationId xmlns:a16="http://schemas.microsoft.com/office/drawing/2014/main" id="{A49ADD8B-CA3A-A8B6-3111-C560C53249A9}"/>
              </a:ext>
            </a:extLst>
          </p:cNvPr>
          <p:cNvPicPr>
            <a:picLocks noChangeAspect="1"/>
          </p:cNvPicPr>
          <p:nvPr/>
        </p:nvPicPr>
        <p:blipFill>
          <a:blip r:embed="rId27"/>
          <a:stretch>
            <a:fillRect/>
          </a:stretch>
        </p:blipFill>
        <p:spPr>
          <a:xfrm>
            <a:off x="8676402" y="3522021"/>
            <a:ext cx="457200" cy="457200"/>
          </a:xfrm>
          <a:prstGeom prst="rect">
            <a:avLst/>
          </a:prstGeom>
        </p:spPr>
      </p:pic>
      <p:pic>
        <p:nvPicPr>
          <p:cNvPr id="7174" name="Picture 7173">
            <a:extLst>
              <a:ext uri="{FF2B5EF4-FFF2-40B4-BE49-F238E27FC236}">
                <a16:creationId xmlns:a16="http://schemas.microsoft.com/office/drawing/2014/main" id="{0FAD3217-79B0-0280-5EF7-171DBDE47B26}"/>
              </a:ext>
            </a:extLst>
          </p:cNvPr>
          <p:cNvPicPr>
            <a:picLocks noChangeAspect="1"/>
          </p:cNvPicPr>
          <p:nvPr/>
        </p:nvPicPr>
        <p:blipFill>
          <a:blip r:embed="rId28"/>
          <a:stretch>
            <a:fillRect/>
          </a:stretch>
        </p:blipFill>
        <p:spPr>
          <a:xfrm>
            <a:off x="8510055" y="3992233"/>
            <a:ext cx="954087" cy="174224"/>
          </a:xfrm>
          <a:prstGeom prst="rect">
            <a:avLst/>
          </a:prstGeom>
        </p:spPr>
      </p:pic>
      <p:pic>
        <p:nvPicPr>
          <p:cNvPr id="7176" name="Google Shape;332;p38" descr="Philips logo">
            <a:extLst>
              <a:ext uri="{FF2B5EF4-FFF2-40B4-BE49-F238E27FC236}">
                <a16:creationId xmlns:a16="http://schemas.microsoft.com/office/drawing/2014/main" id="{B06B4468-8263-1496-ACC2-1AEE1590CD28}"/>
              </a:ext>
            </a:extLst>
          </p:cNvPr>
          <p:cNvPicPr preferRelativeResize="0">
            <a:picLocks noChangeAspect="1"/>
          </p:cNvPicPr>
          <p:nvPr/>
        </p:nvPicPr>
        <p:blipFill rotWithShape="1">
          <a:blip r:embed="rId29">
            <a:alphaModFix/>
          </a:blip>
          <a:srcRect/>
          <a:stretch/>
        </p:blipFill>
        <p:spPr>
          <a:xfrm>
            <a:off x="8095873" y="3708843"/>
            <a:ext cx="365760" cy="465515"/>
          </a:xfrm>
          <a:prstGeom prst="rect">
            <a:avLst/>
          </a:prstGeom>
          <a:noFill/>
          <a:ln>
            <a:noFill/>
          </a:ln>
        </p:spPr>
      </p:pic>
      <p:pic>
        <p:nvPicPr>
          <p:cNvPr id="7177" name="Google Shape;343;p38">
            <a:extLst>
              <a:ext uri="{FF2B5EF4-FFF2-40B4-BE49-F238E27FC236}">
                <a16:creationId xmlns:a16="http://schemas.microsoft.com/office/drawing/2014/main" id="{ECC89EF1-CEBF-70D2-6B28-8370EB9222B7}"/>
              </a:ext>
            </a:extLst>
          </p:cNvPr>
          <p:cNvPicPr preferRelativeResize="0"/>
          <p:nvPr/>
        </p:nvPicPr>
        <p:blipFill rotWithShape="1">
          <a:blip r:embed="rId30" cstate="hqprint">
            <a:alphaModFix/>
            <a:extLst>
              <a:ext uri="{28A0092B-C50C-407E-A947-70E740481C1C}">
                <a14:useLocalDpi xmlns:a14="http://schemas.microsoft.com/office/drawing/2010/main"/>
              </a:ext>
            </a:extLst>
          </a:blip>
          <a:srcRect/>
          <a:stretch/>
        </p:blipFill>
        <p:spPr>
          <a:xfrm>
            <a:off x="8052781" y="3139559"/>
            <a:ext cx="457200" cy="454625"/>
          </a:xfrm>
          <a:prstGeom prst="rect">
            <a:avLst/>
          </a:prstGeom>
          <a:noFill/>
          <a:ln>
            <a:noFill/>
          </a:ln>
        </p:spPr>
      </p:pic>
      <p:pic>
        <p:nvPicPr>
          <p:cNvPr id="7180" name="Picture 7179">
            <a:extLst>
              <a:ext uri="{FF2B5EF4-FFF2-40B4-BE49-F238E27FC236}">
                <a16:creationId xmlns:a16="http://schemas.microsoft.com/office/drawing/2014/main" id="{0078AA5D-6BEF-245A-663A-BA3AA538D236}"/>
              </a:ext>
            </a:extLst>
          </p:cNvPr>
          <p:cNvPicPr>
            <a:picLocks noChangeAspect="1"/>
          </p:cNvPicPr>
          <p:nvPr/>
        </p:nvPicPr>
        <p:blipFill rotWithShape="1">
          <a:blip r:embed="rId31">
            <a:extLst>
              <a:ext uri="{28A0092B-C50C-407E-A947-70E740481C1C}">
                <a14:useLocalDpi xmlns:a14="http://schemas.microsoft.com/office/drawing/2010/main"/>
              </a:ext>
            </a:extLst>
          </a:blip>
          <a:srcRect l="15512" r="14955"/>
          <a:stretch/>
        </p:blipFill>
        <p:spPr>
          <a:xfrm>
            <a:off x="7437256" y="3624057"/>
            <a:ext cx="566097" cy="535515"/>
          </a:xfrm>
          <a:prstGeom prst="rect">
            <a:avLst/>
          </a:prstGeom>
        </p:spPr>
      </p:pic>
      <p:pic>
        <p:nvPicPr>
          <p:cNvPr id="4" name="Picture 3">
            <a:extLst>
              <a:ext uri="{FF2B5EF4-FFF2-40B4-BE49-F238E27FC236}">
                <a16:creationId xmlns:a16="http://schemas.microsoft.com/office/drawing/2014/main" id="{924A7EC2-5C26-8D15-DA5A-868FDE2C21C1}"/>
              </a:ext>
            </a:extLst>
          </p:cNvPr>
          <p:cNvPicPr>
            <a:picLocks noChangeAspect="1"/>
          </p:cNvPicPr>
          <p:nvPr/>
        </p:nvPicPr>
        <p:blipFill>
          <a:blip r:embed="rId32">
            <a:extLst>
              <a:ext uri="{28A0092B-C50C-407E-A947-70E740481C1C}">
                <a14:useLocalDpi xmlns:a14="http://schemas.microsoft.com/office/drawing/2010/main"/>
              </a:ext>
            </a:extLst>
          </a:blip>
          <a:stretch>
            <a:fillRect/>
          </a:stretch>
        </p:blipFill>
        <p:spPr>
          <a:xfrm>
            <a:off x="10611355" y="834590"/>
            <a:ext cx="1409536" cy="2114301"/>
          </a:xfrm>
          <a:prstGeom prst="rect">
            <a:avLst/>
          </a:prstGeom>
        </p:spPr>
      </p:pic>
      <p:pic>
        <p:nvPicPr>
          <p:cNvPr id="7181" name="Picture 7180">
            <a:extLst>
              <a:ext uri="{FF2B5EF4-FFF2-40B4-BE49-F238E27FC236}">
                <a16:creationId xmlns:a16="http://schemas.microsoft.com/office/drawing/2014/main" id="{E0823468-0157-510A-EED1-47AAD7AA332B}"/>
              </a:ext>
            </a:extLst>
          </p:cNvPr>
          <p:cNvPicPr>
            <a:picLocks noChangeAspect="1"/>
          </p:cNvPicPr>
          <p:nvPr/>
        </p:nvPicPr>
        <p:blipFill>
          <a:blip r:embed="rId33"/>
          <a:stretch>
            <a:fillRect/>
          </a:stretch>
        </p:blipFill>
        <p:spPr>
          <a:xfrm>
            <a:off x="8046015" y="4458500"/>
            <a:ext cx="1360295" cy="342907"/>
          </a:xfrm>
          <a:prstGeom prst="rect">
            <a:avLst/>
          </a:prstGeom>
        </p:spPr>
      </p:pic>
      <p:sp>
        <p:nvSpPr>
          <p:cNvPr id="7175" name="Text Box 44">
            <a:extLst>
              <a:ext uri="{FF2B5EF4-FFF2-40B4-BE49-F238E27FC236}">
                <a16:creationId xmlns:a16="http://schemas.microsoft.com/office/drawing/2014/main" id="{DEAF79F4-8B24-D2B2-8D5B-DC8E072DE36F}"/>
              </a:ext>
            </a:extLst>
          </p:cNvPr>
          <p:cNvSpPr txBox="1">
            <a:spLocks noChangeArrowheads="1"/>
          </p:cNvSpPr>
          <p:nvPr/>
        </p:nvSpPr>
        <p:spPr bwMode="auto">
          <a:xfrm>
            <a:off x="8220455" y="6401148"/>
            <a:ext cx="63658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19063" indent="-119063">
              <a:lnSpc>
                <a:spcPct val="106000"/>
              </a:lnSpc>
              <a:spcBef>
                <a:spcPct val="80000"/>
              </a:spcBef>
              <a:buClr>
                <a:schemeClr val="tx1"/>
              </a:buClr>
              <a:buSzPct val="80000"/>
              <a:buFont typeface="Wingdings" panose="05000000000000000000" pitchFamily="2" charset="2"/>
              <a:defRPr sz="1100">
                <a:solidFill>
                  <a:schemeClr val="tx1"/>
                </a:solidFill>
                <a:latin typeface="Arial" panose="020B0604020202020204" pitchFamily="34" charset="0"/>
              </a:defRPr>
            </a:lvl1pPr>
            <a:lvl2pPr marL="742950" indent="-285750">
              <a:lnSpc>
                <a:spcPct val="106000"/>
              </a:lnSpc>
              <a:spcBef>
                <a:spcPct val="80000"/>
              </a:spcBef>
              <a:buClr>
                <a:schemeClr val="tx1"/>
              </a:buClr>
              <a:buFont typeface="Wingdings 2" panose="05020102010507070707" pitchFamily="18" charset="2"/>
              <a:buChar char="¡"/>
              <a:defRPr sz="1100">
                <a:solidFill>
                  <a:schemeClr val="tx1"/>
                </a:solidFill>
                <a:latin typeface="Arial" panose="020B0604020202020204" pitchFamily="34" charset="0"/>
              </a:defRPr>
            </a:lvl2pPr>
            <a:lvl3pPr marL="1143000" indent="-228600">
              <a:lnSpc>
                <a:spcPct val="106000"/>
              </a:lnSpc>
              <a:spcBef>
                <a:spcPct val="40000"/>
              </a:spcBef>
              <a:buClr>
                <a:schemeClr val="tx1"/>
              </a:buClr>
              <a:buFont typeface="Arial" panose="020B0604020202020204" pitchFamily="34" charset="0"/>
              <a:buChar char="–"/>
              <a:defRPr sz="1000">
                <a:solidFill>
                  <a:schemeClr val="tx1"/>
                </a:solidFill>
                <a:latin typeface="Arial" panose="020B0604020202020204" pitchFamily="34" charset="0"/>
              </a:defRPr>
            </a:lvl3pPr>
            <a:lvl4pPr marL="1600200" indent="-228600">
              <a:lnSpc>
                <a:spcPct val="106000"/>
              </a:lnSpc>
              <a:spcBef>
                <a:spcPct val="20000"/>
              </a:spcBef>
              <a:buClr>
                <a:schemeClr val="tx1"/>
              </a:buClr>
              <a:buChar char="•"/>
              <a:defRPr sz="1000">
                <a:solidFill>
                  <a:schemeClr val="tx1"/>
                </a:solidFill>
                <a:latin typeface="Arial" panose="020B0604020202020204" pitchFamily="34" charset="0"/>
              </a:defRPr>
            </a:lvl4pPr>
            <a:lvl5pPr marL="2057400" indent="-228600">
              <a:spcBef>
                <a:spcPct val="20000"/>
              </a:spcBef>
              <a:buClr>
                <a:schemeClr val="tx1"/>
              </a:buClr>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9pPr>
          </a:lstStyle>
          <a:p>
            <a:pPr marL="119060" indent="-119060" algn="ctr" defTabSz="457189">
              <a:lnSpc>
                <a:spcPct val="100000"/>
              </a:lnSpc>
              <a:spcBef>
                <a:spcPct val="50000"/>
              </a:spcBef>
              <a:buClrTx/>
              <a:buSzTx/>
              <a:defRPr/>
            </a:pPr>
            <a:r>
              <a:rPr lang="en-US" altLang="en-US" sz="800" dirty="0">
                <a:solidFill>
                  <a:srgbClr val="000000"/>
                </a:solidFill>
                <a:cs typeface="Arial" panose="020B0604020202020204" pitchFamily="34" charset="0"/>
                <a:sym typeface="Arial"/>
              </a:rPr>
              <a:t>2022</a:t>
            </a:r>
          </a:p>
        </p:txBody>
      </p:sp>
      <p:sp>
        <p:nvSpPr>
          <p:cNvPr id="7178" name="Text Box 44">
            <a:extLst>
              <a:ext uri="{FF2B5EF4-FFF2-40B4-BE49-F238E27FC236}">
                <a16:creationId xmlns:a16="http://schemas.microsoft.com/office/drawing/2014/main" id="{40C97A3F-6653-67F4-70FC-BA49D166C67A}"/>
              </a:ext>
            </a:extLst>
          </p:cNvPr>
          <p:cNvSpPr txBox="1">
            <a:spLocks noChangeArrowheads="1"/>
          </p:cNvSpPr>
          <p:nvPr/>
        </p:nvSpPr>
        <p:spPr bwMode="auto">
          <a:xfrm>
            <a:off x="8902483" y="6419634"/>
            <a:ext cx="63658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19063" indent="-119063">
              <a:lnSpc>
                <a:spcPct val="106000"/>
              </a:lnSpc>
              <a:spcBef>
                <a:spcPct val="80000"/>
              </a:spcBef>
              <a:buClr>
                <a:schemeClr val="tx1"/>
              </a:buClr>
              <a:buSzPct val="80000"/>
              <a:buFont typeface="Wingdings" panose="05000000000000000000" pitchFamily="2" charset="2"/>
              <a:defRPr sz="1100">
                <a:solidFill>
                  <a:schemeClr val="tx1"/>
                </a:solidFill>
                <a:latin typeface="Arial" panose="020B0604020202020204" pitchFamily="34" charset="0"/>
              </a:defRPr>
            </a:lvl1pPr>
            <a:lvl2pPr marL="742950" indent="-285750">
              <a:lnSpc>
                <a:spcPct val="106000"/>
              </a:lnSpc>
              <a:spcBef>
                <a:spcPct val="80000"/>
              </a:spcBef>
              <a:buClr>
                <a:schemeClr val="tx1"/>
              </a:buClr>
              <a:buFont typeface="Wingdings 2" panose="05020102010507070707" pitchFamily="18" charset="2"/>
              <a:buChar char="¡"/>
              <a:defRPr sz="1100">
                <a:solidFill>
                  <a:schemeClr val="tx1"/>
                </a:solidFill>
                <a:latin typeface="Arial" panose="020B0604020202020204" pitchFamily="34" charset="0"/>
              </a:defRPr>
            </a:lvl2pPr>
            <a:lvl3pPr marL="1143000" indent="-228600">
              <a:lnSpc>
                <a:spcPct val="106000"/>
              </a:lnSpc>
              <a:spcBef>
                <a:spcPct val="40000"/>
              </a:spcBef>
              <a:buClr>
                <a:schemeClr val="tx1"/>
              </a:buClr>
              <a:buFont typeface="Arial" panose="020B0604020202020204" pitchFamily="34" charset="0"/>
              <a:buChar char="–"/>
              <a:defRPr sz="1000">
                <a:solidFill>
                  <a:schemeClr val="tx1"/>
                </a:solidFill>
                <a:latin typeface="Arial" panose="020B0604020202020204" pitchFamily="34" charset="0"/>
              </a:defRPr>
            </a:lvl3pPr>
            <a:lvl4pPr marL="1600200" indent="-228600">
              <a:lnSpc>
                <a:spcPct val="106000"/>
              </a:lnSpc>
              <a:spcBef>
                <a:spcPct val="20000"/>
              </a:spcBef>
              <a:buClr>
                <a:schemeClr val="tx1"/>
              </a:buClr>
              <a:buChar char="•"/>
              <a:defRPr sz="1000">
                <a:solidFill>
                  <a:schemeClr val="tx1"/>
                </a:solidFill>
                <a:latin typeface="Arial" panose="020B0604020202020204" pitchFamily="34" charset="0"/>
              </a:defRPr>
            </a:lvl4pPr>
            <a:lvl5pPr marL="2057400" indent="-228600">
              <a:spcBef>
                <a:spcPct val="20000"/>
              </a:spcBef>
              <a:buClr>
                <a:schemeClr val="tx1"/>
              </a:buClr>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1200">
                <a:solidFill>
                  <a:schemeClr val="tx1"/>
                </a:solidFill>
                <a:latin typeface="Arial" panose="020B0604020202020204" pitchFamily="34" charset="0"/>
              </a:defRPr>
            </a:lvl9pPr>
          </a:lstStyle>
          <a:p>
            <a:pPr marL="119060" indent="-119060" algn="ctr" defTabSz="457189">
              <a:lnSpc>
                <a:spcPct val="100000"/>
              </a:lnSpc>
              <a:spcBef>
                <a:spcPct val="50000"/>
              </a:spcBef>
              <a:buClrTx/>
              <a:buSzTx/>
              <a:defRPr/>
            </a:pPr>
            <a:r>
              <a:rPr lang="en-US" altLang="en-US" sz="800" dirty="0">
                <a:solidFill>
                  <a:srgbClr val="000000"/>
                </a:solidFill>
                <a:cs typeface="Arial" panose="020B0604020202020204" pitchFamily="34" charset="0"/>
                <a:sym typeface="Arial"/>
              </a:rPr>
              <a:t>2023</a:t>
            </a:r>
          </a:p>
        </p:txBody>
      </p:sp>
      <p:pic>
        <p:nvPicPr>
          <p:cNvPr id="7184" name="Picture 7183">
            <a:extLst>
              <a:ext uri="{FF2B5EF4-FFF2-40B4-BE49-F238E27FC236}">
                <a16:creationId xmlns:a16="http://schemas.microsoft.com/office/drawing/2014/main" id="{4CD240CD-02C9-F54D-79C3-433A9531A759}"/>
              </a:ext>
            </a:extLst>
          </p:cNvPr>
          <p:cNvPicPr>
            <a:picLocks noChangeAspect="1"/>
          </p:cNvPicPr>
          <p:nvPr/>
        </p:nvPicPr>
        <p:blipFill>
          <a:blip r:embed="rId34">
            <a:extLst>
              <a:ext uri="{28A0092B-C50C-407E-A947-70E740481C1C}">
                <a14:useLocalDpi xmlns:a14="http://schemas.microsoft.com/office/drawing/2010/main"/>
              </a:ext>
            </a:extLst>
          </a:blip>
          <a:stretch>
            <a:fillRect/>
          </a:stretch>
        </p:blipFill>
        <p:spPr>
          <a:xfrm>
            <a:off x="9640573" y="3057936"/>
            <a:ext cx="2380309" cy="3332433"/>
          </a:xfrm>
          <a:prstGeom prst="rect">
            <a:avLst/>
          </a:prstGeom>
        </p:spPr>
      </p:pic>
      <p:pic>
        <p:nvPicPr>
          <p:cNvPr id="3" name="Google Shape;488;p13">
            <a:extLst>
              <a:ext uri="{FF2B5EF4-FFF2-40B4-BE49-F238E27FC236}">
                <a16:creationId xmlns:a16="http://schemas.microsoft.com/office/drawing/2014/main" id="{E25C3B80-DA37-EACF-FBDB-95398646F062}"/>
              </a:ext>
            </a:extLst>
          </p:cNvPr>
          <p:cNvPicPr preferRelativeResize="0">
            <a:picLocks noChangeAspect="1"/>
          </p:cNvPicPr>
          <p:nvPr/>
        </p:nvPicPr>
        <p:blipFill rotWithShape="1">
          <a:blip r:embed="rId35">
            <a:alphaModFix/>
          </a:blip>
          <a:srcRect/>
          <a:stretch/>
        </p:blipFill>
        <p:spPr>
          <a:xfrm>
            <a:off x="8547040" y="3159840"/>
            <a:ext cx="1097280" cy="351762"/>
          </a:xfrm>
          <a:prstGeom prst="rect">
            <a:avLst/>
          </a:prstGeom>
          <a:noFill/>
          <a:ln>
            <a:noFill/>
          </a:ln>
        </p:spPr>
      </p:pic>
    </p:spTree>
    <p:extLst>
      <p:ext uri="{BB962C8B-B14F-4D97-AF65-F5344CB8AC3E}">
        <p14:creationId xmlns:p14="http://schemas.microsoft.com/office/powerpoint/2010/main" val="95230655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A89BCBFB-3262-3D30-1262-C9A08880A4BA}"/>
              </a:ext>
            </a:extLst>
          </p:cNvPr>
          <p:cNvSpPr>
            <a:spLocks noGrp="1"/>
          </p:cNvSpPr>
          <p:nvPr>
            <p:ph type="title"/>
          </p:nvPr>
        </p:nvSpPr>
        <p:spPr>
          <a:xfrm>
            <a:off x="1152299" y="316834"/>
            <a:ext cx="10566400" cy="1485900"/>
          </a:xfrm>
        </p:spPr>
        <p:txBody>
          <a:bodyPr vert="horz" lIns="91440" tIns="45720" rIns="91440" bIns="45720" rtlCol="0" anchor="t">
            <a:normAutofit/>
          </a:bodyPr>
          <a:lstStyle/>
          <a:p>
            <a:r>
              <a:rPr lang="en-US" sz="3600" dirty="0"/>
              <a:t>Interviewing &amp; Interfacing with Veterans</a:t>
            </a:r>
          </a:p>
        </p:txBody>
      </p:sp>
      <p:pic>
        <p:nvPicPr>
          <p:cNvPr id="22" name="Graphic 21" descr="No sign">
            <a:extLst>
              <a:ext uri="{FF2B5EF4-FFF2-40B4-BE49-F238E27FC236}">
                <a16:creationId xmlns:a16="http://schemas.microsoft.com/office/drawing/2014/main" id="{1222391D-A7AF-D8A6-7B3E-313CD781C5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13890" y="2420547"/>
            <a:ext cx="2690508" cy="2690508"/>
          </a:xfrm>
          <a:prstGeom prst="rect">
            <a:avLst/>
          </a:prstGeom>
        </p:spPr>
      </p:pic>
      <p:sp>
        <p:nvSpPr>
          <p:cNvPr id="18" name="Rectangle: Rounded Corners 17">
            <a:extLst>
              <a:ext uri="{FF2B5EF4-FFF2-40B4-BE49-F238E27FC236}">
                <a16:creationId xmlns:a16="http://schemas.microsoft.com/office/drawing/2014/main" id="{9B7AECA5-25AE-4309-A762-8738AC84A6F5}"/>
              </a:ext>
            </a:extLst>
          </p:cNvPr>
          <p:cNvSpPr/>
          <p:nvPr/>
        </p:nvSpPr>
        <p:spPr>
          <a:xfrm>
            <a:off x="1192407" y="1267326"/>
            <a:ext cx="5133474" cy="5180205"/>
          </a:xfrm>
          <a:prstGeom prst="roundRect">
            <a:avLst/>
          </a:prstGeom>
          <a:solidFill>
            <a:schemeClr val="bg1">
              <a:lumMod val="95000"/>
              <a:alpha val="67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600" dirty="0">
                <a:solidFill>
                  <a:schemeClr val="tx1"/>
                </a:solidFill>
              </a:rPr>
              <a:t>Types of questions </a:t>
            </a:r>
            <a:r>
              <a:rPr lang="en-US" sz="2600" b="1" dirty="0">
                <a:solidFill>
                  <a:schemeClr val="tx1"/>
                </a:solidFill>
              </a:rPr>
              <a:t>not</a:t>
            </a:r>
            <a:r>
              <a:rPr lang="en-US" sz="2600" dirty="0">
                <a:solidFill>
                  <a:schemeClr val="tx1"/>
                </a:solidFill>
              </a:rPr>
              <a:t> to ask:</a:t>
            </a:r>
          </a:p>
          <a:p>
            <a:pPr marL="342900" indent="-342900">
              <a:buFont typeface="Arial" panose="020B0604020202020204" pitchFamily="34" charset="0"/>
              <a:buChar char="•"/>
            </a:pPr>
            <a:r>
              <a:rPr lang="en-US" sz="2400" dirty="0">
                <a:solidFill>
                  <a:schemeClr val="tx1"/>
                </a:solidFill>
              </a:rPr>
              <a:t>What kind of discharge did you get from the military?</a:t>
            </a:r>
          </a:p>
          <a:p>
            <a:pPr marL="342900" indent="-342900">
              <a:buFont typeface="Arial" panose="020B0604020202020204" pitchFamily="34" charset="0"/>
              <a:buChar char="•"/>
            </a:pPr>
            <a:r>
              <a:rPr lang="en-US" sz="2400" dirty="0">
                <a:solidFill>
                  <a:schemeClr val="tx1"/>
                </a:solidFill>
              </a:rPr>
              <a:t>When will you get deployed again?</a:t>
            </a:r>
          </a:p>
          <a:p>
            <a:pPr marL="342900" indent="-342900">
              <a:buFont typeface="Arial" panose="020B0604020202020204" pitchFamily="34" charset="0"/>
              <a:buChar char="•"/>
            </a:pPr>
            <a:r>
              <a:rPr lang="en-US" sz="2400" dirty="0">
                <a:solidFill>
                  <a:schemeClr val="tx1"/>
                </a:solidFill>
              </a:rPr>
              <a:t>Have you ever killed anyone?</a:t>
            </a:r>
          </a:p>
          <a:p>
            <a:pPr marL="342900" indent="-342900">
              <a:buFont typeface="Arial" panose="020B0604020202020204" pitchFamily="34" charset="0"/>
              <a:buChar char="•"/>
            </a:pPr>
            <a:r>
              <a:rPr lang="en-US" sz="2400" dirty="0">
                <a:solidFill>
                  <a:schemeClr val="tx1"/>
                </a:solidFill>
              </a:rPr>
              <a:t>Were you ever injured in combat?</a:t>
            </a:r>
          </a:p>
          <a:p>
            <a:pPr marL="342900" indent="-342900">
              <a:buFont typeface="Arial" panose="020B0604020202020204" pitchFamily="34" charset="0"/>
              <a:buChar char="•"/>
            </a:pPr>
            <a:r>
              <a:rPr lang="en-US" sz="2400" dirty="0">
                <a:solidFill>
                  <a:schemeClr val="tx1"/>
                </a:solidFill>
              </a:rPr>
              <a:t>Will you have to miss much work for your National Guard or Reserve military service?</a:t>
            </a:r>
          </a:p>
        </p:txBody>
      </p:sp>
      <p:pic>
        <p:nvPicPr>
          <p:cNvPr id="23" name="Graphic 22" descr="Exclamation mark">
            <a:extLst>
              <a:ext uri="{FF2B5EF4-FFF2-40B4-BE49-F238E27FC236}">
                <a16:creationId xmlns:a16="http://schemas.microsoft.com/office/drawing/2014/main" id="{3C05E095-882C-EF9C-BCDB-0B36FB350D5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30901" y="2559301"/>
            <a:ext cx="2413000" cy="2413000"/>
          </a:xfrm>
          <a:prstGeom prst="rect">
            <a:avLst/>
          </a:prstGeom>
        </p:spPr>
      </p:pic>
      <p:sp>
        <p:nvSpPr>
          <p:cNvPr id="21" name="Rectangle: Rounded Corners 20">
            <a:extLst>
              <a:ext uri="{FF2B5EF4-FFF2-40B4-BE49-F238E27FC236}">
                <a16:creationId xmlns:a16="http://schemas.microsoft.com/office/drawing/2014/main" id="{EBC90A26-97E8-22FE-31D8-9D3AEEE71A5D}"/>
              </a:ext>
            </a:extLst>
          </p:cNvPr>
          <p:cNvSpPr/>
          <p:nvPr/>
        </p:nvSpPr>
        <p:spPr>
          <a:xfrm>
            <a:off x="6518382" y="1267325"/>
            <a:ext cx="5133474" cy="5180205"/>
          </a:xfrm>
          <a:prstGeom prst="roundRect">
            <a:avLst/>
          </a:prstGeom>
          <a:solidFill>
            <a:schemeClr val="bg1">
              <a:lumMod val="95000"/>
              <a:alpha val="67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600" dirty="0">
                <a:solidFill>
                  <a:schemeClr val="tx1"/>
                </a:solidFill>
              </a:rPr>
              <a:t>Types of questions to ask: </a:t>
            </a:r>
          </a:p>
          <a:p>
            <a:pPr marL="342900" indent="-342900">
              <a:buFont typeface="Arial" panose="020B0604020202020204" pitchFamily="34" charset="0"/>
              <a:buChar char="•"/>
            </a:pPr>
            <a:r>
              <a:rPr lang="en-US" sz="2400" dirty="0">
                <a:solidFill>
                  <a:schemeClr val="tx1"/>
                </a:solidFill>
              </a:rPr>
              <a:t>What did you do in the military?</a:t>
            </a:r>
          </a:p>
          <a:p>
            <a:pPr marL="342900" indent="-342900">
              <a:buFont typeface="Arial" panose="020B0604020202020204" pitchFamily="34" charset="0"/>
              <a:buChar char="•"/>
            </a:pPr>
            <a:r>
              <a:rPr lang="en-US" sz="2400" dirty="0">
                <a:solidFill>
                  <a:schemeClr val="tx1"/>
                </a:solidFill>
              </a:rPr>
              <a:t>Which of your military experiences will translate to this job?</a:t>
            </a:r>
          </a:p>
          <a:p>
            <a:pPr marL="342900" indent="-342900">
              <a:buFont typeface="Arial" panose="020B0604020202020204" pitchFamily="34" charset="0"/>
              <a:buChar char="•"/>
            </a:pPr>
            <a:r>
              <a:rPr lang="en-US" sz="2400" dirty="0">
                <a:solidFill>
                  <a:schemeClr val="tx1"/>
                </a:solidFill>
              </a:rPr>
              <a:t>Will you be able to perform the duties in the job description with reasonable accommodation?</a:t>
            </a:r>
          </a:p>
        </p:txBody>
      </p:sp>
      <p:sp>
        <p:nvSpPr>
          <p:cNvPr id="25" name="Rectangle 24">
            <a:extLst>
              <a:ext uri="{FF2B5EF4-FFF2-40B4-BE49-F238E27FC236}">
                <a16:creationId xmlns:a16="http://schemas.microsoft.com/office/drawing/2014/main" id="{0AA631C6-3531-F9FE-7B26-03C141977B01}"/>
              </a:ext>
            </a:extLst>
          </p:cNvPr>
          <p:cNvSpPr>
            <a:spLocks noChangeArrowheads="1"/>
          </p:cNvSpPr>
          <p:nvPr/>
        </p:nvSpPr>
        <p:spPr bwMode="auto">
          <a:xfrm>
            <a:off x="1035064" y="6560501"/>
            <a:ext cx="700063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sz="900" dirty="0"/>
              <a:t>Source: Matthew J. Louis, </a:t>
            </a:r>
            <a:r>
              <a:rPr lang="en-US" sz="900" i="1" dirty="0"/>
              <a:t>Hiring Veterans: How to Leverage Military Talent for Organizational Growth </a:t>
            </a:r>
            <a:r>
              <a:rPr lang="en-US" sz="900" dirty="0"/>
              <a:t>(Newburyport, MA: Career Press, 2023).</a:t>
            </a:r>
            <a:endParaRPr kumimoji="0" lang="en-US" altLang="en-US" sz="900" b="0" i="0" u="none" strike="noStrike" cap="none" normalizeH="0" baseline="0" dirty="0">
              <a:ln>
                <a:noFill/>
              </a:ln>
              <a:solidFill>
                <a:schemeClr val="tx1"/>
              </a:solidFill>
              <a:effectLst/>
              <a:latin typeface="Arial" panose="020B0604020202020204" pitchFamily="34" charset="0"/>
            </a:endParaRPr>
          </a:p>
        </p:txBody>
      </p:sp>
      <p:sp>
        <p:nvSpPr>
          <p:cNvPr id="26" name="Footer Placeholder 14">
            <a:extLst>
              <a:ext uri="{FF2B5EF4-FFF2-40B4-BE49-F238E27FC236}">
                <a16:creationId xmlns:a16="http://schemas.microsoft.com/office/drawing/2014/main" id="{82A595E9-97A1-83B4-4181-29075075B7C1}"/>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Tree>
    <p:extLst>
      <p:ext uri="{BB962C8B-B14F-4D97-AF65-F5344CB8AC3E}">
        <p14:creationId xmlns:p14="http://schemas.microsoft.com/office/powerpoint/2010/main" val="1363504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56DE550D-E0D1-864A-B79F-3B66DBBE3C42}"/>
              </a:ext>
            </a:extLst>
          </p:cNvPr>
          <p:cNvSpPr txBox="1"/>
          <p:nvPr/>
        </p:nvSpPr>
        <p:spPr>
          <a:xfrm>
            <a:off x="1017639" y="190765"/>
            <a:ext cx="10880194" cy="884940"/>
          </a:xfrm>
          <a:prstGeom prst="rect">
            <a:avLst/>
          </a:prstGeom>
        </p:spPr>
        <p:txBody>
          <a:bodyPr vert="horz" lIns="91440" tIns="45720" rIns="91440" bIns="45720" rtlCol="0" anchor="t">
            <a:normAutofit/>
          </a:bodyPr>
          <a:lstStyle>
            <a:lvl1pPr defTabSz="914400">
              <a:lnSpc>
                <a:spcPct val="89000"/>
              </a:lnSpc>
              <a:spcBef>
                <a:spcPct val="0"/>
              </a:spcBef>
              <a:buNone/>
              <a:defRPr sz="4400" baseline="0">
                <a:solidFill>
                  <a:schemeClr val="tx2"/>
                </a:solidFill>
                <a:latin typeface="+mj-lt"/>
                <a:ea typeface="+mj-ea"/>
                <a:cs typeface="+mj-cs"/>
              </a:defRPr>
            </a:lvl1pPr>
          </a:lstStyle>
          <a:p>
            <a:r>
              <a:rPr lang="en-US" sz="3600" dirty="0"/>
              <a:t>Tailor Hiring &amp; Onboarding Process by Veteran Hire Type</a:t>
            </a:r>
          </a:p>
          <a:p>
            <a:endParaRPr lang="en-US" sz="3600" dirty="0"/>
          </a:p>
        </p:txBody>
      </p:sp>
      <p:grpSp>
        <p:nvGrpSpPr>
          <p:cNvPr id="2" name="Group 1">
            <a:extLst>
              <a:ext uri="{FF2B5EF4-FFF2-40B4-BE49-F238E27FC236}">
                <a16:creationId xmlns:a16="http://schemas.microsoft.com/office/drawing/2014/main" id="{3232EB01-4A6E-E154-BA3B-308CD7E55529}"/>
              </a:ext>
            </a:extLst>
          </p:cNvPr>
          <p:cNvGrpSpPr/>
          <p:nvPr/>
        </p:nvGrpSpPr>
        <p:grpSpPr>
          <a:xfrm>
            <a:off x="880971" y="1285575"/>
            <a:ext cx="548640" cy="5572425"/>
            <a:chOff x="1523999" y="-429609"/>
            <a:chExt cx="422481" cy="7199248"/>
          </a:xfrm>
        </p:grpSpPr>
        <p:sp>
          <p:nvSpPr>
            <p:cNvPr id="5" name="Freeform: Shape 3">
              <a:extLst>
                <a:ext uri="{FF2B5EF4-FFF2-40B4-BE49-F238E27FC236}">
                  <a16:creationId xmlns:a16="http://schemas.microsoft.com/office/drawing/2014/main" id="{7C32B347-E7A2-D2E6-191A-BC26905350E5}"/>
                </a:ext>
              </a:extLst>
            </p:cNvPr>
            <p:cNvSpPr/>
            <p:nvPr/>
          </p:nvSpPr>
          <p:spPr>
            <a:xfrm>
              <a:off x="1523999" y="102428"/>
              <a:ext cx="419803" cy="599718"/>
            </a:xfrm>
            <a:custGeom>
              <a:avLst/>
              <a:gdLst>
                <a:gd name="connsiteX0" fmla="*/ 0 w 599717"/>
                <a:gd name="connsiteY0" fmla="*/ 0 h 419802"/>
                <a:gd name="connsiteX1" fmla="*/ 389816 w 599717"/>
                <a:gd name="connsiteY1" fmla="*/ 0 h 419802"/>
                <a:gd name="connsiteX2" fmla="*/ 599717 w 599717"/>
                <a:gd name="connsiteY2" fmla="*/ 209901 h 419802"/>
                <a:gd name="connsiteX3" fmla="*/ 389816 w 599717"/>
                <a:gd name="connsiteY3" fmla="*/ 419802 h 419802"/>
                <a:gd name="connsiteX4" fmla="*/ 0 w 599717"/>
                <a:gd name="connsiteY4" fmla="*/ 419802 h 419802"/>
                <a:gd name="connsiteX5" fmla="*/ 209901 w 599717"/>
                <a:gd name="connsiteY5" fmla="*/ 209901 h 419802"/>
                <a:gd name="connsiteX6" fmla="*/ 0 w 599717"/>
                <a:gd name="connsiteY6" fmla="*/ 0 h 419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717" h="419802">
                  <a:moveTo>
                    <a:pt x="599716" y="0"/>
                  </a:moveTo>
                  <a:lnTo>
                    <a:pt x="599716" y="272871"/>
                  </a:lnTo>
                  <a:lnTo>
                    <a:pt x="299859" y="419802"/>
                  </a:lnTo>
                  <a:lnTo>
                    <a:pt x="1" y="272871"/>
                  </a:lnTo>
                  <a:lnTo>
                    <a:pt x="1" y="0"/>
                  </a:lnTo>
                  <a:lnTo>
                    <a:pt x="299859" y="146931"/>
                  </a:lnTo>
                  <a:lnTo>
                    <a:pt x="599716"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1" tIns="214981" rIns="5080" bIns="214982" numCol="1" spcCol="1270" anchor="ctr" anchorCtr="0">
              <a:noAutofit/>
            </a:bodyPr>
            <a:lstStyle/>
            <a:p>
              <a:pPr marL="0" lvl="0" indent="0" algn="ctr" defTabSz="355600">
                <a:lnSpc>
                  <a:spcPct val="90000"/>
                </a:lnSpc>
                <a:spcBef>
                  <a:spcPct val="0"/>
                </a:spcBef>
                <a:spcAft>
                  <a:spcPct val="35000"/>
                </a:spcAft>
                <a:buNone/>
              </a:pPr>
              <a:r>
                <a:rPr lang="en-US" sz="900" kern="1200" dirty="0"/>
                <a:t>Month 1</a:t>
              </a:r>
            </a:p>
          </p:txBody>
        </p:sp>
        <p:sp>
          <p:nvSpPr>
            <p:cNvPr id="7" name="Freeform: Shape 5">
              <a:extLst>
                <a:ext uri="{FF2B5EF4-FFF2-40B4-BE49-F238E27FC236}">
                  <a16:creationId xmlns:a16="http://schemas.microsoft.com/office/drawing/2014/main" id="{D35E49B7-A580-60F6-6159-1C947C2E4146}"/>
                </a:ext>
              </a:extLst>
            </p:cNvPr>
            <p:cNvSpPr/>
            <p:nvPr/>
          </p:nvSpPr>
          <p:spPr>
            <a:xfrm>
              <a:off x="1523999" y="654018"/>
              <a:ext cx="419803" cy="599718"/>
            </a:xfrm>
            <a:custGeom>
              <a:avLst/>
              <a:gdLst>
                <a:gd name="connsiteX0" fmla="*/ 0 w 599717"/>
                <a:gd name="connsiteY0" fmla="*/ 0 h 419802"/>
                <a:gd name="connsiteX1" fmla="*/ 389816 w 599717"/>
                <a:gd name="connsiteY1" fmla="*/ 0 h 419802"/>
                <a:gd name="connsiteX2" fmla="*/ 599717 w 599717"/>
                <a:gd name="connsiteY2" fmla="*/ 209901 h 419802"/>
                <a:gd name="connsiteX3" fmla="*/ 389816 w 599717"/>
                <a:gd name="connsiteY3" fmla="*/ 419802 h 419802"/>
                <a:gd name="connsiteX4" fmla="*/ 0 w 599717"/>
                <a:gd name="connsiteY4" fmla="*/ 419802 h 419802"/>
                <a:gd name="connsiteX5" fmla="*/ 209901 w 599717"/>
                <a:gd name="connsiteY5" fmla="*/ 209901 h 419802"/>
                <a:gd name="connsiteX6" fmla="*/ 0 w 599717"/>
                <a:gd name="connsiteY6" fmla="*/ 0 h 419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717" h="419802">
                  <a:moveTo>
                    <a:pt x="599716" y="0"/>
                  </a:moveTo>
                  <a:lnTo>
                    <a:pt x="599716" y="272871"/>
                  </a:lnTo>
                  <a:lnTo>
                    <a:pt x="299859" y="419802"/>
                  </a:lnTo>
                  <a:lnTo>
                    <a:pt x="1" y="272871"/>
                  </a:lnTo>
                  <a:lnTo>
                    <a:pt x="1" y="0"/>
                  </a:lnTo>
                  <a:lnTo>
                    <a:pt x="299859" y="146931"/>
                  </a:lnTo>
                  <a:lnTo>
                    <a:pt x="599716"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1" tIns="214981" rIns="5080" bIns="214982" numCol="1" spcCol="1270" anchor="ctr" anchorCtr="0">
              <a:noAutofit/>
            </a:bodyPr>
            <a:lstStyle/>
            <a:p>
              <a:pPr marL="0" lvl="0" indent="0" algn="ctr" defTabSz="355600">
                <a:lnSpc>
                  <a:spcPct val="90000"/>
                </a:lnSpc>
                <a:spcBef>
                  <a:spcPct val="0"/>
                </a:spcBef>
                <a:spcAft>
                  <a:spcPct val="35000"/>
                </a:spcAft>
                <a:buNone/>
              </a:pPr>
              <a:r>
                <a:rPr lang="en-US" sz="900" kern="1200" dirty="0"/>
                <a:t>Month 2</a:t>
              </a:r>
            </a:p>
          </p:txBody>
        </p:sp>
        <p:sp>
          <p:nvSpPr>
            <p:cNvPr id="9" name="Freeform: Shape 7">
              <a:extLst>
                <a:ext uri="{FF2B5EF4-FFF2-40B4-BE49-F238E27FC236}">
                  <a16:creationId xmlns:a16="http://schemas.microsoft.com/office/drawing/2014/main" id="{4F748F83-E4EB-D5A7-7122-7A36D263ED5F}"/>
                </a:ext>
              </a:extLst>
            </p:cNvPr>
            <p:cNvSpPr/>
            <p:nvPr/>
          </p:nvSpPr>
          <p:spPr>
            <a:xfrm>
              <a:off x="1523999" y="1205608"/>
              <a:ext cx="419803" cy="599718"/>
            </a:xfrm>
            <a:custGeom>
              <a:avLst/>
              <a:gdLst>
                <a:gd name="connsiteX0" fmla="*/ 0 w 599717"/>
                <a:gd name="connsiteY0" fmla="*/ 0 h 419802"/>
                <a:gd name="connsiteX1" fmla="*/ 389816 w 599717"/>
                <a:gd name="connsiteY1" fmla="*/ 0 h 419802"/>
                <a:gd name="connsiteX2" fmla="*/ 599717 w 599717"/>
                <a:gd name="connsiteY2" fmla="*/ 209901 h 419802"/>
                <a:gd name="connsiteX3" fmla="*/ 389816 w 599717"/>
                <a:gd name="connsiteY3" fmla="*/ 419802 h 419802"/>
                <a:gd name="connsiteX4" fmla="*/ 0 w 599717"/>
                <a:gd name="connsiteY4" fmla="*/ 419802 h 419802"/>
                <a:gd name="connsiteX5" fmla="*/ 209901 w 599717"/>
                <a:gd name="connsiteY5" fmla="*/ 209901 h 419802"/>
                <a:gd name="connsiteX6" fmla="*/ 0 w 599717"/>
                <a:gd name="connsiteY6" fmla="*/ 0 h 419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717" h="419802">
                  <a:moveTo>
                    <a:pt x="599716" y="0"/>
                  </a:moveTo>
                  <a:lnTo>
                    <a:pt x="599716" y="272871"/>
                  </a:lnTo>
                  <a:lnTo>
                    <a:pt x="299859" y="419802"/>
                  </a:lnTo>
                  <a:lnTo>
                    <a:pt x="1" y="272871"/>
                  </a:lnTo>
                  <a:lnTo>
                    <a:pt x="1" y="0"/>
                  </a:lnTo>
                  <a:lnTo>
                    <a:pt x="299859" y="146931"/>
                  </a:lnTo>
                  <a:lnTo>
                    <a:pt x="599716"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1" tIns="214981" rIns="5080" bIns="214982" numCol="1" spcCol="1270" anchor="ctr" anchorCtr="0">
              <a:noAutofit/>
            </a:bodyPr>
            <a:lstStyle/>
            <a:p>
              <a:pPr marL="0" lvl="0" indent="0" algn="ctr" defTabSz="355600">
                <a:lnSpc>
                  <a:spcPct val="90000"/>
                </a:lnSpc>
                <a:spcBef>
                  <a:spcPct val="0"/>
                </a:spcBef>
                <a:spcAft>
                  <a:spcPct val="35000"/>
                </a:spcAft>
                <a:buNone/>
              </a:pPr>
              <a:r>
                <a:rPr lang="en-US" sz="900" kern="1200" dirty="0"/>
                <a:t>Month 3</a:t>
              </a:r>
            </a:p>
          </p:txBody>
        </p:sp>
        <p:sp>
          <p:nvSpPr>
            <p:cNvPr id="11" name="Freeform: Shape 9">
              <a:extLst>
                <a:ext uri="{FF2B5EF4-FFF2-40B4-BE49-F238E27FC236}">
                  <a16:creationId xmlns:a16="http://schemas.microsoft.com/office/drawing/2014/main" id="{FCA14AD0-81C3-B6BA-F136-E024362E99B7}"/>
                </a:ext>
              </a:extLst>
            </p:cNvPr>
            <p:cNvSpPr/>
            <p:nvPr/>
          </p:nvSpPr>
          <p:spPr>
            <a:xfrm>
              <a:off x="1523999" y="1757198"/>
              <a:ext cx="419803" cy="599718"/>
            </a:xfrm>
            <a:custGeom>
              <a:avLst/>
              <a:gdLst>
                <a:gd name="connsiteX0" fmla="*/ 0 w 599717"/>
                <a:gd name="connsiteY0" fmla="*/ 0 h 419802"/>
                <a:gd name="connsiteX1" fmla="*/ 389816 w 599717"/>
                <a:gd name="connsiteY1" fmla="*/ 0 h 419802"/>
                <a:gd name="connsiteX2" fmla="*/ 599717 w 599717"/>
                <a:gd name="connsiteY2" fmla="*/ 209901 h 419802"/>
                <a:gd name="connsiteX3" fmla="*/ 389816 w 599717"/>
                <a:gd name="connsiteY3" fmla="*/ 419802 h 419802"/>
                <a:gd name="connsiteX4" fmla="*/ 0 w 599717"/>
                <a:gd name="connsiteY4" fmla="*/ 419802 h 419802"/>
                <a:gd name="connsiteX5" fmla="*/ 209901 w 599717"/>
                <a:gd name="connsiteY5" fmla="*/ 209901 h 419802"/>
                <a:gd name="connsiteX6" fmla="*/ 0 w 599717"/>
                <a:gd name="connsiteY6" fmla="*/ 0 h 419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717" h="419802">
                  <a:moveTo>
                    <a:pt x="599716" y="0"/>
                  </a:moveTo>
                  <a:lnTo>
                    <a:pt x="599716" y="272871"/>
                  </a:lnTo>
                  <a:lnTo>
                    <a:pt x="299859" y="419802"/>
                  </a:lnTo>
                  <a:lnTo>
                    <a:pt x="1" y="272871"/>
                  </a:lnTo>
                  <a:lnTo>
                    <a:pt x="1" y="0"/>
                  </a:lnTo>
                  <a:lnTo>
                    <a:pt x="299859" y="146931"/>
                  </a:lnTo>
                  <a:lnTo>
                    <a:pt x="599716"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1" tIns="214981" rIns="5080" bIns="214982" numCol="1" spcCol="1270" anchor="ctr" anchorCtr="0">
              <a:noAutofit/>
            </a:bodyPr>
            <a:lstStyle/>
            <a:p>
              <a:pPr marL="0" lvl="0" indent="0" algn="ctr" defTabSz="355600">
                <a:lnSpc>
                  <a:spcPct val="90000"/>
                </a:lnSpc>
                <a:spcBef>
                  <a:spcPct val="0"/>
                </a:spcBef>
                <a:spcAft>
                  <a:spcPct val="35000"/>
                </a:spcAft>
                <a:buNone/>
              </a:pPr>
              <a:r>
                <a:rPr lang="en-US" sz="900" kern="1200" dirty="0"/>
                <a:t>Month 4</a:t>
              </a:r>
            </a:p>
          </p:txBody>
        </p:sp>
        <p:sp>
          <p:nvSpPr>
            <p:cNvPr id="13" name="Freeform: Shape 11">
              <a:extLst>
                <a:ext uri="{FF2B5EF4-FFF2-40B4-BE49-F238E27FC236}">
                  <a16:creationId xmlns:a16="http://schemas.microsoft.com/office/drawing/2014/main" id="{0FF39D3E-139F-B9ED-C1A9-1A6ED10ED73A}"/>
                </a:ext>
              </a:extLst>
            </p:cNvPr>
            <p:cNvSpPr/>
            <p:nvPr/>
          </p:nvSpPr>
          <p:spPr>
            <a:xfrm>
              <a:off x="1523999" y="2308789"/>
              <a:ext cx="419803" cy="599718"/>
            </a:xfrm>
            <a:custGeom>
              <a:avLst/>
              <a:gdLst>
                <a:gd name="connsiteX0" fmla="*/ 0 w 599717"/>
                <a:gd name="connsiteY0" fmla="*/ 0 h 419802"/>
                <a:gd name="connsiteX1" fmla="*/ 389816 w 599717"/>
                <a:gd name="connsiteY1" fmla="*/ 0 h 419802"/>
                <a:gd name="connsiteX2" fmla="*/ 599717 w 599717"/>
                <a:gd name="connsiteY2" fmla="*/ 209901 h 419802"/>
                <a:gd name="connsiteX3" fmla="*/ 389816 w 599717"/>
                <a:gd name="connsiteY3" fmla="*/ 419802 h 419802"/>
                <a:gd name="connsiteX4" fmla="*/ 0 w 599717"/>
                <a:gd name="connsiteY4" fmla="*/ 419802 h 419802"/>
                <a:gd name="connsiteX5" fmla="*/ 209901 w 599717"/>
                <a:gd name="connsiteY5" fmla="*/ 209901 h 419802"/>
                <a:gd name="connsiteX6" fmla="*/ 0 w 599717"/>
                <a:gd name="connsiteY6" fmla="*/ 0 h 419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717" h="419802">
                  <a:moveTo>
                    <a:pt x="599716" y="0"/>
                  </a:moveTo>
                  <a:lnTo>
                    <a:pt x="599716" y="272871"/>
                  </a:lnTo>
                  <a:lnTo>
                    <a:pt x="299859" y="419802"/>
                  </a:lnTo>
                  <a:lnTo>
                    <a:pt x="1" y="272871"/>
                  </a:lnTo>
                  <a:lnTo>
                    <a:pt x="1" y="0"/>
                  </a:lnTo>
                  <a:lnTo>
                    <a:pt x="299859" y="146931"/>
                  </a:lnTo>
                  <a:lnTo>
                    <a:pt x="599716"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1" tIns="214981" rIns="5080" bIns="214982" numCol="1" spcCol="1270" anchor="ctr" anchorCtr="0">
              <a:noAutofit/>
            </a:bodyPr>
            <a:lstStyle/>
            <a:p>
              <a:pPr marL="0" lvl="0" indent="0" algn="ctr" defTabSz="355600">
                <a:lnSpc>
                  <a:spcPct val="90000"/>
                </a:lnSpc>
                <a:spcBef>
                  <a:spcPct val="0"/>
                </a:spcBef>
                <a:spcAft>
                  <a:spcPct val="35000"/>
                </a:spcAft>
                <a:buNone/>
              </a:pPr>
              <a:r>
                <a:rPr lang="en-US" sz="900" kern="1200" dirty="0"/>
                <a:t>Month 5</a:t>
              </a:r>
            </a:p>
          </p:txBody>
        </p:sp>
        <p:sp>
          <p:nvSpPr>
            <p:cNvPr id="15" name="Freeform: Shape 13">
              <a:extLst>
                <a:ext uri="{FF2B5EF4-FFF2-40B4-BE49-F238E27FC236}">
                  <a16:creationId xmlns:a16="http://schemas.microsoft.com/office/drawing/2014/main" id="{D4142DEF-678B-01F4-00EB-7DC6F63BDC83}"/>
                </a:ext>
              </a:extLst>
            </p:cNvPr>
            <p:cNvSpPr/>
            <p:nvPr/>
          </p:nvSpPr>
          <p:spPr>
            <a:xfrm>
              <a:off x="1523999" y="2860379"/>
              <a:ext cx="419803" cy="599718"/>
            </a:xfrm>
            <a:custGeom>
              <a:avLst/>
              <a:gdLst>
                <a:gd name="connsiteX0" fmla="*/ 0 w 599717"/>
                <a:gd name="connsiteY0" fmla="*/ 0 h 419802"/>
                <a:gd name="connsiteX1" fmla="*/ 389816 w 599717"/>
                <a:gd name="connsiteY1" fmla="*/ 0 h 419802"/>
                <a:gd name="connsiteX2" fmla="*/ 599717 w 599717"/>
                <a:gd name="connsiteY2" fmla="*/ 209901 h 419802"/>
                <a:gd name="connsiteX3" fmla="*/ 389816 w 599717"/>
                <a:gd name="connsiteY3" fmla="*/ 419802 h 419802"/>
                <a:gd name="connsiteX4" fmla="*/ 0 w 599717"/>
                <a:gd name="connsiteY4" fmla="*/ 419802 h 419802"/>
                <a:gd name="connsiteX5" fmla="*/ 209901 w 599717"/>
                <a:gd name="connsiteY5" fmla="*/ 209901 h 419802"/>
                <a:gd name="connsiteX6" fmla="*/ 0 w 599717"/>
                <a:gd name="connsiteY6" fmla="*/ 0 h 419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717" h="419802">
                  <a:moveTo>
                    <a:pt x="599716" y="0"/>
                  </a:moveTo>
                  <a:lnTo>
                    <a:pt x="599716" y="272871"/>
                  </a:lnTo>
                  <a:lnTo>
                    <a:pt x="299859" y="419802"/>
                  </a:lnTo>
                  <a:lnTo>
                    <a:pt x="1" y="272871"/>
                  </a:lnTo>
                  <a:lnTo>
                    <a:pt x="1" y="0"/>
                  </a:lnTo>
                  <a:lnTo>
                    <a:pt x="299859" y="146931"/>
                  </a:lnTo>
                  <a:lnTo>
                    <a:pt x="599716"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1" tIns="214981" rIns="5080" bIns="214982" numCol="1" spcCol="1270" anchor="ctr" anchorCtr="0">
              <a:noAutofit/>
            </a:bodyPr>
            <a:lstStyle/>
            <a:p>
              <a:pPr marL="0" lvl="0" indent="0" algn="ctr" defTabSz="355600">
                <a:lnSpc>
                  <a:spcPct val="90000"/>
                </a:lnSpc>
                <a:spcBef>
                  <a:spcPct val="0"/>
                </a:spcBef>
                <a:spcAft>
                  <a:spcPct val="35000"/>
                </a:spcAft>
                <a:buNone/>
              </a:pPr>
              <a:r>
                <a:rPr lang="en-US" sz="900" kern="1200" dirty="0"/>
                <a:t>Month 6</a:t>
              </a:r>
            </a:p>
          </p:txBody>
        </p:sp>
        <p:sp>
          <p:nvSpPr>
            <p:cNvPr id="21" name="Freeform: Shape 15">
              <a:extLst>
                <a:ext uri="{FF2B5EF4-FFF2-40B4-BE49-F238E27FC236}">
                  <a16:creationId xmlns:a16="http://schemas.microsoft.com/office/drawing/2014/main" id="{DBEAA1E9-9075-3022-41D7-92176F939336}"/>
                </a:ext>
              </a:extLst>
            </p:cNvPr>
            <p:cNvSpPr/>
            <p:nvPr/>
          </p:nvSpPr>
          <p:spPr>
            <a:xfrm>
              <a:off x="1523999" y="3411969"/>
              <a:ext cx="419803" cy="599718"/>
            </a:xfrm>
            <a:custGeom>
              <a:avLst/>
              <a:gdLst>
                <a:gd name="connsiteX0" fmla="*/ 0 w 599717"/>
                <a:gd name="connsiteY0" fmla="*/ 0 h 419802"/>
                <a:gd name="connsiteX1" fmla="*/ 389816 w 599717"/>
                <a:gd name="connsiteY1" fmla="*/ 0 h 419802"/>
                <a:gd name="connsiteX2" fmla="*/ 599717 w 599717"/>
                <a:gd name="connsiteY2" fmla="*/ 209901 h 419802"/>
                <a:gd name="connsiteX3" fmla="*/ 389816 w 599717"/>
                <a:gd name="connsiteY3" fmla="*/ 419802 h 419802"/>
                <a:gd name="connsiteX4" fmla="*/ 0 w 599717"/>
                <a:gd name="connsiteY4" fmla="*/ 419802 h 419802"/>
                <a:gd name="connsiteX5" fmla="*/ 209901 w 599717"/>
                <a:gd name="connsiteY5" fmla="*/ 209901 h 419802"/>
                <a:gd name="connsiteX6" fmla="*/ 0 w 599717"/>
                <a:gd name="connsiteY6" fmla="*/ 0 h 419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717" h="419802">
                  <a:moveTo>
                    <a:pt x="599716" y="0"/>
                  </a:moveTo>
                  <a:lnTo>
                    <a:pt x="599716" y="272871"/>
                  </a:lnTo>
                  <a:lnTo>
                    <a:pt x="299859" y="419802"/>
                  </a:lnTo>
                  <a:lnTo>
                    <a:pt x="1" y="272871"/>
                  </a:lnTo>
                  <a:lnTo>
                    <a:pt x="1" y="0"/>
                  </a:lnTo>
                  <a:lnTo>
                    <a:pt x="299859" y="146931"/>
                  </a:lnTo>
                  <a:lnTo>
                    <a:pt x="599716"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1" tIns="214981" rIns="5080" bIns="214982" numCol="1" spcCol="1270" anchor="ctr" anchorCtr="0">
              <a:noAutofit/>
            </a:bodyPr>
            <a:lstStyle/>
            <a:p>
              <a:pPr marL="0" lvl="0" indent="0" algn="ctr" defTabSz="355600">
                <a:lnSpc>
                  <a:spcPct val="90000"/>
                </a:lnSpc>
                <a:spcBef>
                  <a:spcPct val="0"/>
                </a:spcBef>
                <a:spcAft>
                  <a:spcPct val="35000"/>
                </a:spcAft>
                <a:buNone/>
              </a:pPr>
              <a:r>
                <a:rPr lang="en-US" sz="900" kern="1200" dirty="0"/>
                <a:t>Month 7</a:t>
              </a:r>
            </a:p>
          </p:txBody>
        </p:sp>
        <p:sp>
          <p:nvSpPr>
            <p:cNvPr id="23" name="Freeform: Shape 17">
              <a:extLst>
                <a:ext uri="{FF2B5EF4-FFF2-40B4-BE49-F238E27FC236}">
                  <a16:creationId xmlns:a16="http://schemas.microsoft.com/office/drawing/2014/main" id="{31F66588-D9A9-6069-7394-EC955104236C}"/>
                </a:ext>
              </a:extLst>
            </p:cNvPr>
            <p:cNvSpPr/>
            <p:nvPr/>
          </p:nvSpPr>
          <p:spPr>
            <a:xfrm>
              <a:off x="1523999" y="3963560"/>
              <a:ext cx="419803" cy="599718"/>
            </a:xfrm>
            <a:custGeom>
              <a:avLst/>
              <a:gdLst>
                <a:gd name="connsiteX0" fmla="*/ 0 w 599717"/>
                <a:gd name="connsiteY0" fmla="*/ 0 h 419802"/>
                <a:gd name="connsiteX1" fmla="*/ 389816 w 599717"/>
                <a:gd name="connsiteY1" fmla="*/ 0 h 419802"/>
                <a:gd name="connsiteX2" fmla="*/ 599717 w 599717"/>
                <a:gd name="connsiteY2" fmla="*/ 209901 h 419802"/>
                <a:gd name="connsiteX3" fmla="*/ 389816 w 599717"/>
                <a:gd name="connsiteY3" fmla="*/ 419802 h 419802"/>
                <a:gd name="connsiteX4" fmla="*/ 0 w 599717"/>
                <a:gd name="connsiteY4" fmla="*/ 419802 h 419802"/>
                <a:gd name="connsiteX5" fmla="*/ 209901 w 599717"/>
                <a:gd name="connsiteY5" fmla="*/ 209901 h 419802"/>
                <a:gd name="connsiteX6" fmla="*/ 0 w 599717"/>
                <a:gd name="connsiteY6" fmla="*/ 0 h 419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717" h="419802">
                  <a:moveTo>
                    <a:pt x="599716" y="0"/>
                  </a:moveTo>
                  <a:lnTo>
                    <a:pt x="599716" y="272871"/>
                  </a:lnTo>
                  <a:lnTo>
                    <a:pt x="299859" y="419802"/>
                  </a:lnTo>
                  <a:lnTo>
                    <a:pt x="1" y="272871"/>
                  </a:lnTo>
                  <a:lnTo>
                    <a:pt x="1" y="0"/>
                  </a:lnTo>
                  <a:lnTo>
                    <a:pt x="299859" y="146931"/>
                  </a:lnTo>
                  <a:lnTo>
                    <a:pt x="599716"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1" tIns="214981" rIns="5080" bIns="214982" numCol="1" spcCol="1270" anchor="ctr" anchorCtr="0">
              <a:noAutofit/>
            </a:bodyPr>
            <a:lstStyle/>
            <a:p>
              <a:pPr marL="0" lvl="0" indent="0" algn="ctr" defTabSz="355600">
                <a:lnSpc>
                  <a:spcPct val="90000"/>
                </a:lnSpc>
                <a:spcBef>
                  <a:spcPct val="0"/>
                </a:spcBef>
                <a:spcAft>
                  <a:spcPct val="35000"/>
                </a:spcAft>
                <a:buNone/>
              </a:pPr>
              <a:r>
                <a:rPr lang="en-US" sz="900" kern="1200" dirty="0"/>
                <a:t>Month 8</a:t>
              </a:r>
            </a:p>
          </p:txBody>
        </p:sp>
        <p:sp>
          <p:nvSpPr>
            <p:cNvPr id="25" name="Freeform: Shape 19">
              <a:extLst>
                <a:ext uri="{FF2B5EF4-FFF2-40B4-BE49-F238E27FC236}">
                  <a16:creationId xmlns:a16="http://schemas.microsoft.com/office/drawing/2014/main" id="{D658BF80-40B1-3B9A-7E06-3BB9B7FC40A6}"/>
                </a:ext>
              </a:extLst>
            </p:cNvPr>
            <p:cNvSpPr/>
            <p:nvPr/>
          </p:nvSpPr>
          <p:spPr>
            <a:xfrm>
              <a:off x="1523999" y="4515150"/>
              <a:ext cx="419803" cy="599718"/>
            </a:xfrm>
            <a:custGeom>
              <a:avLst/>
              <a:gdLst>
                <a:gd name="connsiteX0" fmla="*/ 0 w 599717"/>
                <a:gd name="connsiteY0" fmla="*/ 0 h 419802"/>
                <a:gd name="connsiteX1" fmla="*/ 389816 w 599717"/>
                <a:gd name="connsiteY1" fmla="*/ 0 h 419802"/>
                <a:gd name="connsiteX2" fmla="*/ 599717 w 599717"/>
                <a:gd name="connsiteY2" fmla="*/ 209901 h 419802"/>
                <a:gd name="connsiteX3" fmla="*/ 389816 w 599717"/>
                <a:gd name="connsiteY3" fmla="*/ 419802 h 419802"/>
                <a:gd name="connsiteX4" fmla="*/ 0 w 599717"/>
                <a:gd name="connsiteY4" fmla="*/ 419802 h 419802"/>
                <a:gd name="connsiteX5" fmla="*/ 209901 w 599717"/>
                <a:gd name="connsiteY5" fmla="*/ 209901 h 419802"/>
                <a:gd name="connsiteX6" fmla="*/ 0 w 599717"/>
                <a:gd name="connsiteY6" fmla="*/ 0 h 419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717" h="419802">
                  <a:moveTo>
                    <a:pt x="599716" y="0"/>
                  </a:moveTo>
                  <a:lnTo>
                    <a:pt x="599716" y="272871"/>
                  </a:lnTo>
                  <a:lnTo>
                    <a:pt x="299859" y="419802"/>
                  </a:lnTo>
                  <a:lnTo>
                    <a:pt x="1" y="272871"/>
                  </a:lnTo>
                  <a:lnTo>
                    <a:pt x="1" y="0"/>
                  </a:lnTo>
                  <a:lnTo>
                    <a:pt x="299859" y="146931"/>
                  </a:lnTo>
                  <a:lnTo>
                    <a:pt x="599716"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1" tIns="214981" rIns="5080" bIns="214982" numCol="1" spcCol="1270" anchor="ctr" anchorCtr="0">
              <a:noAutofit/>
            </a:bodyPr>
            <a:lstStyle/>
            <a:p>
              <a:pPr marL="0" lvl="0" indent="0" algn="ctr" defTabSz="355600">
                <a:lnSpc>
                  <a:spcPct val="90000"/>
                </a:lnSpc>
                <a:spcBef>
                  <a:spcPct val="0"/>
                </a:spcBef>
                <a:spcAft>
                  <a:spcPct val="35000"/>
                </a:spcAft>
                <a:buNone/>
              </a:pPr>
              <a:r>
                <a:rPr lang="en-US" sz="900" kern="1200" dirty="0"/>
                <a:t>Month 9</a:t>
              </a:r>
            </a:p>
          </p:txBody>
        </p:sp>
        <p:sp>
          <p:nvSpPr>
            <p:cNvPr id="27" name="Freeform: Shape 21">
              <a:extLst>
                <a:ext uri="{FF2B5EF4-FFF2-40B4-BE49-F238E27FC236}">
                  <a16:creationId xmlns:a16="http://schemas.microsoft.com/office/drawing/2014/main" id="{FD45E3A3-E78C-C610-9C5A-122D10A8BD5D}"/>
                </a:ext>
              </a:extLst>
            </p:cNvPr>
            <p:cNvSpPr/>
            <p:nvPr/>
          </p:nvSpPr>
          <p:spPr>
            <a:xfrm>
              <a:off x="1523999" y="5066740"/>
              <a:ext cx="419803" cy="599718"/>
            </a:xfrm>
            <a:custGeom>
              <a:avLst/>
              <a:gdLst>
                <a:gd name="connsiteX0" fmla="*/ 0 w 599717"/>
                <a:gd name="connsiteY0" fmla="*/ 0 h 419802"/>
                <a:gd name="connsiteX1" fmla="*/ 389816 w 599717"/>
                <a:gd name="connsiteY1" fmla="*/ 0 h 419802"/>
                <a:gd name="connsiteX2" fmla="*/ 599717 w 599717"/>
                <a:gd name="connsiteY2" fmla="*/ 209901 h 419802"/>
                <a:gd name="connsiteX3" fmla="*/ 389816 w 599717"/>
                <a:gd name="connsiteY3" fmla="*/ 419802 h 419802"/>
                <a:gd name="connsiteX4" fmla="*/ 0 w 599717"/>
                <a:gd name="connsiteY4" fmla="*/ 419802 h 419802"/>
                <a:gd name="connsiteX5" fmla="*/ 209901 w 599717"/>
                <a:gd name="connsiteY5" fmla="*/ 209901 h 419802"/>
                <a:gd name="connsiteX6" fmla="*/ 0 w 599717"/>
                <a:gd name="connsiteY6" fmla="*/ 0 h 419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717" h="419802">
                  <a:moveTo>
                    <a:pt x="599716" y="0"/>
                  </a:moveTo>
                  <a:lnTo>
                    <a:pt x="599716" y="272871"/>
                  </a:lnTo>
                  <a:lnTo>
                    <a:pt x="299859" y="419802"/>
                  </a:lnTo>
                  <a:lnTo>
                    <a:pt x="1" y="272871"/>
                  </a:lnTo>
                  <a:lnTo>
                    <a:pt x="1" y="0"/>
                  </a:lnTo>
                  <a:lnTo>
                    <a:pt x="299859" y="146931"/>
                  </a:lnTo>
                  <a:lnTo>
                    <a:pt x="599716"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1" tIns="214981" rIns="5080" bIns="214982" numCol="1" spcCol="1270" anchor="ctr" anchorCtr="0">
              <a:noAutofit/>
            </a:bodyPr>
            <a:lstStyle/>
            <a:p>
              <a:pPr marL="0" lvl="0" indent="0" algn="ctr" defTabSz="355600">
                <a:lnSpc>
                  <a:spcPct val="90000"/>
                </a:lnSpc>
                <a:spcBef>
                  <a:spcPct val="0"/>
                </a:spcBef>
                <a:spcAft>
                  <a:spcPct val="35000"/>
                </a:spcAft>
                <a:buNone/>
              </a:pPr>
              <a:r>
                <a:rPr lang="en-US" sz="900" kern="1200" dirty="0"/>
                <a:t>Month 10</a:t>
              </a:r>
            </a:p>
          </p:txBody>
        </p:sp>
        <p:sp>
          <p:nvSpPr>
            <p:cNvPr id="30" name="Freeform: Shape 23">
              <a:extLst>
                <a:ext uri="{FF2B5EF4-FFF2-40B4-BE49-F238E27FC236}">
                  <a16:creationId xmlns:a16="http://schemas.microsoft.com/office/drawing/2014/main" id="{E30EAEA8-FFC5-4B14-3904-879802FA6C25}"/>
                </a:ext>
              </a:extLst>
            </p:cNvPr>
            <p:cNvSpPr/>
            <p:nvPr/>
          </p:nvSpPr>
          <p:spPr>
            <a:xfrm>
              <a:off x="1523999" y="5618331"/>
              <a:ext cx="419803" cy="599718"/>
            </a:xfrm>
            <a:custGeom>
              <a:avLst/>
              <a:gdLst>
                <a:gd name="connsiteX0" fmla="*/ 0 w 599717"/>
                <a:gd name="connsiteY0" fmla="*/ 0 h 419802"/>
                <a:gd name="connsiteX1" fmla="*/ 389816 w 599717"/>
                <a:gd name="connsiteY1" fmla="*/ 0 h 419802"/>
                <a:gd name="connsiteX2" fmla="*/ 599717 w 599717"/>
                <a:gd name="connsiteY2" fmla="*/ 209901 h 419802"/>
                <a:gd name="connsiteX3" fmla="*/ 389816 w 599717"/>
                <a:gd name="connsiteY3" fmla="*/ 419802 h 419802"/>
                <a:gd name="connsiteX4" fmla="*/ 0 w 599717"/>
                <a:gd name="connsiteY4" fmla="*/ 419802 h 419802"/>
                <a:gd name="connsiteX5" fmla="*/ 209901 w 599717"/>
                <a:gd name="connsiteY5" fmla="*/ 209901 h 419802"/>
                <a:gd name="connsiteX6" fmla="*/ 0 w 599717"/>
                <a:gd name="connsiteY6" fmla="*/ 0 h 419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717" h="419802">
                  <a:moveTo>
                    <a:pt x="599716" y="0"/>
                  </a:moveTo>
                  <a:lnTo>
                    <a:pt x="599716" y="272871"/>
                  </a:lnTo>
                  <a:lnTo>
                    <a:pt x="299859" y="419802"/>
                  </a:lnTo>
                  <a:lnTo>
                    <a:pt x="1" y="272871"/>
                  </a:lnTo>
                  <a:lnTo>
                    <a:pt x="1" y="0"/>
                  </a:lnTo>
                  <a:lnTo>
                    <a:pt x="299859" y="146931"/>
                  </a:lnTo>
                  <a:lnTo>
                    <a:pt x="599716"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1" tIns="214981" rIns="5080" bIns="214982" numCol="1" spcCol="1270" anchor="ctr" anchorCtr="0">
              <a:noAutofit/>
            </a:bodyPr>
            <a:lstStyle/>
            <a:p>
              <a:pPr marL="0" lvl="0" indent="0" algn="ctr" defTabSz="355600">
                <a:lnSpc>
                  <a:spcPct val="90000"/>
                </a:lnSpc>
                <a:spcBef>
                  <a:spcPct val="0"/>
                </a:spcBef>
                <a:spcAft>
                  <a:spcPct val="35000"/>
                </a:spcAft>
                <a:buNone/>
              </a:pPr>
              <a:r>
                <a:rPr lang="en-US" sz="900" kern="1200" dirty="0"/>
                <a:t>Month 11</a:t>
              </a:r>
            </a:p>
          </p:txBody>
        </p:sp>
        <p:sp>
          <p:nvSpPr>
            <p:cNvPr id="31" name="Freeform: Shape 25">
              <a:extLst>
                <a:ext uri="{FF2B5EF4-FFF2-40B4-BE49-F238E27FC236}">
                  <a16:creationId xmlns:a16="http://schemas.microsoft.com/office/drawing/2014/main" id="{1EE0B9DE-8363-6F0C-F39B-A064A7DDAEC3}"/>
                </a:ext>
              </a:extLst>
            </p:cNvPr>
            <p:cNvSpPr/>
            <p:nvPr/>
          </p:nvSpPr>
          <p:spPr>
            <a:xfrm>
              <a:off x="1523999" y="6169921"/>
              <a:ext cx="419803" cy="599718"/>
            </a:xfrm>
            <a:custGeom>
              <a:avLst/>
              <a:gdLst>
                <a:gd name="connsiteX0" fmla="*/ 0 w 599717"/>
                <a:gd name="connsiteY0" fmla="*/ 0 h 419802"/>
                <a:gd name="connsiteX1" fmla="*/ 389816 w 599717"/>
                <a:gd name="connsiteY1" fmla="*/ 0 h 419802"/>
                <a:gd name="connsiteX2" fmla="*/ 599717 w 599717"/>
                <a:gd name="connsiteY2" fmla="*/ 209901 h 419802"/>
                <a:gd name="connsiteX3" fmla="*/ 389816 w 599717"/>
                <a:gd name="connsiteY3" fmla="*/ 419802 h 419802"/>
                <a:gd name="connsiteX4" fmla="*/ 0 w 599717"/>
                <a:gd name="connsiteY4" fmla="*/ 419802 h 419802"/>
                <a:gd name="connsiteX5" fmla="*/ 209901 w 599717"/>
                <a:gd name="connsiteY5" fmla="*/ 209901 h 419802"/>
                <a:gd name="connsiteX6" fmla="*/ 0 w 599717"/>
                <a:gd name="connsiteY6" fmla="*/ 0 h 419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717" h="419802">
                  <a:moveTo>
                    <a:pt x="599716" y="0"/>
                  </a:moveTo>
                  <a:lnTo>
                    <a:pt x="599716" y="272871"/>
                  </a:lnTo>
                  <a:lnTo>
                    <a:pt x="299859" y="419802"/>
                  </a:lnTo>
                  <a:lnTo>
                    <a:pt x="1" y="272871"/>
                  </a:lnTo>
                  <a:lnTo>
                    <a:pt x="1" y="0"/>
                  </a:lnTo>
                  <a:lnTo>
                    <a:pt x="299859" y="146931"/>
                  </a:lnTo>
                  <a:lnTo>
                    <a:pt x="599716"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1" tIns="214981" rIns="5080" bIns="214982" numCol="1" spcCol="1270" anchor="ctr" anchorCtr="0">
              <a:noAutofit/>
            </a:bodyPr>
            <a:lstStyle/>
            <a:p>
              <a:pPr marL="0" lvl="0" indent="0" algn="ctr" defTabSz="355600">
                <a:lnSpc>
                  <a:spcPct val="90000"/>
                </a:lnSpc>
                <a:spcBef>
                  <a:spcPct val="0"/>
                </a:spcBef>
                <a:spcAft>
                  <a:spcPct val="35000"/>
                </a:spcAft>
                <a:buNone/>
              </a:pPr>
              <a:r>
                <a:rPr lang="en-US" sz="900" kern="1200" dirty="0"/>
                <a:t>Month 12</a:t>
              </a:r>
            </a:p>
          </p:txBody>
        </p:sp>
        <p:sp>
          <p:nvSpPr>
            <p:cNvPr id="32" name="Freeform: Shape 3">
              <a:extLst>
                <a:ext uri="{FF2B5EF4-FFF2-40B4-BE49-F238E27FC236}">
                  <a16:creationId xmlns:a16="http://schemas.microsoft.com/office/drawing/2014/main" id="{1AC52774-AC28-0FA6-DCE4-52931F486084}"/>
                </a:ext>
              </a:extLst>
            </p:cNvPr>
            <p:cNvSpPr/>
            <p:nvPr/>
          </p:nvSpPr>
          <p:spPr>
            <a:xfrm>
              <a:off x="1526677" y="-429609"/>
              <a:ext cx="419803" cy="599718"/>
            </a:xfrm>
            <a:custGeom>
              <a:avLst/>
              <a:gdLst>
                <a:gd name="connsiteX0" fmla="*/ 0 w 599717"/>
                <a:gd name="connsiteY0" fmla="*/ 0 h 419802"/>
                <a:gd name="connsiteX1" fmla="*/ 389816 w 599717"/>
                <a:gd name="connsiteY1" fmla="*/ 0 h 419802"/>
                <a:gd name="connsiteX2" fmla="*/ 599717 w 599717"/>
                <a:gd name="connsiteY2" fmla="*/ 209901 h 419802"/>
                <a:gd name="connsiteX3" fmla="*/ 389816 w 599717"/>
                <a:gd name="connsiteY3" fmla="*/ 419802 h 419802"/>
                <a:gd name="connsiteX4" fmla="*/ 0 w 599717"/>
                <a:gd name="connsiteY4" fmla="*/ 419802 h 419802"/>
                <a:gd name="connsiteX5" fmla="*/ 209901 w 599717"/>
                <a:gd name="connsiteY5" fmla="*/ 209901 h 419802"/>
                <a:gd name="connsiteX6" fmla="*/ 0 w 599717"/>
                <a:gd name="connsiteY6" fmla="*/ 0 h 419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717" h="419802">
                  <a:moveTo>
                    <a:pt x="599716" y="0"/>
                  </a:moveTo>
                  <a:lnTo>
                    <a:pt x="599716" y="272871"/>
                  </a:lnTo>
                  <a:lnTo>
                    <a:pt x="299859" y="419802"/>
                  </a:lnTo>
                  <a:lnTo>
                    <a:pt x="1" y="272871"/>
                  </a:lnTo>
                  <a:lnTo>
                    <a:pt x="1" y="0"/>
                  </a:lnTo>
                  <a:lnTo>
                    <a:pt x="299859" y="146931"/>
                  </a:lnTo>
                  <a:lnTo>
                    <a:pt x="599716"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1" tIns="214981" rIns="5080" bIns="214982" numCol="1" spcCol="1270" anchor="ctr" anchorCtr="0">
              <a:noAutofit/>
            </a:bodyPr>
            <a:lstStyle/>
            <a:p>
              <a:pPr marL="0" lvl="0" indent="0" algn="ctr" defTabSz="355600">
                <a:lnSpc>
                  <a:spcPct val="90000"/>
                </a:lnSpc>
                <a:spcBef>
                  <a:spcPct val="0"/>
                </a:spcBef>
                <a:spcAft>
                  <a:spcPct val="35000"/>
                </a:spcAft>
                <a:buNone/>
              </a:pPr>
              <a:r>
                <a:rPr lang="en-US" sz="900" dirty="0"/>
                <a:t>Week</a:t>
              </a:r>
              <a:r>
                <a:rPr lang="en-US" sz="900" kern="1200" dirty="0"/>
                <a:t> 1</a:t>
              </a:r>
            </a:p>
          </p:txBody>
        </p:sp>
      </p:grpSp>
      <p:graphicFrame>
        <p:nvGraphicFramePr>
          <p:cNvPr id="33" name="Table 32">
            <a:extLst>
              <a:ext uri="{FF2B5EF4-FFF2-40B4-BE49-F238E27FC236}">
                <a16:creationId xmlns:a16="http://schemas.microsoft.com/office/drawing/2014/main" id="{D0C64068-F90D-3103-62D2-89B95F463275}"/>
              </a:ext>
            </a:extLst>
          </p:cNvPr>
          <p:cNvGraphicFramePr>
            <a:graphicFrameLocks noGrp="1"/>
          </p:cNvGraphicFramePr>
          <p:nvPr/>
        </p:nvGraphicFramePr>
        <p:xfrm>
          <a:off x="1479850" y="823640"/>
          <a:ext cx="6207203" cy="6007622"/>
        </p:xfrm>
        <a:graphic>
          <a:graphicData uri="http://schemas.openxmlformats.org/drawingml/2006/table">
            <a:tbl>
              <a:tblPr firstRow="1" bandRow="1">
                <a:tableStyleId>{5C22544A-7EE6-4342-B048-85BDC9FD1C3A}</a:tableStyleId>
              </a:tblPr>
              <a:tblGrid>
                <a:gridCol w="1545571">
                  <a:extLst>
                    <a:ext uri="{9D8B030D-6E8A-4147-A177-3AD203B41FA5}">
                      <a16:colId xmlns:a16="http://schemas.microsoft.com/office/drawing/2014/main" val="4055578475"/>
                    </a:ext>
                  </a:extLst>
                </a:gridCol>
                <a:gridCol w="1545571">
                  <a:extLst>
                    <a:ext uri="{9D8B030D-6E8A-4147-A177-3AD203B41FA5}">
                      <a16:colId xmlns:a16="http://schemas.microsoft.com/office/drawing/2014/main" val="3753834535"/>
                    </a:ext>
                  </a:extLst>
                </a:gridCol>
                <a:gridCol w="1247068">
                  <a:extLst>
                    <a:ext uri="{9D8B030D-6E8A-4147-A177-3AD203B41FA5}">
                      <a16:colId xmlns:a16="http://schemas.microsoft.com/office/drawing/2014/main" val="9193152"/>
                    </a:ext>
                  </a:extLst>
                </a:gridCol>
                <a:gridCol w="1215851">
                  <a:extLst>
                    <a:ext uri="{9D8B030D-6E8A-4147-A177-3AD203B41FA5}">
                      <a16:colId xmlns:a16="http://schemas.microsoft.com/office/drawing/2014/main" val="3349315957"/>
                    </a:ext>
                  </a:extLst>
                </a:gridCol>
                <a:gridCol w="653142">
                  <a:extLst>
                    <a:ext uri="{9D8B030D-6E8A-4147-A177-3AD203B41FA5}">
                      <a16:colId xmlns:a16="http://schemas.microsoft.com/office/drawing/2014/main" val="1683234651"/>
                    </a:ext>
                  </a:extLst>
                </a:gridCol>
              </a:tblGrid>
              <a:tr h="428738">
                <a:tc>
                  <a:txBody>
                    <a:bodyPr/>
                    <a:lstStyle/>
                    <a:p>
                      <a:pPr marL="0" marR="0">
                        <a:spcBef>
                          <a:spcPts val="0"/>
                        </a:spcBef>
                        <a:spcAft>
                          <a:spcPts val="0"/>
                        </a:spcAft>
                      </a:pPr>
                      <a:r>
                        <a:rPr lang="en-US" sz="1200" b="0" dirty="0">
                          <a:effectLst/>
                          <a:latin typeface="Calibri" panose="020F0502020204030204" pitchFamily="34" charset="0"/>
                          <a:ea typeface="Times New Roman" panose="02020603050405020304" pitchFamily="18" charset="0"/>
                          <a:cs typeface="Times New Roman" panose="02020603050405020304" pitchFamily="18" charset="0"/>
                        </a:rPr>
                        <a:t>Hire without industry experience</a:t>
                      </a:r>
                    </a:p>
                  </a:txBody>
                  <a:tcPr marL="68580" marR="68580" marT="0" marB="0"/>
                </a:tc>
                <a:tc>
                  <a:txBody>
                    <a:bodyPr/>
                    <a:lstStyle/>
                    <a:p>
                      <a:pPr marL="0" marR="0">
                        <a:spcBef>
                          <a:spcPts val="0"/>
                        </a:spcBef>
                        <a:spcAft>
                          <a:spcPts val="0"/>
                        </a:spcAft>
                      </a:pPr>
                      <a:r>
                        <a:rPr lang="en-US" sz="1200" b="0" dirty="0">
                          <a:effectLst/>
                          <a:latin typeface="Calibri" panose="020F0502020204030204" pitchFamily="34" charset="0"/>
                          <a:ea typeface="Times New Roman" panose="02020603050405020304" pitchFamily="18" charset="0"/>
                          <a:cs typeface="Times New Roman" panose="02020603050405020304" pitchFamily="18" charset="0"/>
                        </a:rPr>
                        <a:t>Hire with industry experience</a:t>
                      </a:r>
                    </a:p>
                  </a:txBody>
                  <a:tcPr marL="68580" marR="68580" marT="0" marB="0"/>
                </a:tc>
                <a:tc>
                  <a:txBody>
                    <a:bodyPr/>
                    <a:lstStyle/>
                    <a:p>
                      <a:pPr marL="0" marR="0">
                        <a:spcBef>
                          <a:spcPts val="0"/>
                        </a:spcBef>
                        <a:spcAft>
                          <a:spcPts val="0"/>
                        </a:spcAft>
                      </a:pPr>
                      <a:r>
                        <a:rPr lang="en-US" sz="1200" b="0" dirty="0">
                          <a:effectLst/>
                          <a:latin typeface="Calibri" panose="020F0502020204030204" pitchFamily="34" charset="0"/>
                          <a:ea typeface="Times New Roman" panose="02020603050405020304" pitchFamily="18" charset="0"/>
                          <a:cs typeface="Times New Roman" panose="02020603050405020304" pitchFamily="18" charset="0"/>
                        </a:rPr>
                        <a:t>Hire from under-graduate school</a:t>
                      </a:r>
                    </a:p>
                  </a:txBody>
                  <a:tcPr marL="68580" marR="68580" marT="0" marB="0"/>
                </a:tc>
                <a:tc>
                  <a:txBody>
                    <a:bodyPr/>
                    <a:lstStyle/>
                    <a:p>
                      <a:pPr marL="0" marR="0">
                        <a:spcBef>
                          <a:spcPts val="0"/>
                        </a:spcBef>
                        <a:spcAft>
                          <a:spcPts val="0"/>
                        </a:spcAft>
                      </a:pPr>
                      <a:r>
                        <a:rPr lang="en-US" sz="1200" b="0" dirty="0">
                          <a:effectLst/>
                          <a:latin typeface="Calibri" panose="020F0502020204030204" pitchFamily="34" charset="0"/>
                          <a:ea typeface="Times New Roman" panose="02020603050405020304" pitchFamily="18" charset="0"/>
                          <a:cs typeface="Times New Roman" panose="02020603050405020304" pitchFamily="18" charset="0"/>
                        </a:rPr>
                        <a:t>Hire from graduate school</a:t>
                      </a:r>
                    </a:p>
                  </a:txBody>
                  <a:tcPr marL="68580" marR="68580" marT="0" marB="0"/>
                </a:tc>
                <a:tc>
                  <a:txBody>
                    <a:bodyPr/>
                    <a:lstStyle/>
                    <a:p>
                      <a:pPr marL="0" marR="0">
                        <a:spcBef>
                          <a:spcPts val="0"/>
                        </a:spcBef>
                        <a:spcAft>
                          <a:spcPts val="0"/>
                        </a:spcAft>
                      </a:pPr>
                      <a:r>
                        <a:rPr lang="en-US" sz="1200" b="0" dirty="0">
                          <a:effectLst/>
                          <a:latin typeface="Calibri" panose="020F0502020204030204" pitchFamily="34" charset="0"/>
                          <a:ea typeface="Times New Roman" panose="02020603050405020304" pitchFamily="18" charset="0"/>
                          <a:cs typeface="Times New Roman" panose="02020603050405020304" pitchFamily="18" charset="0"/>
                        </a:rPr>
                        <a:t>Retiree hire</a:t>
                      </a:r>
                    </a:p>
                  </a:txBody>
                  <a:tcPr marL="68580" marR="68580" marT="0" marB="0"/>
                </a:tc>
                <a:extLst>
                  <a:ext uri="{0D108BD9-81ED-4DB2-BD59-A6C34878D82A}">
                    <a16:rowId xmlns:a16="http://schemas.microsoft.com/office/drawing/2014/main" val="2519143307"/>
                  </a:ext>
                </a:extLst>
              </a:tr>
              <a:tr h="404977">
                <a:tc gridSpan="5">
                  <a:txBody>
                    <a:bodyPr/>
                    <a:lstStyle/>
                    <a:p>
                      <a:pPr marL="3149600" indent="-114300" algn="l">
                        <a:buFont typeface="Arial" panose="020B0604020202020204" pitchFamily="34" charset="0"/>
                        <a:buChar char="•"/>
                        <a:tabLst/>
                      </a:pPr>
                      <a:r>
                        <a:rPr lang="en-US" sz="1000" dirty="0">
                          <a:solidFill>
                            <a:schemeClr val="tx1"/>
                          </a:solidFill>
                        </a:rPr>
                        <a:t>Informal supervisor check-in</a:t>
                      </a:r>
                    </a:p>
                  </a:txBody>
                  <a:tcPr marL="45720" marR="4572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52486425"/>
                  </a:ext>
                </a:extLst>
              </a:tr>
              <a:tr h="404977">
                <a:tc gridSpan="5">
                  <a:txBody>
                    <a:bodyPr/>
                    <a:lstStyle/>
                    <a:p>
                      <a:pPr marL="3206750" indent="-171450" algn="l">
                        <a:buFont typeface="Arial" panose="020B0604020202020204" pitchFamily="34" charset="0"/>
                        <a:buChar char="•"/>
                      </a:pPr>
                      <a:endParaRPr lang="en-US" sz="1000" dirty="0">
                        <a:solidFill>
                          <a:schemeClr val="tx1"/>
                        </a:solidFill>
                      </a:endParaRPr>
                    </a:p>
                  </a:txBody>
                  <a:tcPr marL="45720" marR="45720" marT="0" marB="0" anchor="ctr"/>
                </a:tc>
                <a:tc hMerge="1">
                  <a:txBody>
                    <a:bodyPr/>
                    <a:lstStyle/>
                    <a:p>
                      <a:pPr marL="171450" indent="-171450">
                        <a:buFont typeface="Arial" panose="020B0604020202020204" pitchFamily="34" charset="0"/>
                        <a:buChar char="•"/>
                      </a:pPr>
                      <a:endParaRPr lang="en-US" sz="1000" dirty="0">
                        <a:solidFill>
                          <a:schemeClr val="tx1"/>
                        </a:solidFill>
                      </a:endParaRPr>
                    </a:p>
                  </a:txBody>
                  <a:tcPr marL="45720" marR="45720"/>
                </a:tc>
                <a:tc hMerge="1">
                  <a:txBody>
                    <a:bodyPr/>
                    <a:lstStyle/>
                    <a:p>
                      <a:pPr marL="171450" indent="-171450">
                        <a:buFont typeface="Arial" panose="020B0604020202020204" pitchFamily="34" charset="0"/>
                        <a:buChar char="•"/>
                      </a:pPr>
                      <a:endParaRPr lang="en-US" sz="1000" dirty="0">
                        <a:solidFill>
                          <a:schemeClr val="tx1"/>
                        </a:solidFill>
                      </a:endParaRPr>
                    </a:p>
                  </a:txBody>
                  <a:tcPr marL="45720" marR="45720"/>
                </a:tc>
                <a:tc hMerge="1">
                  <a:txBody>
                    <a:bodyPr/>
                    <a:lstStyle/>
                    <a:p>
                      <a:pPr marL="171450" indent="-171450">
                        <a:buFont typeface="Arial" panose="020B0604020202020204" pitchFamily="34" charset="0"/>
                        <a:buChar char="•"/>
                      </a:pPr>
                      <a:endParaRPr lang="en-US" sz="1000" dirty="0">
                        <a:solidFill>
                          <a:schemeClr val="tx1"/>
                        </a:solidFill>
                      </a:endParaRPr>
                    </a:p>
                  </a:txBody>
                  <a:tcPr marL="45720" marR="45720"/>
                </a:tc>
                <a:tc hMerge="1">
                  <a:txBody>
                    <a:bodyPr/>
                    <a:lstStyle/>
                    <a:p>
                      <a:pPr marL="171450" indent="-171450">
                        <a:buFont typeface="Arial" panose="020B0604020202020204" pitchFamily="34" charset="0"/>
                        <a:buChar char="•"/>
                      </a:pPr>
                      <a:endParaRPr lang="en-US" sz="1000" dirty="0">
                        <a:solidFill>
                          <a:schemeClr val="tx1"/>
                        </a:solidFill>
                      </a:endParaRPr>
                    </a:p>
                  </a:txBody>
                  <a:tcPr marL="45720" marR="45720"/>
                </a:tc>
                <a:extLst>
                  <a:ext uri="{0D108BD9-81ED-4DB2-BD59-A6C34878D82A}">
                    <a16:rowId xmlns:a16="http://schemas.microsoft.com/office/drawing/2014/main" val="772455448"/>
                  </a:ext>
                </a:extLst>
              </a:tr>
              <a:tr h="0">
                <a:tc>
                  <a:txBody>
                    <a:bodyPr/>
                    <a:lstStyle/>
                    <a:p>
                      <a:pPr marL="119063" indent="-119063" algn="l">
                        <a:buFont typeface="Arial" panose="020B0604020202020204" pitchFamily="34" charset="0"/>
                        <a:buChar char="•"/>
                        <a:tabLst/>
                      </a:pPr>
                      <a:r>
                        <a:rPr lang="en-US" sz="1000" dirty="0">
                          <a:solidFill>
                            <a:schemeClr val="tx1"/>
                          </a:solidFill>
                        </a:rPr>
                        <a:t>Executive Champion meeting</a:t>
                      </a:r>
                    </a:p>
                    <a:p>
                      <a:pPr marL="119063"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Paired w Mentor</a:t>
                      </a:r>
                    </a:p>
                  </a:txBody>
                  <a:tcPr marL="45720" marR="45720" marT="0" marB="0" anchor="ctr"/>
                </a:tc>
                <a:tc gridSpan="4">
                  <a:txBody>
                    <a:bodyPr/>
                    <a:lstStyle/>
                    <a:p>
                      <a:pPr marL="2462213" indent="-171450" algn="l">
                        <a:buFont typeface="Arial" panose="020B0604020202020204" pitchFamily="34" charset="0"/>
                        <a:buChar char="•"/>
                      </a:pPr>
                      <a:endParaRPr lang="en-US" sz="1000" dirty="0">
                        <a:solidFill>
                          <a:schemeClr val="tx1"/>
                        </a:solidFill>
                      </a:endParaRPr>
                    </a:p>
                  </a:txBody>
                  <a:tcPr marL="45720" marR="45720" marT="0" marB="0" anchor="ctr"/>
                </a:tc>
                <a:tc hMerge="1">
                  <a:txBody>
                    <a:bodyPr/>
                    <a:lstStyle/>
                    <a:p>
                      <a:pPr marL="171450" indent="-171450">
                        <a:buFont typeface="Arial" panose="020B0604020202020204" pitchFamily="34" charset="0"/>
                        <a:buChar char="•"/>
                      </a:pPr>
                      <a:endParaRPr lang="en-US" sz="1000" dirty="0">
                        <a:solidFill>
                          <a:schemeClr val="tx1"/>
                        </a:solidFill>
                      </a:endParaRPr>
                    </a:p>
                  </a:txBody>
                  <a:tcPr marL="45720" marR="45720"/>
                </a:tc>
                <a:tc hMerge="1">
                  <a:txBody>
                    <a:bodyPr/>
                    <a:lstStyle/>
                    <a:p>
                      <a:pPr marL="171450" indent="-171450">
                        <a:buFont typeface="Arial" panose="020B0604020202020204" pitchFamily="34" charset="0"/>
                        <a:buChar char="•"/>
                      </a:pPr>
                      <a:endParaRPr lang="en-US" sz="1000" dirty="0">
                        <a:solidFill>
                          <a:schemeClr val="tx1"/>
                        </a:solidFill>
                      </a:endParaRPr>
                    </a:p>
                  </a:txBody>
                  <a:tcPr marL="45720" marR="45720"/>
                </a:tc>
                <a:tc hMerge="1">
                  <a:txBody>
                    <a:bodyPr/>
                    <a:lstStyle/>
                    <a:p>
                      <a:pPr marL="171450" indent="-171450">
                        <a:buFont typeface="Arial" panose="020B0604020202020204" pitchFamily="34" charset="0"/>
                        <a:buChar char="•"/>
                      </a:pPr>
                      <a:endParaRPr lang="en-US" sz="1000" dirty="0">
                        <a:solidFill>
                          <a:schemeClr val="tx1"/>
                        </a:solidFill>
                      </a:endParaRPr>
                    </a:p>
                  </a:txBody>
                  <a:tcPr marL="45720" marR="45720"/>
                </a:tc>
                <a:extLst>
                  <a:ext uri="{0D108BD9-81ED-4DB2-BD59-A6C34878D82A}">
                    <a16:rowId xmlns:a16="http://schemas.microsoft.com/office/drawing/2014/main" val="2213672502"/>
                  </a:ext>
                </a:extLst>
              </a:tr>
              <a:tr h="427374">
                <a:tc gridSpan="5">
                  <a:txBody>
                    <a:bodyPr/>
                    <a:lstStyle/>
                    <a:p>
                      <a:pPr marL="32067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chemeClr val="tx1"/>
                        </a:solidFill>
                      </a:endParaRPr>
                    </a:p>
                  </a:txBody>
                  <a:tcPr marL="45720" marR="45720" marT="0" marB="0" anchor="ctr"/>
                </a:tc>
                <a:tc hMerge="1">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chemeClr val="tx1"/>
                        </a:solidFill>
                      </a:endParaRPr>
                    </a:p>
                  </a:txBody>
                  <a:tcPr marL="45720" marR="45720"/>
                </a:tc>
                <a:tc hMerge="1">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chemeClr val="tx1"/>
                        </a:solidFill>
                      </a:endParaRPr>
                    </a:p>
                  </a:txBody>
                  <a:tcPr marL="45720" marR="45720"/>
                </a:tc>
                <a:tc hMerge="1">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chemeClr val="tx1"/>
                        </a:solidFill>
                      </a:endParaRPr>
                    </a:p>
                  </a:txBody>
                  <a:tcPr marL="45720" marR="45720"/>
                </a:tc>
                <a:tc hMerge="1">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chemeClr val="tx1"/>
                        </a:solidFill>
                      </a:endParaRPr>
                    </a:p>
                  </a:txBody>
                  <a:tcPr marL="45720" marR="45720"/>
                </a:tc>
                <a:extLst>
                  <a:ext uri="{0D108BD9-81ED-4DB2-BD59-A6C34878D82A}">
                    <a16:rowId xmlns:a16="http://schemas.microsoft.com/office/drawing/2014/main" val="1885193615"/>
                  </a:ext>
                </a:extLst>
              </a:tr>
              <a:tr h="404977">
                <a:tc gridSpan="5">
                  <a:txBody>
                    <a:bodyPr/>
                    <a:lstStyle/>
                    <a:p>
                      <a:pPr marL="3149600" indent="-111125" algn="l">
                        <a:buFont typeface="Arial" panose="020B0604020202020204" pitchFamily="34" charset="0"/>
                        <a:buChar char="•"/>
                        <a:tabLst/>
                      </a:pPr>
                      <a:r>
                        <a:rPr lang="en-US" sz="1000" dirty="0">
                          <a:solidFill>
                            <a:schemeClr val="tx1"/>
                          </a:solidFill>
                        </a:rPr>
                        <a:t>Formal supervisor feedback</a:t>
                      </a:r>
                    </a:p>
                  </a:txBody>
                  <a:tcPr marL="45720" marR="45720" marT="0" marB="0" anchor="ctr"/>
                </a:tc>
                <a:tc hMerge="1">
                  <a:txBody>
                    <a:bodyPr/>
                    <a:lstStyle/>
                    <a:p>
                      <a:pPr marL="2462213" indent="-171450" algn="l">
                        <a:buFont typeface="Arial" panose="020B0604020202020204" pitchFamily="34" charset="0"/>
                        <a:buChar char="•"/>
                      </a:pPr>
                      <a:r>
                        <a:rPr lang="en-US" sz="1000" dirty="0">
                          <a:solidFill>
                            <a:schemeClr val="tx1"/>
                          </a:solidFill>
                        </a:rPr>
                        <a:t>Affinity Group Activity</a:t>
                      </a:r>
                    </a:p>
                    <a:p>
                      <a:pPr marL="2462213" indent="-171450" algn="l">
                        <a:buFont typeface="Arial" panose="020B0604020202020204" pitchFamily="34" charset="0"/>
                        <a:buChar char="•"/>
                      </a:pPr>
                      <a:r>
                        <a:rPr lang="en-US" sz="1000" dirty="0">
                          <a:solidFill>
                            <a:schemeClr val="tx1"/>
                          </a:solidFill>
                        </a:rPr>
                        <a:t>Formal supervisor feedback</a:t>
                      </a:r>
                    </a:p>
                  </a:txBody>
                  <a:tcPr marL="45720" marR="45720" marT="0" marB="0" anchor="ctr"/>
                </a:tc>
                <a:tc hMerge="1">
                  <a:txBody>
                    <a:bodyPr/>
                    <a:lstStyle/>
                    <a:p>
                      <a:pPr marL="171450" indent="-171450">
                        <a:buFont typeface="Arial" panose="020B0604020202020204" pitchFamily="34" charset="0"/>
                        <a:buChar char="•"/>
                      </a:pPr>
                      <a:endParaRPr lang="en-US" sz="1000" dirty="0">
                        <a:solidFill>
                          <a:schemeClr val="tx1"/>
                        </a:solidFill>
                      </a:endParaRPr>
                    </a:p>
                  </a:txBody>
                  <a:tcPr marL="45720" marR="45720"/>
                </a:tc>
                <a:tc hMerge="1">
                  <a:txBody>
                    <a:bodyPr/>
                    <a:lstStyle/>
                    <a:p>
                      <a:pPr marL="171450" indent="-171450">
                        <a:buFont typeface="Arial" panose="020B0604020202020204" pitchFamily="34" charset="0"/>
                        <a:buChar char="•"/>
                      </a:pPr>
                      <a:endParaRPr lang="en-US" sz="1000" dirty="0">
                        <a:solidFill>
                          <a:schemeClr val="tx1"/>
                        </a:solidFill>
                      </a:endParaRPr>
                    </a:p>
                  </a:txBody>
                  <a:tcPr marL="45720" marR="45720"/>
                </a:tc>
                <a:tc hMerge="1">
                  <a:txBody>
                    <a:bodyPr/>
                    <a:lstStyle/>
                    <a:p>
                      <a:pPr marL="171450" indent="-171450">
                        <a:buFont typeface="Arial" panose="020B0604020202020204" pitchFamily="34" charset="0"/>
                        <a:buChar char="•"/>
                      </a:pPr>
                      <a:endParaRPr lang="en-US" sz="1000" dirty="0">
                        <a:solidFill>
                          <a:schemeClr val="tx1"/>
                        </a:solidFill>
                      </a:endParaRPr>
                    </a:p>
                  </a:txBody>
                  <a:tcPr marL="45720" marR="45720"/>
                </a:tc>
                <a:extLst>
                  <a:ext uri="{0D108BD9-81ED-4DB2-BD59-A6C34878D82A}">
                    <a16:rowId xmlns:a16="http://schemas.microsoft.com/office/drawing/2014/main" val="2446036156"/>
                  </a:ext>
                </a:extLst>
              </a:tr>
              <a:tr h="434586">
                <a:tc>
                  <a:txBody>
                    <a:bodyPr/>
                    <a:lstStyle/>
                    <a:p>
                      <a:pPr marL="119063" indent="-119063" algn="l">
                        <a:buFont typeface="Arial" panose="020B0604020202020204" pitchFamily="34" charset="0"/>
                        <a:buChar char="•"/>
                        <a:tabLst/>
                      </a:pPr>
                      <a:r>
                        <a:rPr lang="en-US" sz="1000" dirty="0">
                          <a:solidFill>
                            <a:schemeClr val="tx1"/>
                          </a:solidFill>
                        </a:rPr>
                        <a:t>Mentor touch-point</a:t>
                      </a:r>
                    </a:p>
                    <a:p>
                      <a:pPr marL="119063" indent="-119063" algn="l">
                        <a:buFont typeface="Arial" panose="020B0604020202020204" pitchFamily="34" charset="0"/>
                        <a:buChar char="•"/>
                        <a:tabLst/>
                      </a:pPr>
                      <a:r>
                        <a:rPr lang="en-US" sz="1000" dirty="0">
                          <a:solidFill>
                            <a:schemeClr val="tx1"/>
                          </a:solidFill>
                        </a:rPr>
                        <a:t>Veterans Assimilation Training</a:t>
                      </a:r>
                    </a:p>
                  </a:txBody>
                  <a:tcPr marL="45720" marR="45720" marT="0" marB="0" anchor="ctr"/>
                </a:tc>
                <a:tc>
                  <a:txBody>
                    <a:bodyPr/>
                    <a:lstStyle/>
                    <a:p>
                      <a:pPr marL="119063"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Affinity Group Activity</a:t>
                      </a:r>
                    </a:p>
                    <a:p>
                      <a:pPr marL="119063"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Veterans Assimilation Training (optional)</a:t>
                      </a:r>
                    </a:p>
                  </a:txBody>
                  <a:tcPr marL="45720" marR="45720" marT="0" marB="0" anchor="ctr"/>
                </a:tc>
                <a:tc gridSpan="3">
                  <a:txBody>
                    <a:bodyPr/>
                    <a:lstStyle/>
                    <a:p>
                      <a:pPr marL="1547813"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chemeClr val="tx1"/>
                        </a:solidFill>
                      </a:endParaRPr>
                    </a:p>
                  </a:txBody>
                  <a:tcPr marL="45720" marR="45720" marT="0" marB="0" anchor="ctr"/>
                </a:tc>
                <a:tc hMerge="1">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chemeClr val="tx1"/>
                        </a:solidFill>
                      </a:endParaRPr>
                    </a:p>
                  </a:txBody>
                  <a:tcPr marL="45720" marR="45720"/>
                </a:tc>
                <a:tc hMerge="1">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chemeClr val="tx1"/>
                        </a:solidFill>
                      </a:endParaRPr>
                    </a:p>
                  </a:txBody>
                  <a:tcPr marL="45720" marR="45720"/>
                </a:tc>
                <a:extLst>
                  <a:ext uri="{0D108BD9-81ED-4DB2-BD59-A6C34878D82A}">
                    <a16:rowId xmlns:a16="http://schemas.microsoft.com/office/drawing/2014/main" val="654550408"/>
                  </a:ext>
                </a:extLst>
              </a:tr>
              <a:tr h="540094">
                <a:tc>
                  <a:txBody>
                    <a:bodyPr/>
                    <a:lstStyle/>
                    <a:p>
                      <a:pPr marL="119063"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Mentor touch-point</a:t>
                      </a:r>
                    </a:p>
                    <a:p>
                      <a:pPr marL="119063" indent="-119063" algn="l">
                        <a:buFont typeface="Arial" panose="020B0604020202020204" pitchFamily="34" charset="0"/>
                        <a:buChar char="•"/>
                        <a:tabLst/>
                      </a:pPr>
                      <a:r>
                        <a:rPr lang="en-US" sz="1000" dirty="0"/>
                        <a:t>Informal supervisor </a:t>
                      </a:r>
                      <a:r>
                        <a:rPr lang="en-US" sz="1000" dirty="0">
                          <a:solidFill>
                            <a:schemeClr val="tx1"/>
                          </a:solidFill>
                        </a:rPr>
                        <a:t>check-in</a:t>
                      </a:r>
                    </a:p>
                  </a:txBody>
                  <a:tcPr marL="45720" marR="45720" marT="0" marB="0" anchor="ctr"/>
                </a:tc>
                <a:tc gridSpan="4">
                  <a:txBody>
                    <a:bodyPr/>
                    <a:lstStyle/>
                    <a:p>
                      <a:pPr marL="2409825" indent="-119063" algn="l">
                        <a:buFont typeface="Arial" panose="020B0604020202020204" pitchFamily="34" charset="0"/>
                        <a:buChar char="•"/>
                        <a:tabLst/>
                      </a:pPr>
                      <a:r>
                        <a:rPr lang="en-US" sz="1000" dirty="0"/>
                        <a:t>Informal supervisor </a:t>
                      </a:r>
                      <a:r>
                        <a:rPr lang="en-US" sz="1000" dirty="0">
                          <a:solidFill>
                            <a:schemeClr val="tx1"/>
                          </a:solidFill>
                        </a:rPr>
                        <a:t>check-in</a:t>
                      </a:r>
                    </a:p>
                    <a:p>
                      <a:pPr marL="2409825"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Affinity Group Activity</a:t>
                      </a:r>
                    </a:p>
                  </a:txBody>
                  <a:tcPr marL="45720" marR="45720" marT="0" marB="0" anchor="ctr"/>
                </a:tc>
                <a:tc hMerge="1">
                  <a:txBody>
                    <a:bodyPr/>
                    <a:lstStyle/>
                    <a:p>
                      <a:pPr marL="171450" indent="-171450" algn="ctr">
                        <a:buFont typeface="Arial" panose="020B0604020202020204" pitchFamily="34" charset="0"/>
                        <a:buChar char="•"/>
                      </a:pPr>
                      <a:endParaRPr lang="en-US" sz="1000" dirty="0">
                        <a:solidFill>
                          <a:schemeClr val="tx1"/>
                        </a:solidFill>
                      </a:endParaRPr>
                    </a:p>
                  </a:txBody>
                  <a:tcPr marL="45720" marR="45720" anchor="ctr"/>
                </a:tc>
                <a:tc hMerge="1">
                  <a:txBody>
                    <a:bodyPr/>
                    <a:lstStyle/>
                    <a:p>
                      <a:pPr marL="171450" indent="-171450" algn="ctr">
                        <a:buFont typeface="Arial" panose="020B0604020202020204" pitchFamily="34" charset="0"/>
                        <a:buChar char="•"/>
                      </a:pPr>
                      <a:endParaRPr lang="en-US" sz="1000" dirty="0">
                        <a:solidFill>
                          <a:schemeClr val="tx1"/>
                        </a:solidFill>
                      </a:endParaRPr>
                    </a:p>
                  </a:txBody>
                  <a:tcPr marL="45720" marR="45720" anchor="ctr"/>
                </a:tc>
                <a:tc hMerge="1">
                  <a:txBody>
                    <a:bodyPr/>
                    <a:lstStyle/>
                    <a:p>
                      <a:pPr marL="171450" indent="-171450" algn="ctr">
                        <a:buFont typeface="Arial" panose="020B0604020202020204" pitchFamily="34" charset="0"/>
                        <a:buChar char="•"/>
                      </a:pPr>
                      <a:endParaRPr lang="en-US" sz="1000" dirty="0">
                        <a:solidFill>
                          <a:schemeClr val="tx1"/>
                        </a:solidFill>
                      </a:endParaRPr>
                    </a:p>
                  </a:txBody>
                  <a:tcPr marL="45720" marR="45720" anchor="ctr"/>
                </a:tc>
                <a:extLst>
                  <a:ext uri="{0D108BD9-81ED-4DB2-BD59-A6C34878D82A}">
                    <a16:rowId xmlns:a16="http://schemas.microsoft.com/office/drawing/2014/main" val="3494960651"/>
                  </a:ext>
                </a:extLst>
              </a:tr>
              <a:tr h="404977">
                <a:tc>
                  <a:txBody>
                    <a:bodyPr/>
                    <a:lstStyle/>
                    <a:p>
                      <a:pPr marL="119063"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Mentor touch-point</a:t>
                      </a:r>
                    </a:p>
                    <a:p>
                      <a:pPr marL="119063"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Affinity Group Activity</a:t>
                      </a:r>
                    </a:p>
                  </a:txBody>
                  <a:tcPr marL="45720" marR="45720" marT="0" marB="0" anchor="ctr"/>
                </a:tc>
                <a:tc gridSpan="4">
                  <a:txBody>
                    <a:bodyPr/>
                    <a:lstStyle/>
                    <a:p>
                      <a:pPr marL="2409825"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Affinity Group Activity</a:t>
                      </a:r>
                    </a:p>
                  </a:txBody>
                  <a:tcPr marL="45720" marR="45720" marT="0" marB="0" anchor="ctr"/>
                </a:tc>
                <a:tc hMerge="1">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chemeClr val="tx1"/>
                        </a:solidFill>
                      </a:endParaRPr>
                    </a:p>
                  </a:txBody>
                  <a:tcPr marL="45720" marR="45720"/>
                </a:tc>
                <a:tc hMerge="1">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chemeClr val="tx1"/>
                        </a:solidFill>
                      </a:endParaRPr>
                    </a:p>
                  </a:txBody>
                  <a:tcPr marL="45720" marR="45720"/>
                </a:tc>
                <a:tc hMerge="1">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chemeClr val="tx1"/>
                        </a:solidFill>
                      </a:endParaRPr>
                    </a:p>
                  </a:txBody>
                  <a:tcPr marL="45720" marR="45720"/>
                </a:tc>
                <a:extLst>
                  <a:ext uri="{0D108BD9-81ED-4DB2-BD59-A6C34878D82A}">
                    <a16:rowId xmlns:a16="http://schemas.microsoft.com/office/drawing/2014/main" val="2166358281"/>
                  </a:ext>
                </a:extLst>
              </a:tr>
              <a:tr h="404977">
                <a:tc gridSpan="5">
                  <a:txBody>
                    <a:bodyPr/>
                    <a:lstStyle/>
                    <a:p>
                      <a:pPr marL="3149600" marR="0" lvl="0" indent="-1111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Formal supervisor feedback</a:t>
                      </a:r>
                    </a:p>
                  </a:txBody>
                  <a:tcPr marL="45720" marR="45720" marT="0" marB="0" anchor="ctr"/>
                </a:tc>
                <a:tc hMerge="1">
                  <a:txBody>
                    <a:bodyPr/>
                    <a:lstStyle/>
                    <a:p>
                      <a:pPr marL="2462213"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Affinity Group Activity</a:t>
                      </a:r>
                    </a:p>
                    <a:p>
                      <a:pPr marL="2462213"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Formal supervisor feedback</a:t>
                      </a:r>
                    </a:p>
                  </a:txBody>
                  <a:tcPr marL="45720" marR="45720" marT="0" marB="0" anchor="ctr"/>
                </a:tc>
                <a:tc hMerge="1">
                  <a:txBody>
                    <a:bodyPr/>
                    <a:lstStyle/>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chemeClr val="tx1"/>
                        </a:solidFill>
                      </a:endParaRPr>
                    </a:p>
                  </a:txBody>
                  <a:tcPr marL="45720" marR="45720" anchor="ctr"/>
                </a:tc>
                <a:tc hMerge="1">
                  <a:txBody>
                    <a:bodyPr/>
                    <a:lstStyle/>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chemeClr val="tx1"/>
                        </a:solidFill>
                      </a:endParaRPr>
                    </a:p>
                  </a:txBody>
                  <a:tcPr marL="45720" marR="45720" anchor="ctr"/>
                </a:tc>
                <a:tc hMerge="1">
                  <a:txBody>
                    <a:bodyPr/>
                    <a:lstStyle/>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chemeClr val="tx1"/>
                        </a:solidFill>
                      </a:endParaRPr>
                    </a:p>
                  </a:txBody>
                  <a:tcPr marL="45720" marR="45720" anchor="ctr"/>
                </a:tc>
                <a:extLst>
                  <a:ext uri="{0D108BD9-81ED-4DB2-BD59-A6C34878D82A}">
                    <a16:rowId xmlns:a16="http://schemas.microsoft.com/office/drawing/2014/main" val="1403344850"/>
                  </a:ext>
                </a:extLst>
              </a:tr>
              <a:tr h="404977">
                <a:tc>
                  <a:txBody>
                    <a:bodyPr/>
                    <a:lstStyle/>
                    <a:p>
                      <a:pPr marL="119063"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Mentor touch-point</a:t>
                      </a:r>
                    </a:p>
                    <a:p>
                      <a:pPr marL="119063" indent="-119063" algn="l">
                        <a:buFont typeface="Arial" panose="020B0604020202020204" pitchFamily="34" charset="0"/>
                        <a:buChar char="•"/>
                        <a:tabLst/>
                      </a:pPr>
                      <a:r>
                        <a:rPr lang="en-US" sz="1000" dirty="0"/>
                        <a:t>Informal supervisor </a:t>
                      </a:r>
                      <a:r>
                        <a:rPr lang="en-US" sz="1000" dirty="0">
                          <a:solidFill>
                            <a:schemeClr val="tx1"/>
                          </a:solidFill>
                        </a:rPr>
                        <a:t>check-in</a:t>
                      </a:r>
                    </a:p>
                  </a:txBody>
                  <a:tcPr marL="45720" marR="45720" marT="0" marB="0" anchor="ctr"/>
                </a:tc>
                <a:tc gridSpan="4">
                  <a:txBody>
                    <a:bodyPr/>
                    <a:lstStyle/>
                    <a:p>
                      <a:pPr marL="2409825"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Affinity Group Activity</a:t>
                      </a:r>
                    </a:p>
                  </a:txBody>
                  <a:tcPr marL="45720" marR="45720" marT="0" marB="0" anchor="ctr"/>
                </a:tc>
                <a:tc hMerge="1">
                  <a:txBody>
                    <a:bodyPr/>
                    <a:lstStyle/>
                    <a:p>
                      <a:pPr marL="171450" indent="-171450">
                        <a:buFont typeface="Arial" panose="020B0604020202020204" pitchFamily="34" charset="0"/>
                        <a:buChar char="•"/>
                      </a:pPr>
                      <a:endParaRPr lang="en-US" sz="1000" dirty="0">
                        <a:solidFill>
                          <a:schemeClr val="tx1"/>
                        </a:solidFill>
                      </a:endParaRPr>
                    </a:p>
                  </a:txBody>
                  <a:tcPr marL="45720" marR="45720"/>
                </a:tc>
                <a:tc hMerge="1">
                  <a:txBody>
                    <a:bodyPr/>
                    <a:lstStyle/>
                    <a:p>
                      <a:pPr marL="171450" indent="-171450">
                        <a:buFont typeface="Arial" panose="020B0604020202020204" pitchFamily="34" charset="0"/>
                        <a:buChar char="•"/>
                      </a:pPr>
                      <a:endParaRPr lang="en-US" sz="1000" dirty="0">
                        <a:solidFill>
                          <a:schemeClr val="tx1"/>
                        </a:solidFill>
                      </a:endParaRPr>
                    </a:p>
                  </a:txBody>
                  <a:tcPr marL="45720" marR="45720"/>
                </a:tc>
                <a:tc hMerge="1">
                  <a:txBody>
                    <a:bodyPr/>
                    <a:lstStyle/>
                    <a:p>
                      <a:pPr marL="171450" indent="-171450">
                        <a:buFont typeface="Arial" panose="020B0604020202020204" pitchFamily="34" charset="0"/>
                        <a:buChar char="•"/>
                      </a:pPr>
                      <a:endParaRPr lang="en-US" sz="1000" dirty="0">
                        <a:solidFill>
                          <a:schemeClr val="tx1"/>
                        </a:solidFill>
                      </a:endParaRPr>
                    </a:p>
                  </a:txBody>
                  <a:tcPr marL="45720" marR="45720"/>
                </a:tc>
                <a:extLst>
                  <a:ext uri="{0D108BD9-81ED-4DB2-BD59-A6C34878D82A}">
                    <a16:rowId xmlns:a16="http://schemas.microsoft.com/office/drawing/2014/main" val="674832732"/>
                  </a:ext>
                </a:extLst>
              </a:tr>
              <a:tr h="404977">
                <a:tc>
                  <a:txBody>
                    <a:bodyPr/>
                    <a:lstStyle/>
                    <a:p>
                      <a:pPr marL="119063"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Mentor touch-point</a:t>
                      </a:r>
                    </a:p>
                    <a:p>
                      <a:pPr marL="119063"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Affinity Group Activity</a:t>
                      </a:r>
                    </a:p>
                  </a:txBody>
                  <a:tcPr marL="45720" marR="45720" marT="0" marB="0" anchor="ctr"/>
                </a:tc>
                <a:tc gridSpan="4">
                  <a:txBody>
                    <a:bodyPr/>
                    <a:lstStyle/>
                    <a:p>
                      <a:pPr marL="2409825"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Affinity Group Activity</a:t>
                      </a:r>
                    </a:p>
                  </a:txBody>
                  <a:tcPr marL="45720" marR="45720" marT="0" marB="0" anchor="ctr"/>
                </a:tc>
                <a:tc hMerge="1">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chemeClr val="tx1"/>
                        </a:solidFill>
                      </a:endParaRPr>
                    </a:p>
                  </a:txBody>
                  <a:tcPr marL="45720" marR="45720"/>
                </a:tc>
                <a:tc hMerge="1">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chemeClr val="tx1"/>
                        </a:solidFill>
                      </a:endParaRPr>
                    </a:p>
                  </a:txBody>
                  <a:tcPr marL="45720" marR="45720"/>
                </a:tc>
                <a:tc hMerge="1">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chemeClr val="tx1"/>
                        </a:solidFill>
                      </a:endParaRPr>
                    </a:p>
                  </a:txBody>
                  <a:tcPr marL="45720" marR="45720"/>
                </a:tc>
                <a:extLst>
                  <a:ext uri="{0D108BD9-81ED-4DB2-BD59-A6C34878D82A}">
                    <a16:rowId xmlns:a16="http://schemas.microsoft.com/office/drawing/2014/main" val="4230619862"/>
                  </a:ext>
                </a:extLst>
              </a:tr>
              <a:tr h="404977">
                <a:tc>
                  <a:txBody>
                    <a:bodyPr/>
                    <a:lstStyle/>
                    <a:p>
                      <a:pPr marL="119063"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Mentor touch-point</a:t>
                      </a:r>
                    </a:p>
                    <a:p>
                      <a:pPr marL="119063"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Affinity Group Activity</a:t>
                      </a:r>
                    </a:p>
                  </a:txBody>
                  <a:tcPr marL="45720" marR="45720" marT="0" marB="0" anchor="ctr"/>
                </a:tc>
                <a:tc gridSpan="4">
                  <a:txBody>
                    <a:bodyPr/>
                    <a:lstStyle/>
                    <a:p>
                      <a:pPr marL="2409825"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Affinity Group Activity</a:t>
                      </a:r>
                    </a:p>
                  </a:txBody>
                  <a:tcPr marL="45720" marR="45720" marT="0" marB="0" anchor="ctr"/>
                </a:tc>
                <a:tc hMerge="1">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chemeClr val="tx1"/>
                        </a:solidFill>
                      </a:endParaRPr>
                    </a:p>
                  </a:txBody>
                  <a:tcPr marL="45720" marR="45720"/>
                </a:tc>
                <a:tc hMerge="1">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chemeClr val="tx1"/>
                        </a:solidFill>
                      </a:endParaRPr>
                    </a:p>
                  </a:txBody>
                  <a:tcPr marL="45720" marR="45720"/>
                </a:tc>
                <a:tc hMerge="1">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chemeClr val="tx1"/>
                        </a:solidFill>
                      </a:endParaRPr>
                    </a:p>
                  </a:txBody>
                  <a:tcPr marL="45720" marR="45720"/>
                </a:tc>
                <a:extLst>
                  <a:ext uri="{0D108BD9-81ED-4DB2-BD59-A6C34878D82A}">
                    <a16:rowId xmlns:a16="http://schemas.microsoft.com/office/drawing/2014/main" val="1759364359"/>
                  </a:ext>
                </a:extLst>
              </a:tr>
              <a:tr h="404977">
                <a:tc gridSpan="5">
                  <a:txBody>
                    <a:bodyPr/>
                    <a:lstStyle/>
                    <a:p>
                      <a:pPr marL="3149600" marR="0" lvl="0" indent="-1111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Formal supervisor feedback</a:t>
                      </a:r>
                    </a:p>
                  </a:txBody>
                  <a:tcPr marL="45720" marR="45720" marT="0" marB="0" anchor="ctr"/>
                </a:tc>
                <a:tc hMerge="1">
                  <a:txBody>
                    <a:bodyPr/>
                    <a:lstStyle/>
                    <a:p>
                      <a:pPr marL="2462213"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Formal supervisor feedback</a:t>
                      </a:r>
                    </a:p>
                    <a:p>
                      <a:pPr marL="2462213"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Affinity Group Activity</a:t>
                      </a:r>
                    </a:p>
                  </a:txBody>
                  <a:tcPr marL="45720" marR="45720" marT="0" marB="0" anchor="ctr"/>
                </a:tc>
                <a:tc hMerge="1">
                  <a:txBody>
                    <a:bodyPr/>
                    <a:lstStyle/>
                    <a:p>
                      <a:pPr marL="171450" indent="-171450">
                        <a:buFont typeface="Arial" panose="020B0604020202020204" pitchFamily="34" charset="0"/>
                        <a:buChar char="•"/>
                      </a:pPr>
                      <a:endParaRPr lang="en-US" sz="1000" dirty="0">
                        <a:solidFill>
                          <a:schemeClr val="tx1"/>
                        </a:solidFill>
                      </a:endParaRPr>
                    </a:p>
                  </a:txBody>
                  <a:tcPr marL="45720" marR="45720"/>
                </a:tc>
                <a:tc hMerge="1">
                  <a:txBody>
                    <a:bodyPr/>
                    <a:lstStyle/>
                    <a:p>
                      <a:pPr marL="171450" indent="-171450">
                        <a:buFont typeface="Arial" panose="020B0604020202020204" pitchFamily="34" charset="0"/>
                        <a:buChar char="•"/>
                      </a:pPr>
                      <a:endParaRPr lang="en-US" sz="1000" dirty="0">
                        <a:solidFill>
                          <a:schemeClr val="tx1"/>
                        </a:solidFill>
                      </a:endParaRPr>
                    </a:p>
                  </a:txBody>
                  <a:tcPr marL="45720" marR="45720"/>
                </a:tc>
                <a:tc hMerge="1">
                  <a:txBody>
                    <a:bodyPr/>
                    <a:lstStyle/>
                    <a:p>
                      <a:pPr marL="171450" indent="-171450">
                        <a:buFont typeface="Arial" panose="020B0604020202020204" pitchFamily="34" charset="0"/>
                        <a:buChar char="•"/>
                      </a:pPr>
                      <a:endParaRPr lang="en-US" sz="1000" dirty="0">
                        <a:solidFill>
                          <a:schemeClr val="tx1"/>
                        </a:solidFill>
                      </a:endParaRPr>
                    </a:p>
                  </a:txBody>
                  <a:tcPr marL="45720" marR="45720"/>
                </a:tc>
                <a:extLst>
                  <a:ext uri="{0D108BD9-81ED-4DB2-BD59-A6C34878D82A}">
                    <a16:rowId xmlns:a16="http://schemas.microsoft.com/office/drawing/2014/main" val="3903675891"/>
                  </a:ext>
                </a:extLst>
              </a:tr>
            </a:tbl>
          </a:graphicData>
        </a:graphic>
      </p:graphicFrame>
      <p:sp>
        <p:nvSpPr>
          <p:cNvPr id="34" name="TextBox 33">
            <a:extLst>
              <a:ext uri="{FF2B5EF4-FFF2-40B4-BE49-F238E27FC236}">
                <a16:creationId xmlns:a16="http://schemas.microsoft.com/office/drawing/2014/main" id="{E03CD4CD-4F99-E930-083B-9CF722D5DE84}"/>
              </a:ext>
            </a:extLst>
          </p:cNvPr>
          <p:cNvSpPr txBox="1"/>
          <p:nvPr/>
        </p:nvSpPr>
        <p:spPr>
          <a:xfrm>
            <a:off x="715504" y="750833"/>
            <a:ext cx="736210" cy="577081"/>
          </a:xfrm>
          <a:prstGeom prst="rect">
            <a:avLst/>
          </a:prstGeom>
          <a:noFill/>
        </p:spPr>
        <p:txBody>
          <a:bodyPr wrap="square" lIns="0" rIns="0" rtlCol="0">
            <a:spAutoFit/>
          </a:bodyPr>
          <a:lstStyle/>
          <a:p>
            <a:pPr algn="r"/>
            <a:r>
              <a:rPr lang="en-US" sz="1050" dirty="0"/>
              <a:t>Veteran Population Type</a:t>
            </a:r>
          </a:p>
        </p:txBody>
      </p:sp>
      <p:sp>
        <p:nvSpPr>
          <p:cNvPr id="35" name="TextBox 34">
            <a:extLst>
              <a:ext uri="{FF2B5EF4-FFF2-40B4-BE49-F238E27FC236}">
                <a16:creationId xmlns:a16="http://schemas.microsoft.com/office/drawing/2014/main" id="{574E1332-DEF1-59C6-F26E-283457808A1D}"/>
              </a:ext>
            </a:extLst>
          </p:cNvPr>
          <p:cNvSpPr txBox="1"/>
          <p:nvPr/>
        </p:nvSpPr>
        <p:spPr>
          <a:xfrm>
            <a:off x="5476415" y="1743378"/>
            <a:ext cx="2200589" cy="253916"/>
          </a:xfrm>
          <a:prstGeom prst="rect">
            <a:avLst/>
          </a:prstGeom>
          <a:noFill/>
        </p:spPr>
        <p:txBody>
          <a:bodyPr wrap="square" rtlCol="0">
            <a:spAutoFit/>
          </a:bodyPr>
          <a:lstStyle/>
          <a:p>
            <a:pPr marL="119063" indent="-119063">
              <a:buFont typeface="Arial" panose="020B0604020202020204" pitchFamily="34" charset="0"/>
              <a:buChar char="•"/>
            </a:pPr>
            <a:r>
              <a:rPr lang="en-US" sz="1000" dirty="0"/>
              <a:t>Informal supervisor check-in</a:t>
            </a:r>
          </a:p>
        </p:txBody>
      </p:sp>
      <p:sp>
        <p:nvSpPr>
          <p:cNvPr id="36" name="TextBox 35">
            <a:extLst>
              <a:ext uri="{FF2B5EF4-FFF2-40B4-BE49-F238E27FC236}">
                <a16:creationId xmlns:a16="http://schemas.microsoft.com/office/drawing/2014/main" id="{2DBC152B-67B0-4038-E4F3-837C879A01C2}"/>
              </a:ext>
            </a:extLst>
          </p:cNvPr>
          <p:cNvSpPr txBox="1"/>
          <p:nvPr/>
        </p:nvSpPr>
        <p:spPr>
          <a:xfrm>
            <a:off x="3357889" y="2610125"/>
            <a:ext cx="2200589" cy="246221"/>
          </a:xfrm>
          <a:prstGeom prst="rect">
            <a:avLst/>
          </a:prstGeom>
          <a:noFill/>
        </p:spPr>
        <p:txBody>
          <a:bodyPr wrap="square" rtlCol="0">
            <a:spAutoFit/>
          </a:bodyPr>
          <a:lstStyle/>
          <a:p>
            <a:pPr marL="119063" indent="-119063">
              <a:buFont typeface="Arial" panose="020B0604020202020204" pitchFamily="34" charset="0"/>
              <a:buChar char="•"/>
            </a:pPr>
            <a:r>
              <a:rPr lang="en-US" sz="1000" dirty="0"/>
              <a:t>Mentor touch-point (optional)</a:t>
            </a:r>
          </a:p>
        </p:txBody>
      </p:sp>
      <p:sp>
        <p:nvSpPr>
          <p:cNvPr id="37" name="TextBox 36">
            <a:extLst>
              <a:ext uri="{FF2B5EF4-FFF2-40B4-BE49-F238E27FC236}">
                <a16:creationId xmlns:a16="http://schemas.microsoft.com/office/drawing/2014/main" id="{BFA06027-8067-485D-DC39-7DD9A03C00F8}"/>
              </a:ext>
            </a:extLst>
          </p:cNvPr>
          <p:cNvSpPr txBox="1"/>
          <p:nvPr/>
        </p:nvSpPr>
        <p:spPr>
          <a:xfrm>
            <a:off x="3357889" y="1747226"/>
            <a:ext cx="2200589" cy="246221"/>
          </a:xfrm>
          <a:prstGeom prst="rect">
            <a:avLst/>
          </a:prstGeom>
          <a:noFill/>
        </p:spPr>
        <p:txBody>
          <a:bodyPr wrap="square" rtlCol="0">
            <a:spAutoFit/>
          </a:bodyPr>
          <a:lstStyle/>
          <a:p>
            <a:pPr marL="119063" indent="-119063">
              <a:buFont typeface="Arial" panose="020B0604020202020204" pitchFamily="34" charset="0"/>
              <a:buChar char="•"/>
            </a:pPr>
            <a:r>
              <a:rPr lang="en-US" sz="1000" dirty="0"/>
              <a:t>Personal goal identification</a:t>
            </a:r>
          </a:p>
        </p:txBody>
      </p:sp>
      <p:sp>
        <p:nvSpPr>
          <p:cNvPr id="38" name="TextBox 37">
            <a:extLst>
              <a:ext uri="{FF2B5EF4-FFF2-40B4-BE49-F238E27FC236}">
                <a16:creationId xmlns:a16="http://schemas.microsoft.com/office/drawing/2014/main" id="{2466F7DC-BF51-7F5C-BBB8-9857E6CEEF3F}"/>
              </a:ext>
            </a:extLst>
          </p:cNvPr>
          <p:cNvSpPr txBox="1"/>
          <p:nvPr/>
        </p:nvSpPr>
        <p:spPr>
          <a:xfrm>
            <a:off x="5476415" y="2164516"/>
            <a:ext cx="2200589" cy="253916"/>
          </a:xfrm>
          <a:prstGeom prst="rect">
            <a:avLst/>
          </a:prstGeom>
          <a:noFill/>
        </p:spPr>
        <p:txBody>
          <a:bodyPr wrap="square" rtlCol="0">
            <a:spAutoFit/>
          </a:bodyPr>
          <a:lstStyle/>
          <a:p>
            <a:pPr marL="119063" indent="-119063">
              <a:buFont typeface="Arial" panose="020B0604020202020204" pitchFamily="34" charset="0"/>
              <a:buChar char="•"/>
            </a:pPr>
            <a:r>
              <a:rPr lang="en-US" sz="1000" dirty="0"/>
              <a:t>Informal supervisor check-in</a:t>
            </a:r>
          </a:p>
        </p:txBody>
      </p:sp>
      <p:sp>
        <p:nvSpPr>
          <p:cNvPr id="39" name="TextBox 38">
            <a:extLst>
              <a:ext uri="{FF2B5EF4-FFF2-40B4-BE49-F238E27FC236}">
                <a16:creationId xmlns:a16="http://schemas.microsoft.com/office/drawing/2014/main" id="{57E414B8-B9D0-AB22-A5E1-5E652067E864}"/>
              </a:ext>
            </a:extLst>
          </p:cNvPr>
          <p:cNvSpPr txBox="1"/>
          <p:nvPr/>
        </p:nvSpPr>
        <p:spPr>
          <a:xfrm>
            <a:off x="3357889" y="2091419"/>
            <a:ext cx="2200589" cy="400110"/>
          </a:xfrm>
          <a:prstGeom prst="rect">
            <a:avLst/>
          </a:prstGeom>
          <a:noFill/>
        </p:spPr>
        <p:txBody>
          <a:bodyPr wrap="square" rtlCol="0">
            <a:spAutoFit/>
          </a:bodyPr>
          <a:lstStyle/>
          <a:p>
            <a:pPr marL="119063" indent="-119063">
              <a:buFont typeface="Arial" panose="020B0604020202020204" pitchFamily="34" charset="0"/>
              <a:buChar char="•"/>
            </a:pPr>
            <a:r>
              <a:rPr lang="en-US" sz="1000" dirty="0"/>
              <a:t>Executive Champion meeting</a:t>
            </a:r>
          </a:p>
          <a:p>
            <a:pPr marL="119063" indent="-119063">
              <a:buFont typeface="Arial" panose="020B0604020202020204" pitchFamily="34" charset="0"/>
              <a:buChar char="•"/>
            </a:pPr>
            <a:r>
              <a:rPr lang="en-US" sz="1000" dirty="0"/>
              <a:t>Paired w Mentor (optional)</a:t>
            </a:r>
          </a:p>
        </p:txBody>
      </p:sp>
      <p:sp>
        <p:nvSpPr>
          <p:cNvPr id="40" name="TextBox 39">
            <a:extLst>
              <a:ext uri="{FF2B5EF4-FFF2-40B4-BE49-F238E27FC236}">
                <a16:creationId xmlns:a16="http://schemas.microsoft.com/office/drawing/2014/main" id="{BB37763B-D461-1E17-ACDC-3240B0CD0618}"/>
              </a:ext>
            </a:extLst>
          </p:cNvPr>
          <p:cNvSpPr txBox="1"/>
          <p:nvPr/>
        </p:nvSpPr>
        <p:spPr>
          <a:xfrm>
            <a:off x="5476415" y="2606277"/>
            <a:ext cx="2200589" cy="253916"/>
          </a:xfrm>
          <a:prstGeom prst="rect">
            <a:avLst/>
          </a:prstGeom>
          <a:noFill/>
        </p:spPr>
        <p:txBody>
          <a:bodyPr wrap="square" rtlCol="0">
            <a:spAutoFit/>
          </a:bodyPr>
          <a:lstStyle/>
          <a:p>
            <a:pPr marL="119063" indent="-119063">
              <a:buFont typeface="Arial" panose="020B0604020202020204" pitchFamily="34" charset="0"/>
              <a:buChar char="•"/>
            </a:pPr>
            <a:r>
              <a:rPr lang="en-US" sz="1000" dirty="0"/>
              <a:t>Informal supervisor check-in</a:t>
            </a:r>
          </a:p>
        </p:txBody>
      </p:sp>
      <p:sp>
        <p:nvSpPr>
          <p:cNvPr id="41" name="TextBox 40">
            <a:extLst>
              <a:ext uri="{FF2B5EF4-FFF2-40B4-BE49-F238E27FC236}">
                <a16:creationId xmlns:a16="http://schemas.microsoft.com/office/drawing/2014/main" id="{6C44BEEF-D243-8957-EF52-5A04685F089D}"/>
              </a:ext>
            </a:extLst>
          </p:cNvPr>
          <p:cNvSpPr txBox="1"/>
          <p:nvPr/>
        </p:nvSpPr>
        <p:spPr>
          <a:xfrm>
            <a:off x="1439439" y="1747226"/>
            <a:ext cx="2200589" cy="246221"/>
          </a:xfrm>
          <a:prstGeom prst="rect">
            <a:avLst/>
          </a:prstGeom>
          <a:noFill/>
        </p:spPr>
        <p:txBody>
          <a:bodyPr wrap="square" rtlCol="0">
            <a:spAutoFit/>
          </a:bodyPr>
          <a:lstStyle/>
          <a:p>
            <a:pPr marL="119063" indent="-119063">
              <a:buFont typeface="Arial" panose="020B0604020202020204" pitchFamily="34" charset="0"/>
              <a:buChar char="•"/>
            </a:pPr>
            <a:r>
              <a:rPr lang="en-US" sz="1000" dirty="0"/>
              <a:t>Onboarding training</a:t>
            </a:r>
          </a:p>
        </p:txBody>
      </p:sp>
      <p:sp>
        <p:nvSpPr>
          <p:cNvPr id="42" name="TextBox 41">
            <a:extLst>
              <a:ext uri="{FF2B5EF4-FFF2-40B4-BE49-F238E27FC236}">
                <a16:creationId xmlns:a16="http://schemas.microsoft.com/office/drawing/2014/main" id="{585424FD-B9E6-4119-5211-5BC5E2789364}"/>
              </a:ext>
            </a:extLst>
          </p:cNvPr>
          <p:cNvSpPr txBox="1"/>
          <p:nvPr/>
        </p:nvSpPr>
        <p:spPr>
          <a:xfrm>
            <a:off x="2257594" y="1333132"/>
            <a:ext cx="2200589" cy="246221"/>
          </a:xfrm>
          <a:prstGeom prst="rect">
            <a:avLst/>
          </a:prstGeom>
          <a:noFill/>
        </p:spPr>
        <p:txBody>
          <a:bodyPr wrap="square" rtlCol="0">
            <a:spAutoFit/>
          </a:bodyPr>
          <a:lstStyle/>
          <a:p>
            <a:pPr marL="119063" indent="-119063">
              <a:buFont typeface="Arial" panose="020B0604020202020204" pitchFamily="34" charset="0"/>
              <a:buChar char="•"/>
            </a:pPr>
            <a:r>
              <a:rPr lang="en-US" sz="1000" dirty="0"/>
              <a:t>Welcome briefing</a:t>
            </a:r>
          </a:p>
        </p:txBody>
      </p:sp>
      <p:sp>
        <p:nvSpPr>
          <p:cNvPr id="43" name="TextBox 42">
            <a:extLst>
              <a:ext uri="{FF2B5EF4-FFF2-40B4-BE49-F238E27FC236}">
                <a16:creationId xmlns:a16="http://schemas.microsoft.com/office/drawing/2014/main" id="{5048D229-F2E4-FEC9-4465-3DC5E7EF836D}"/>
              </a:ext>
            </a:extLst>
          </p:cNvPr>
          <p:cNvSpPr txBox="1"/>
          <p:nvPr/>
        </p:nvSpPr>
        <p:spPr>
          <a:xfrm>
            <a:off x="1431955" y="2610125"/>
            <a:ext cx="2200589" cy="246221"/>
          </a:xfrm>
          <a:prstGeom prst="rect">
            <a:avLst/>
          </a:prstGeom>
          <a:noFill/>
        </p:spPr>
        <p:txBody>
          <a:bodyPr wrap="square" rtlCol="0">
            <a:spAutoFit/>
          </a:bodyPr>
          <a:lstStyle/>
          <a:p>
            <a:pPr marL="119063" indent="-119063">
              <a:buFont typeface="Arial" panose="020B0604020202020204" pitchFamily="34" charset="0"/>
              <a:buChar char="•"/>
            </a:pPr>
            <a:r>
              <a:rPr lang="en-US" sz="1000" dirty="0"/>
              <a:t>Veteran Affinity Group Briefing</a:t>
            </a:r>
          </a:p>
        </p:txBody>
      </p:sp>
      <p:sp>
        <p:nvSpPr>
          <p:cNvPr id="44" name="TextBox 43">
            <a:extLst>
              <a:ext uri="{FF2B5EF4-FFF2-40B4-BE49-F238E27FC236}">
                <a16:creationId xmlns:a16="http://schemas.microsoft.com/office/drawing/2014/main" id="{E63BC244-4414-D494-9B1A-7289715BEC14}"/>
              </a:ext>
            </a:extLst>
          </p:cNvPr>
          <p:cNvSpPr txBox="1"/>
          <p:nvPr/>
        </p:nvSpPr>
        <p:spPr>
          <a:xfrm>
            <a:off x="2257594" y="3029437"/>
            <a:ext cx="2200589" cy="246221"/>
          </a:xfrm>
          <a:prstGeom prst="rect">
            <a:avLst/>
          </a:prstGeom>
          <a:noFill/>
        </p:spPr>
        <p:txBody>
          <a:bodyPr wrap="square" rtlCol="0">
            <a:spAutoFit/>
          </a:bodyPr>
          <a:lstStyle/>
          <a:p>
            <a:pPr marL="119063" indent="-119063">
              <a:buFont typeface="Arial" panose="020B0604020202020204" pitchFamily="34" charset="0"/>
              <a:buChar char="•"/>
            </a:pPr>
            <a:r>
              <a:rPr lang="en-US" sz="1000" dirty="0"/>
              <a:t>Affinity Group Activity</a:t>
            </a:r>
          </a:p>
        </p:txBody>
      </p:sp>
      <p:sp>
        <p:nvSpPr>
          <p:cNvPr id="45" name="TextBox 44">
            <a:extLst>
              <a:ext uri="{FF2B5EF4-FFF2-40B4-BE49-F238E27FC236}">
                <a16:creationId xmlns:a16="http://schemas.microsoft.com/office/drawing/2014/main" id="{3D68F994-2AD6-8404-D7C4-FB36E9970EC1}"/>
              </a:ext>
            </a:extLst>
          </p:cNvPr>
          <p:cNvSpPr txBox="1"/>
          <p:nvPr/>
        </p:nvSpPr>
        <p:spPr>
          <a:xfrm>
            <a:off x="3357889" y="3951156"/>
            <a:ext cx="2200589" cy="246221"/>
          </a:xfrm>
          <a:prstGeom prst="rect">
            <a:avLst/>
          </a:prstGeom>
          <a:noFill/>
        </p:spPr>
        <p:txBody>
          <a:bodyPr wrap="square" rtlCol="0">
            <a:spAutoFit/>
          </a:bodyPr>
          <a:lstStyle/>
          <a:p>
            <a:pPr marL="119063" indent="-119063">
              <a:buFont typeface="Arial" panose="020B0604020202020204" pitchFamily="34" charset="0"/>
              <a:buChar char="•"/>
            </a:pPr>
            <a:r>
              <a:rPr lang="en-US" sz="1000" dirty="0"/>
              <a:t>Mentor touch-point (optional)</a:t>
            </a:r>
          </a:p>
        </p:txBody>
      </p:sp>
      <p:sp>
        <p:nvSpPr>
          <p:cNvPr id="46" name="TextBox 45">
            <a:extLst>
              <a:ext uri="{FF2B5EF4-FFF2-40B4-BE49-F238E27FC236}">
                <a16:creationId xmlns:a16="http://schemas.microsoft.com/office/drawing/2014/main" id="{43054713-00A3-454E-A75B-CA3637B5CA61}"/>
              </a:ext>
            </a:extLst>
          </p:cNvPr>
          <p:cNvSpPr txBox="1"/>
          <p:nvPr/>
        </p:nvSpPr>
        <p:spPr>
          <a:xfrm>
            <a:off x="3357889" y="4426164"/>
            <a:ext cx="2200589" cy="246221"/>
          </a:xfrm>
          <a:prstGeom prst="rect">
            <a:avLst/>
          </a:prstGeom>
          <a:noFill/>
        </p:spPr>
        <p:txBody>
          <a:bodyPr wrap="square" rtlCol="0">
            <a:spAutoFit/>
          </a:bodyPr>
          <a:lstStyle/>
          <a:p>
            <a:pPr marL="119063" indent="-119063">
              <a:buFont typeface="Arial" panose="020B0604020202020204" pitchFamily="34" charset="0"/>
              <a:buChar char="•"/>
            </a:pPr>
            <a:r>
              <a:rPr lang="en-US" sz="1000" dirty="0"/>
              <a:t>Mentor touch-point (optional)</a:t>
            </a:r>
          </a:p>
        </p:txBody>
      </p:sp>
      <p:sp>
        <p:nvSpPr>
          <p:cNvPr id="47" name="TextBox 46">
            <a:extLst>
              <a:ext uri="{FF2B5EF4-FFF2-40B4-BE49-F238E27FC236}">
                <a16:creationId xmlns:a16="http://schemas.microsoft.com/office/drawing/2014/main" id="{6BB87C44-9D1E-1CDE-2FDD-6BFE6CC8C672}"/>
              </a:ext>
            </a:extLst>
          </p:cNvPr>
          <p:cNvSpPr txBox="1"/>
          <p:nvPr/>
        </p:nvSpPr>
        <p:spPr>
          <a:xfrm>
            <a:off x="2257594" y="4846644"/>
            <a:ext cx="2200589" cy="246221"/>
          </a:xfrm>
          <a:prstGeom prst="rect">
            <a:avLst/>
          </a:prstGeom>
          <a:noFill/>
        </p:spPr>
        <p:txBody>
          <a:bodyPr wrap="square" rtlCol="0">
            <a:spAutoFit/>
          </a:bodyPr>
          <a:lstStyle/>
          <a:p>
            <a:pPr marL="119063" indent="-119063">
              <a:buFont typeface="Arial" panose="020B0604020202020204" pitchFamily="34" charset="0"/>
              <a:buChar char="•"/>
            </a:pPr>
            <a:r>
              <a:rPr lang="en-US" sz="1000" dirty="0"/>
              <a:t>Affinity Group Activity</a:t>
            </a:r>
          </a:p>
        </p:txBody>
      </p:sp>
      <p:sp>
        <p:nvSpPr>
          <p:cNvPr id="48" name="TextBox 47">
            <a:extLst>
              <a:ext uri="{FF2B5EF4-FFF2-40B4-BE49-F238E27FC236}">
                <a16:creationId xmlns:a16="http://schemas.microsoft.com/office/drawing/2014/main" id="{DC24252E-91B7-91A9-1620-930A835A5E55}"/>
              </a:ext>
            </a:extLst>
          </p:cNvPr>
          <p:cNvSpPr txBox="1"/>
          <p:nvPr/>
        </p:nvSpPr>
        <p:spPr>
          <a:xfrm>
            <a:off x="3357889" y="5703184"/>
            <a:ext cx="2200589" cy="246221"/>
          </a:xfrm>
          <a:prstGeom prst="rect">
            <a:avLst/>
          </a:prstGeom>
          <a:noFill/>
        </p:spPr>
        <p:txBody>
          <a:bodyPr wrap="square" rtlCol="0">
            <a:spAutoFit/>
          </a:bodyPr>
          <a:lstStyle/>
          <a:p>
            <a:pPr marL="119063" indent="-119063">
              <a:buFont typeface="Arial" panose="020B0604020202020204" pitchFamily="34" charset="0"/>
              <a:buChar char="•"/>
            </a:pPr>
            <a:r>
              <a:rPr lang="en-US" sz="1000" dirty="0"/>
              <a:t>Mentor touch-point (optional)</a:t>
            </a:r>
          </a:p>
        </p:txBody>
      </p:sp>
      <p:sp>
        <p:nvSpPr>
          <p:cNvPr id="49" name="TextBox 48">
            <a:extLst>
              <a:ext uri="{FF2B5EF4-FFF2-40B4-BE49-F238E27FC236}">
                <a16:creationId xmlns:a16="http://schemas.microsoft.com/office/drawing/2014/main" id="{31C5A27C-103F-731B-0FAA-4984B07389C1}"/>
              </a:ext>
            </a:extLst>
          </p:cNvPr>
          <p:cNvSpPr txBox="1"/>
          <p:nvPr/>
        </p:nvSpPr>
        <p:spPr>
          <a:xfrm>
            <a:off x="3357889" y="6106003"/>
            <a:ext cx="2200589" cy="246221"/>
          </a:xfrm>
          <a:prstGeom prst="rect">
            <a:avLst/>
          </a:prstGeom>
          <a:noFill/>
        </p:spPr>
        <p:txBody>
          <a:bodyPr wrap="square" rtlCol="0">
            <a:spAutoFit/>
          </a:bodyPr>
          <a:lstStyle/>
          <a:p>
            <a:pPr marL="119063" indent="-119063">
              <a:buFont typeface="Arial" panose="020B0604020202020204" pitchFamily="34" charset="0"/>
              <a:buChar char="•"/>
            </a:pPr>
            <a:r>
              <a:rPr lang="en-US" sz="1000" dirty="0"/>
              <a:t>Mentor touch-point (optional)</a:t>
            </a:r>
          </a:p>
        </p:txBody>
      </p:sp>
      <p:sp>
        <p:nvSpPr>
          <p:cNvPr id="50" name="TextBox 49">
            <a:extLst>
              <a:ext uri="{FF2B5EF4-FFF2-40B4-BE49-F238E27FC236}">
                <a16:creationId xmlns:a16="http://schemas.microsoft.com/office/drawing/2014/main" id="{72D7B63E-C1EE-44FD-6125-6F26AD0E3F37}"/>
              </a:ext>
            </a:extLst>
          </p:cNvPr>
          <p:cNvSpPr txBox="1"/>
          <p:nvPr/>
        </p:nvSpPr>
        <p:spPr>
          <a:xfrm>
            <a:off x="2257594" y="6494994"/>
            <a:ext cx="2200589" cy="246221"/>
          </a:xfrm>
          <a:prstGeom prst="rect">
            <a:avLst/>
          </a:prstGeom>
          <a:noFill/>
        </p:spPr>
        <p:txBody>
          <a:bodyPr wrap="square" rtlCol="0">
            <a:spAutoFit/>
          </a:bodyPr>
          <a:lstStyle/>
          <a:p>
            <a:pPr marL="119063" indent="-119063">
              <a:buFont typeface="Arial" panose="020B0604020202020204" pitchFamily="34" charset="0"/>
              <a:buChar char="•"/>
            </a:pPr>
            <a:r>
              <a:rPr lang="en-US" sz="1000" dirty="0"/>
              <a:t>Affinity Group Activity</a:t>
            </a:r>
          </a:p>
        </p:txBody>
      </p:sp>
      <p:sp>
        <p:nvSpPr>
          <p:cNvPr id="51" name="TextBox 50">
            <a:extLst>
              <a:ext uri="{FF2B5EF4-FFF2-40B4-BE49-F238E27FC236}">
                <a16:creationId xmlns:a16="http://schemas.microsoft.com/office/drawing/2014/main" id="{7202830E-805D-B6E7-2E0D-42BA00A0F011}"/>
              </a:ext>
            </a:extLst>
          </p:cNvPr>
          <p:cNvSpPr txBox="1"/>
          <p:nvPr/>
        </p:nvSpPr>
        <p:spPr>
          <a:xfrm>
            <a:off x="3357889" y="5269914"/>
            <a:ext cx="2200589" cy="246221"/>
          </a:xfrm>
          <a:prstGeom prst="rect">
            <a:avLst/>
          </a:prstGeom>
          <a:noFill/>
        </p:spPr>
        <p:txBody>
          <a:bodyPr wrap="square" rtlCol="0">
            <a:spAutoFit/>
          </a:bodyPr>
          <a:lstStyle/>
          <a:p>
            <a:pPr marL="119063" indent="-119063">
              <a:buFont typeface="Arial" panose="020B0604020202020204" pitchFamily="34" charset="0"/>
              <a:buChar char="•"/>
            </a:pPr>
            <a:r>
              <a:rPr lang="en-US" sz="1000" dirty="0"/>
              <a:t>Informal supervisor check-in</a:t>
            </a:r>
          </a:p>
        </p:txBody>
      </p:sp>
      <p:sp>
        <p:nvSpPr>
          <p:cNvPr id="52" name="TextBox 51">
            <a:extLst>
              <a:ext uri="{FF2B5EF4-FFF2-40B4-BE49-F238E27FC236}">
                <a16:creationId xmlns:a16="http://schemas.microsoft.com/office/drawing/2014/main" id="{BFBAF173-2628-82FE-5E47-BD3214C4CE30}"/>
              </a:ext>
            </a:extLst>
          </p:cNvPr>
          <p:cNvSpPr txBox="1"/>
          <p:nvPr/>
        </p:nvSpPr>
        <p:spPr>
          <a:xfrm>
            <a:off x="4530636" y="3452352"/>
            <a:ext cx="2200589" cy="246221"/>
          </a:xfrm>
          <a:prstGeom prst="rect">
            <a:avLst/>
          </a:prstGeom>
          <a:noFill/>
        </p:spPr>
        <p:txBody>
          <a:bodyPr wrap="square" rtlCol="0">
            <a:spAutoFit/>
          </a:bodyPr>
          <a:lstStyle/>
          <a:p>
            <a:pPr marL="119063" indent="-119063">
              <a:buFont typeface="Arial" panose="020B0604020202020204" pitchFamily="34" charset="0"/>
              <a:buChar char="•"/>
            </a:pPr>
            <a:r>
              <a:rPr lang="en-US" sz="1000" dirty="0"/>
              <a:t>Affinity Group Activity</a:t>
            </a:r>
          </a:p>
        </p:txBody>
      </p:sp>
      <p:sp>
        <p:nvSpPr>
          <p:cNvPr id="53" name="TextBox 52">
            <a:extLst>
              <a:ext uri="{FF2B5EF4-FFF2-40B4-BE49-F238E27FC236}">
                <a16:creationId xmlns:a16="http://schemas.microsoft.com/office/drawing/2014/main" id="{492102D7-2D4B-1A90-FBBA-15B2376D668D}"/>
              </a:ext>
            </a:extLst>
          </p:cNvPr>
          <p:cNvSpPr txBox="1"/>
          <p:nvPr/>
        </p:nvSpPr>
        <p:spPr>
          <a:xfrm>
            <a:off x="5858694" y="3443312"/>
            <a:ext cx="2200589" cy="246221"/>
          </a:xfrm>
          <a:prstGeom prst="rect">
            <a:avLst/>
          </a:prstGeom>
          <a:noFill/>
        </p:spPr>
        <p:txBody>
          <a:bodyPr wrap="square" rtlCol="0">
            <a:spAutoFit/>
          </a:bodyPr>
          <a:lstStyle/>
          <a:p>
            <a:pPr marL="119063" marR="0" lvl="0" indent="-109538"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1000" dirty="0">
                <a:solidFill>
                  <a:schemeClr val="tx1"/>
                </a:solidFill>
              </a:rPr>
              <a:t>Veterans Assimilation Training</a:t>
            </a:r>
          </a:p>
        </p:txBody>
      </p:sp>
      <p:sp>
        <p:nvSpPr>
          <p:cNvPr id="3" name="TextBox 2">
            <a:extLst>
              <a:ext uri="{FF2B5EF4-FFF2-40B4-BE49-F238E27FC236}">
                <a16:creationId xmlns:a16="http://schemas.microsoft.com/office/drawing/2014/main" id="{86F6879E-F31D-425C-E6A6-0E0F9126D41B}"/>
              </a:ext>
            </a:extLst>
          </p:cNvPr>
          <p:cNvSpPr txBox="1"/>
          <p:nvPr/>
        </p:nvSpPr>
        <p:spPr>
          <a:xfrm>
            <a:off x="7715189" y="6461930"/>
            <a:ext cx="3930013" cy="369332"/>
          </a:xfrm>
          <a:prstGeom prst="rect">
            <a:avLst/>
          </a:prstGeom>
          <a:noFill/>
        </p:spPr>
        <p:txBody>
          <a:bodyPr wrap="square" rtlCol="0">
            <a:spAutoFit/>
          </a:bodyPr>
          <a:lstStyle/>
          <a:p>
            <a:r>
              <a:rPr lang="en-US" sz="900" dirty="0"/>
              <a:t>Source: Matthew J. Louis, </a:t>
            </a:r>
            <a:r>
              <a:rPr lang="en-US" sz="900" i="1" dirty="0"/>
              <a:t>Hiring Veterans: How to Leverage Military Talent for Organizational Growth </a:t>
            </a:r>
            <a:r>
              <a:rPr lang="en-US" sz="900" dirty="0"/>
              <a:t>(Newburyport, MA: Career Press, 2023). </a:t>
            </a:r>
          </a:p>
        </p:txBody>
      </p:sp>
      <p:sp>
        <p:nvSpPr>
          <p:cNvPr id="4" name="Footer Placeholder 14">
            <a:extLst>
              <a:ext uri="{FF2B5EF4-FFF2-40B4-BE49-F238E27FC236}">
                <a16:creationId xmlns:a16="http://schemas.microsoft.com/office/drawing/2014/main" id="{D2ABB12E-84E8-6AE4-724E-530065240C2F}"/>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
        <p:nvSpPr>
          <p:cNvPr id="6" name="TextBox 5">
            <a:extLst>
              <a:ext uri="{FF2B5EF4-FFF2-40B4-BE49-F238E27FC236}">
                <a16:creationId xmlns:a16="http://schemas.microsoft.com/office/drawing/2014/main" id="{B67D6A4D-0E0C-724B-18B3-BDF5F3FA49DE}"/>
              </a:ext>
            </a:extLst>
          </p:cNvPr>
          <p:cNvSpPr txBox="1"/>
          <p:nvPr/>
        </p:nvSpPr>
        <p:spPr>
          <a:xfrm>
            <a:off x="7817004" y="1172014"/>
            <a:ext cx="4248893" cy="4401205"/>
          </a:xfrm>
          <a:prstGeom prst="rect">
            <a:avLst/>
          </a:prstGeom>
          <a:noFill/>
        </p:spPr>
        <p:txBody>
          <a:bodyPr wrap="square" rtlCol="0">
            <a:spAutoFit/>
          </a:bodyPr>
          <a:lstStyle/>
          <a:p>
            <a:pPr marL="457200" indent="-457200">
              <a:buFont typeface="Arial" panose="020B0604020202020204" pitchFamily="34" charset="0"/>
              <a:buChar char="•"/>
            </a:pPr>
            <a:r>
              <a:rPr lang="en-US" sz="2800" dirty="0"/>
              <a:t>A veteran is not a veteran is not a veteran</a:t>
            </a:r>
          </a:p>
          <a:p>
            <a:pPr marL="457200" indent="-457200">
              <a:buFont typeface="Arial" panose="020B0604020202020204" pitchFamily="34" charset="0"/>
              <a:buChar char="•"/>
            </a:pPr>
            <a:r>
              <a:rPr lang="en-US" sz="2800" dirty="0"/>
              <a:t>Establish goals early</a:t>
            </a:r>
          </a:p>
          <a:p>
            <a:pPr marL="457200" indent="-457200">
              <a:buFont typeface="Arial" panose="020B0604020202020204" pitchFamily="34" charset="0"/>
              <a:buChar char="•"/>
            </a:pPr>
            <a:r>
              <a:rPr lang="en-US" sz="2800" dirty="0"/>
              <a:t>Early, regular, substantive feedback</a:t>
            </a:r>
          </a:p>
          <a:p>
            <a:pPr marL="457200" indent="-457200">
              <a:buFont typeface="Arial" panose="020B0604020202020204" pitchFamily="34" charset="0"/>
              <a:buChar char="•"/>
            </a:pPr>
            <a:r>
              <a:rPr lang="en-US" sz="2800" dirty="0"/>
              <a:t>Mentorship</a:t>
            </a:r>
          </a:p>
          <a:p>
            <a:pPr marL="457200" indent="-457200">
              <a:buFont typeface="Arial" panose="020B0604020202020204" pitchFamily="34" charset="0"/>
              <a:buChar char="•"/>
            </a:pPr>
            <a:r>
              <a:rPr lang="en-US" sz="2800" dirty="0"/>
              <a:t>Transparency @ promotion timing &amp; career field options</a:t>
            </a:r>
          </a:p>
          <a:p>
            <a:pPr marL="457200" indent="-457200">
              <a:buFont typeface="Arial" panose="020B0604020202020204" pitchFamily="34" charset="0"/>
              <a:buChar char="•"/>
            </a:pPr>
            <a:r>
              <a:rPr lang="en-US" sz="2800" dirty="0"/>
              <a:t>Regular tribal activities</a:t>
            </a:r>
          </a:p>
        </p:txBody>
      </p:sp>
    </p:spTree>
    <p:extLst>
      <p:ext uri="{BB962C8B-B14F-4D97-AF65-F5344CB8AC3E}">
        <p14:creationId xmlns:p14="http://schemas.microsoft.com/office/powerpoint/2010/main" val="32160201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B581B-1263-E8B2-E203-81001F9263D1}"/>
              </a:ext>
            </a:extLst>
          </p:cNvPr>
          <p:cNvSpPr>
            <a:spLocks noGrp="1"/>
          </p:cNvSpPr>
          <p:nvPr>
            <p:ph type="title"/>
          </p:nvPr>
        </p:nvSpPr>
        <p:spPr>
          <a:xfrm>
            <a:off x="10167737" y="283867"/>
            <a:ext cx="2813540" cy="1444449"/>
          </a:xfrm>
        </p:spPr>
        <p:txBody>
          <a:bodyPr>
            <a:noAutofit/>
          </a:bodyPr>
          <a:lstStyle/>
          <a:p>
            <a:r>
              <a:rPr lang="en-US" sz="3600" dirty="0"/>
              <a:t>Context: Military Feedback Form &amp; Process</a:t>
            </a:r>
            <a:br>
              <a:rPr lang="en-US" sz="3600" dirty="0"/>
            </a:br>
            <a:endParaRPr lang="en-US" sz="3600" dirty="0"/>
          </a:p>
        </p:txBody>
      </p:sp>
      <p:pic>
        <p:nvPicPr>
          <p:cNvPr id="6" name="Picture 5">
            <a:extLst>
              <a:ext uri="{FF2B5EF4-FFF2-40B4-BE49-F238E27FC236}">
                <a16:creationId xmlns:a16="http://schemas.microsoft.com/office/drawing/2014/main" id="{4C9FBC72-C08A-2504-42AF-5646CF1D65F0}"/>
              </a:ext>
            </a:extLst>
          </p:cNvPr>
          <p:cNvPicPr>
            <a:picLocks noChangeAspect="1"/>
          </p:cNvPicPr>
          <p:nvPr/>
        </p:nvPicPr>
        <p:blipFill>
          <a:blip r:embed="rId2"/>
          <a:stretch>
            <a:fillRect/>
          </a:stretch>
        </p:blipFill>
        <p:spPr>
          <a:xfrm>
            <a:off x="0" y="-6325"/>
            <a:ext cx="5164563" cy="6858000"/>
          </a:xfrm>
          <a:prstGeom prst="rect">
            <a:avLst/>
          </a:prstGeom>
        </p:spPr>
      </p:pic>
      <p:pic>
        <p:nvPicPr>
          <p:cNvPr id="8" name="Picture 7">
            <a:extLst>
              <a:ext uri="{FF2B5EF4-FFF2-40B4-BE49-F238E27FC236}">
                <a16:creationId xmlns:a16="http://schemas.microsoft.com/office/drawing/2014/main" id="{41A686C2-6488-EF86-B60C-8F3FF84C3881}"/>
              </a:ext>
            </a:extLst>
          </p:cNvPr>
          <p:cNvPicPr>
            <a:picLocks noChangeAspect="1"/>
          </p:cNvPicPr>
          <p:nvPr/>
        </p:nvPicPr>
        <p:blipFill>
          <a:blip r:embed="rId3"/>
          <a:stretch>
            <a:fillRect/>
          </a:stretch>
        </p:blipFill>
        <p:spPr>
          <a:xfrm>
            <a:off x="5164563" y="0"/>
            <a:ext cx="5063462" cy="6858000"/>
          </a:xfrm>
          <a:prstGeom prst="rect">
            <a:avLst/>
          </a:prstGeom>
        </p:spPr>
      </p:pic>
      <p:sp>
        <p:nvSpPr>
          <p:cNvPr id="9" name="Rectangle 8">
            <a:extLst>
              <a:ext uri="{FF2B5EF4-FFF2-40B4-BE49-F238E27FC236}">
                <a16:creationId xmlns:a16="http://schemas.microsoft.com/office/drawing/2014/main" id="{B16A3DC9-84F3-B7A0-E0AB-2DB4AA3BE2BB}"/>
              </a:ext>
            </a:extLst>
          </p:cNvPr>
          <p:cNvSpPr/>
          <p:nvPr/>
        </p:nvSpPr>
        <p:spPr>
          <a:xfrm>
            <a:off x="70338" y="1627833"/>
            <a:ext cx="914400" cy="137160"/>
          </a:xfrm>
          <a:prstGeom prst="rect">
            <a:avLst/>
          </a:prstGeom>
          <a:solidFill>
            <a:srgbClr val="FEF100">
              <a:alpha val="3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9CC8202-3751-011B-BBA0-734A1BFA0964}"/>
              </a:ext>
            </a:extLst>
          </p:cNvPr>
          <p:cNvSpPr/>
          <p:nvPr/>
        </p:nvSpPr>
        <p:spPr>
          <a:xfrm>
            <a:off x="59049" y="3044589"/>
            <a:ext cx="1005840" cy="137160"/>
          </a:xfrm>
          <a:prstGeom prst="rect">
            <a:avLst/>
          </a:prstGeom>
          <a:solidFill>
            <a:srgbClr val="FEF100">
              <a:alpha val="3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8B2295C-9F1A-7A83-542B-DA3925F191A6}"/>
              </a:ext>
            </a:extLst>
          </p:cNvPr>
          <p:cNvSpPr/>
          <p:nvPr/>
        </p:nvSpPr>
        <p:spPr>
          <a:xfrm>
            <a:off x="5221008" y="33867"/>
            <a:ext cx="548640" cy="137160"/>
          </a:xfrm>
          <a:prstGeom prst="rect">
            <a:avLst/>
          </a:prstGeom>
          <a:solidFill>
            <a:srgbClr val="FEF100">
              <a:alpha val="3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682F715-4CDC-2641-02D1-B7D8BFC110C9}"/>
              </a:ext>
            </a:extLst>
          </p:cNvPr>
          <p:cNvSpPr/>
          <p:nvPr/>
        </p:nvSpPr>
        <p:spPr>
          <a:xfrm>
            <a:off x="5232297" y="2430523"/>
            <a:ext cx="640080" cy="137160"/>
          </a:xfrm>
          <a:prstGeom prst="rect">
            <a:avLst/>
          </a:prstGeom>
          <a:solidFill>
            <a:srgbClr val="FEF100">
              <a:alpha val="3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AA64B32-C834-781B-481E-7AF52BB3F534}"/>
              </a:ext>
            </a:extLst>
          </p:cNvPr>
          <p:cNvSpPr/>
          <p:nvPr/>
        </p:nvSpPr>
        <p:spPr>
          <a:xfrm>
            <a:off x="5232297" y="3754735"/>
            <a:ext cx="914400" cy="137160"/>
          </a:xfrm>
          <a:prstGeom prst="rect">
            <a:avLst/>
          </a:prstGeom>
          <a:solidFill>
            <a:srgbClr val="FEF100">
              <a:alpha val="3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DDD4019-8224-773D-E1B7-E81FEF18FBF4}"/>
              </a:ext>
            </a:extLst>
          </p:cNvPr>
          <p:cNvSpPr/>
          <p:nvPr/>
        </p:nvSpPr>
        <p:spPr>
          <a:xfrm>
            <a:off x="5232297" y="4774144"/>
            <a:ext cx="548640" cy="137160"/>
          </a:xfrm>
          <a:prstGeom prst="rect">
            <a:avLst/>
          </a:prstGeom>
          <a:solidFill>
            <a:srgbClr val="FEF100">
              <a:alpha val="3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C526318-FFE6-06F3-BC0F-6E86EAAE9F28}"/>
              </a:ext>
            </a:extLst>
          </p:cNvPr>
          <p:cNvSpPr txBox="1"/>
          <p:nvPr/>
        </p:nvSpPr>
        <p:spPr>
          <a:xfrm>
            <a:off x="10228025" y="3429000"/>
            <a:ext cx="1870190" cy="2308324"/>
          </a:xfrm>
          <a:prstGeom prst="rect">
            <a:avLst/>
          </a:prstGeom>
          <a:noFill/>
        </p:spPr>
        <p:txBody>
          <a:bodyPr wrap="square" rtlCol="0">
            <a:spAutoFit/>
          </a:bodyPr>
          <a:lstStyle/>
          <a:p>
            <a:r>
              <a:rPr lang="en-US" dirty="0"/>
              <a:t>Downloadable forms on my website:</a:t>
            </a:r>
          </a:p>
          <a:p>
            <a:r>
              <a:rPr lang="en-US" dirty="0">
                <a:hlinkClick r:id="rId4"/>
              </a:rPr>
              <a:t>https://matthewjlouis.com/hiring-veterans/sample-military-feedback-forms/</a:t>
            </a:r>
            <a:r>
              <a:rPr lang="en-US" dirty="0"/>
              <a:t>. </a:t>
            </a:r>
          </a:p>
        </p:txBody>
      </p:sp>
    </p:spTree>
    <p:extLst>
      <p:ext uri="{BB962C8B-B14F-4D97-AF65-F5344CB8AC3E}">
        <p14:creationId xmlns:p14="http://schemas.microsoft.com/office/powerpoint/2010/main" val="21887989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5DBDA-06F1-49E5-B455-5009DF5D21C7}"/>
              </a:ext>
            </a:extLst>
          </p:cNvPr>
          <p:cNvSpPr>
            <a:spLocks noGrp="1"/>
          </p:cNvSpPr>
          <p:nvPr>
            <p:ph type="title"/>
          </p:nvPr>
        </p:nvSpPr>
        <p:spPr/>
        <p:txBody>
          <a:bodyPr/>
          <a:lstStyle/>
          <a:p>
            <a:r>
              <a:rPr lang="en-US" dirty="0"/>
              <a:t>Networking Assimilation Process</a:t>
            </a:r>
          </a:p>
        </p:txBody>
      </p:sp>
      <p:sp>
        <p:nvSpPr>
          <p:cNvPr id="3" name="Content Placeholder 2">
            <a:extLst>
              <a:ext uri="{FF2B5EF4-FFF2-40B4-BE49-F238E27FC236}">
                <a16:creationId xmlns:a16="http://schemas.microsoft.com/office/drawing/2014/main" id="{51FE0F31-9D4E-438F-86B1-E8AE25D80581}"/>
              </a:ext>
            </a:extLst>
          </p:cNvPr>
          <p:cNvSpPr>
            <a:spLocks noGrp="1"/>
          </p:cNvSpPr>
          <p:nvPr>
            <p:ph idx="1"/>
          </p:nvPr>
        </p:nvSpPr>
        <p:spPr>
          <a:xfrm>
            <a:off x="1103313" y="1819640"/>
            <a:ext cx="6334718" cy="4428760"/>
          </a:xfrm>
        </p:spPr>
        <p:txBody>
          <a:bodyPr>
            <a:normAutofit/>
          </a:bodyPr>
          <a:lstStyle/>
          <a:p>
            <a:r>
              <a:rPr lang="en-US" dirty="0"/>
              <a:t>Initiate discussions with peers and veteran support groups both inside and outside of the workplace</a:t>
            </a:r>
          </a:p>
          <a:p>
            <a:r>
              <a:rPr lang="en-US" dirty="0"/>
              <a:t>Mentors and affinity group members help connect veterans with other civilian employees that are likewise educated on your background</a:t>
            </a:r>
          </a:p>
          <a:p>
            <a:r>
              <a:rPr lang="en-US" dirty="0"/>
              <a:t>That educated base of employees then connects veterans with the balance of the organization</a:t>
            </a:r>
          </a:p>
          <a:p>
            <a:r>
              <a:rPr lang="en-US" dirty="0"/>
              <a:t>The sooner that veterans assimilate using this approach, the better</a:t>
            </a:r>
          </a:p>
        </p:txBody>
      </p:sp>
      <p:graphicFrame>
        <p:nvGraphicFramePr>
          <p:cNvPr id="4" name="Diagram 3">
            <a:extLst>
              <a:ext uri="{FF2B5EF4-FFF2-40B4-BE49-F238E27FC236}">
                <a16:creationId xmlns:a16="http://schemas.microsoft.com/office/drawing/2014/main" id="{1073EE90-E985-4689-9CB9-B41D3228E7C8}"/>
              </a:ext>
            </a:extLst>
          </p:cNvPr>
          <p:cNvGraphicFramePr/>
          <p:nvPr/>
        </p:nvGraphicFramePr>
        <p:xfrm>
          <a:off x="6409897" y="1819639"/>
          <a:ext cx="6159690" cy="41954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Arrow: Curved Right 4">
            <a:extLst>
              <a:ext uri="{FF2B5EF4-FFF2-40B4-BE49-F238E27FC236}">
                <a16:creationId xmlns:a16="http://schemas.microsoft.com/office/drawing/2014/main" id="{B150FADE-3276-4175-8582-E433C8597DD1}"/>
              </a:ext>
            </a:extLst>
          </p:cNvPr>
          <p:cNvSpPr/>
          <p:nvPr/>
        </p:nvSpPr>
        <p:spPr>
          <a:xfrm rot="12212369">
            <a:off x="9588444" y="2013001"/>
            <a:ext cx="1136750" cy="3435740"/>
          </a:xfrm>
          <a:prstGeom prst="curved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000" b="1" dirty="0"/>
          </a:p>
        </p:txBody>
      </p:sp>
      <p:sp>
        <p:nvSpPr>
          <p:cNvPr id="6" name="Rectangle 3">
            <a:extLst>
              <a:ext uri="{FF2B5EF4-FFF2-40B4-BE49-F238E27FC236}">
                <a16:creationId xmlns:a16="http://schemas.microsoft.com/office/drawing/2014/main" id="{14AFE3DC-09DC-AAC0-D78B-4F3864E3B9F4}"/>
              </a:ext>
            </a:extLst>
          </p:cNvPr>
          <p:cNvSpPr>
            <a:spLocks noChangeArrowheads="1"/>
          </p:cNvSpPr>
          <p:nvPr/>
        </p:nvSpPr>
        <p:spPr bwMode="auto">
          <a:xfrm>
            <a:off x="721423" y="6636564"/>
            <a:ext cx="700063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sz="900" dirty="0"/>
              <a:t>Source: Matthew J. Louis, </a:t>
            </a:r>
            <a:r>
              <a:rPr lang="en-US" sz="900" i="1" dirty="0"/>
              <a:t>Hiring Veterans: How to Leverage Military Talent for Organizational Growth </a:t>
            </a:r>
            <a:r>
              <a:rPr lang="en-US" sz="900" dirty="0"/>
              <a:t>(Newburyport, MA: Career Press, 2023).</a:t>
            </a:r>
            <a:endParaRPr kumimoji="0" lang="en-US" altLang="en-US" sz="900" b="0" i="0" u="none" strike="noStrike" cap="none" normalizeH="0" baseline="0" dirty="0">
              <a:ln>
                <a:noFill/>
              </a:ln>
              <a:solidFill>
                <a:schemeClr val="tx1"/>
              </a:solidFill>
              <a:effectLst/>
              <a:latin typeface="Arial" panose="020B0604020202020204" pitchFamily="34" charset="0"/>
            </a:endParaRPr>
          </a:p>
        </p:txBody>
      </p:sp>
      <p:sp>
        <p:nvSpPr>
          <p:cNvPr id="7" name="Footer Placeholder 14">
            <a:extLst>
              <a:ext uri="{FF2B5EF4-FFF2-40B4-BE49-F238E27FC236}">
                <a16:creationId xmlns:a16="http://schemas.microsoft.com/office/drawing/2014/main" id="{4FA42A3C-1C3E-81E5-9C63-1EA149AC381E}"/>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Tree>
    <p:extLst>
      <p:ext uri="{BB962C8B-B14F-4D97-AF65-F5344CB8AC3E}">
        <p14:creationId xmlns:p14="http://schemas.microsoft.com/office/powerpoint/2010/main" val="3436011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1748E-4DF0-734A-B948-2D50AFDB0734}"/>
              </a:ext>
            </a:extLst>
          </p:cNvPr>
          <p:cNvSpPr>
            <a:spLocks noGrp="1"/>
          </p:cNvSpPr>
          <p:nvPr>
            <p:ph type="title"/>
          </p:nvPr>
        </p:nvSpPr>
        <p:spPr/>
        <p:txBody>
          <a:bodyPr/>
          <a:lstStyle/>
          <a:p>
            <a:r>
              <a:rPr lang="en-US" dirty="0"/>
              <a:t>Additional Keys to Success</a:t>
            </a:r>
          </a:p>
        </p:txBody>
      </p:sp>
      <p:sp>
        <p:nvSpPr>
          <p:cNvPr id="3" name="Content Placeholder 2">
            <a:extLst>
              <a:ext uri="{FF2B5EF4-FFF2-40B4-BE49-F238E27FC236}">
                <a16:creationId xmlns:a16="http://schemas.microsoft.com/office/drawing/2014/main" id="{B34A6D48-D448-E040-A414-950CA6BB4FB0}"/>
              </a:ext>
            </a:extLst>
          </p:cNvPr>
          <p:cNvSpPr>
            <a:spLocks noGrp="1"/>
          </p:cNvSpPr>
          <p:nvPr>
            <p:ph idx="1"/>
          </p:nvPr>
        </p:nvSpPr>
        <p:spPr>
          <a:xfrm>
            <a:off x="1371599" y="1423686"/>
            <a:ext cx="10320985" cy="5434314"/>
          </a:xfrm>
        </p:spPr>
        <p:txBody>
          <a:bodyPr>
            <a:normAutofit fontScale="92500" lnSpcReduction="10000"/>
          </a:bodyPr>
          <a:lstStyle/>
          <a:p>
            <a:r>
              <a:rPr lang="en-US" dirty="0"/>
              <a:t>Support focused hiring efforts on veterans of all backgrounds, as well as their spouses. Support military spouse employment with child care options and flexible schedules.</a:t>
            </a:r>
          </a:p>
          <a:p>
            <a:r>
              <a:rPr lang="en-US" dirty="0"/>
              <a:t>Leverage the veterans you already have in-house in doing all of the above (i.e., internal referrals, mentoring, BRG leadership, training leads, etc.)</a:t>
            </a:r>
          </a:p>
          <a:p>
            <a:r>
              <a:rPr lang="en-US" dirty="0"/>
              <a:t>Utilize Purepost, the best way to match talent to your open requirements (www.purepost.co)</a:t>
            </a:r>
          </a:p>
          <a:p>
            <a:r>
              <a:rPr lang="en-US" dirty="0"/>
              <a:t>Encourage veterans to self-identify &amp; read </a:t>
            </a:r>
            <a:r>
              <a:rPr lang="en-US" b="1" dirty="0">
                <a:hlinkClick r:id="rId3"/>
              </a:rPr>
              <a:t>Mission Transition</a:t>
            </a:r>
            <a:endParaRPr lang="en-US" b="1" dirty="0"/>
          </a:p>
          <a:p>
            <a:r>
              <a:rPr lang="en-US" dirty="0"/>
              <a:t>Educate your employees @ veterans, especially managers and peers of veteran hires</a:t>
            </a:r>
          </a:p>
          <a:p>
            <a:r>
              <a:rPr lang="en-US" dirty="0"/>
              <a:t>Train recruiters and interviewers of veterans. Have them read </a:t>
            </a:r>
            <a:r>
              <a:rPr lang="en-US" b="1" dirty="0">
                <a:hlinkClick r:id="rId4"/>
              </a:rPr>
              <a:t>Hiring Veterans</a:t>
            </a:r>
            <a:r>
              <a:rPr lang="en-US" dirty="0"/>
              <a:t>. </a:t>
            </a:r>
          </a:p>
          <a:p>
            <a:r>
              <a:rPr lang="en-US" dirty="0"/>
              <a:t>Make the culture of your organization transparent to veteran candidates.</a:t>
            </a:r>
          </a:p>
          <a:p>
            <a:r>
              <a:rPr lang="en-US" dirty="0"/>
              <a:t>Leverage apprenticeship or rotational onboarding programs and Veteran Collaboratives</a:t>
            </a:r>
          </a:p>
          <a:p>
            <a:r>
              <a:rPr lang="en-US" dirty="0"/>
              <a:t>Team with ESGR and leverage their support of your Reserve Component employees</a:t>
            </a:r>
          </a:p>
          <a:p>
            <a:r>
              <a:rPr lang="en-US" dirty="0"/>
              <a:t>Identify relevant events (Veterans Day, Memorial Day, etc.) and celebrate success</a:t>
            </a:r>
          </a:p>
          <a:p>
            <a:r>
              <a:rPr lang="en-US" dirty="0"/>
              <a:t>Apply to all applicable military initiative recognition programs and for applicable tax incentives</a:t>
            </a:r>
          </a:p>
          <a:p>
            <a:r>
              <a:rPr lang="en-US" dirty="0"/>
              <a:t>Incorporate an experienced external advisor to enable your program’s success</a:t>
            </a:r>
          </a:p>
          <a:p>
            <a:endParaRPr lang="en-US" dirty="0"/>
          </a:p>
        </p:txBody>
      </p:sp>
      <p:sp>
        <p:nvSpPr>
          <p:cNvPr id="4" name="Footer Placeholder 14">
            <a:extLst>
              <a:ext uri="{FF2B5EF4-FFF2-40B4-BE49-F238E27FC236}">
                <a16:creationId xmlns:a16="http://schemas.microsoft.com/office/drawing/2014/main" id="{DB588F1E-8995-9A43-8BF6-8B985384479A}"/>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pic>
        <p:nvPicPr>
          <p:cNvPr id="7" name="Graphic 6" descr="Group success">
            <a:extLst>
              <a:ext uri="{FF2B5EF4-FFF2-40B4-BE49-F238E27FC236}">
                <a16:creationId xmlns:a16="http://schemas.microsoft.com/office/drawing/2014/main" id="{BD141F5C-570A-E7B0-9149-C550672CBE7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06989" y="154970"/>
            <a:ext cx="1385595" cy="1385595"/>
          </a:xfrm>
          <a:prstGeom prst="rect">
            <a:avLst/>
          </a:prstGeom>
        </p:spPr>
      </p:pic>
      <p:sp>
        <p:nvSpPr>
          <p:cNvPr id="8" name="Rectangle 3">
            <a:extLst>
              <a:ext uri="{FF2B5EF4-FFF2-40B4-BE49-F238E27FC236}">
                <a16:creationId xmlns:a16="http://schemas.microsoft.com/office/drawing/2014/main" id="{14DBB266-830B-AC93-E54C-70BBBC70C636}"/>
              </a:ext>
            </a:extLst>
          </p:cNvPr>
          <p:cNvSpPr>
            <a:spLocks noChangeArrowheads="1"/>
          </p:cNvSpPr>
          <p:nvPr/>
        </p:nvSpPr>
        <p:spPr bwMode="auto">
          <a:xfrm>
            <a:off x="721423" y="6636564"/>
            <a:ext cx="700063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sz="900" dirty="0"/>
              <a:t>Source: Matthew J. Louis, </a:t>
            </a:r>
            <a:r>
              <a:rPr lang="en-US" sz="900" i="1" dirty="0"/>
              <a:t>Hiring Veterans: How to Leverage Military Talent for Organizational Growth </a:t>
            </a:r>
            <a:r>
              <a:rPr lang="en-US" sz="900" dirty="0"/>
              <a:t>(Newburyport, MA: Career Press, 2023).</a:t>
            </a:r>
            <a:endParaRPr kumimoji="0" lang="en-US" altLang="en-US" sz="9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4926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92CDB-7D9B-1749-B6EA-D4929D215C74}"/>
              </a:ext>
            </a:extLst>
          </p:cNvPr>
          <p:cNvSpPr>
            <a:spLocks noGrp="1"/>
          </p:cNvSpPr>
          <p:nvPr>
            <p:ph type="title"/>
          </p:nvPr>
        </p:nvSpPr>
        <p:spPr>
          <a:xfrm>
            <a:off x="1371600" y="252167"/>
            <a:ext cx="9601200" cy="1485900"/>
          </a:xfrm>
        </p:spPr>
        <p:txBody>
          <a:bodyPr/>
          <a:lstStyle/>
          <a:p>
            <a:r>
              <a:rPr lang="en-US" dirty="0"/>
              <a:t>Do…</a:t>
            </a:r>
          </a:p>
        </p:txBody>
      </p:sp>
      <p:sp>
        <p:nvSpPr>
          <p:cNvPr id="3" name="Content Placeholder 2">
            <a:extLst>
              <a:ext uri="{FF2B5EF4-FFF2-40B4-BE49-F238E27FC236}">
                <a16:creationId xmlns:a16="http://schemas.microsoft.com/office/drawing/2014/main" id="{7B28A1DE-5E7C-BE4D-916D-F826FBDFAE8D}"/>
              </a:ext>
            </a:extLst>
          </p:cNvPr>
          <p:cNvSpPr>
            <a:spLocks noGrp="1"/>
          </p:cNvSpPr>
          <p:nvPr>
            <p:ph idx="1"/>
          </p:nvPr>
        </p:nvSpPr>
        <p:spPr>
          <a:xfrm>
            <a:off x="1045029" y="1013746"/>
            <a:ext cx="10795037" cy="5147691"/>
          </a:xfrm>
        </p:spPr>
        <p:txBody>
          <a:bodyPr vert="horz" lIns="91440" tIns="45720" rIns="91440" bIns="45720" rtlCol="0">
            <a:noAutofit/>
          </a:bodyPr>
          <a:lstStyle/>
          <a:p>
            <a:r>
              <a:rPr lang="en-US" sz="1400" dirty="0"/>
              <a:t>Thank military members for their service, but remember to thank their families. Kids and spouses make huge sacrifices to support their deployed family member.</a:t>
            </a:r>
          </a:p>
          <a:p>
            <a:r>
              <a:rPr lang="en-US" sz="1400" dirty="0"/>
              <a:t>Send deployed service members cards and care packages. They really enjoy getting them.</a:t>
            </a:r>
          </a:p>
          <a:p>
            <a:r>
              <a:rPr lang="en-US" sz="1400" dirty="0"/>
              <a:t>Acknowledge people who have been deployed. Say something to the service members themselves, like “It’s so good to see you home with us again. What are you up to this weekend?” or to their family, “I know your son was deployed last year, and I’m so happy he’s back home now,” or “I know your uncle died in combat, and I’m so very sorry for your loss.”</a:t>
            </a:r>
          </a:p>
          <a:p>
            <a:r>
              <a:rPr lang="en-US" sz="1400" dirty="0"/>
              <a:t>Be available to talk and listen about things in general, including the important aspects of returning to everyday life—job, hobbies, activities, etc. A simple, “How are you doing” or “How’s the job search going?” can be very comforting.</a:t>
            </a:r>
          </a:p>
          <a:p>
            <a:r>
              <a:rPr lang="en-US" sz="1400" dirty="0"/>
              <a:t>Engage in community activities. Some military members return to a huge network of friends and family; others do not. Arrange outings to baseball games, museums, or the movies.</a:t>
            </a:r>
          </a:p>
          <a:p>
            <a:r>
              <a:rPr lang="en-US" sz="1400" dirty="0"/>
              <a:t>Offer help in specific ways. Rather than saying “Let me know if I can help…” say, “I’d like to babysit for you this weekend—you deserve a night out.”</a:t>
            </a:r>
          </a:p>
          <a:p>
            <a:r>
              <a:rPr lang="en-US" sz="1400" dirty="0"/>
              <a:t>Help them feel like their service matters</a:t>
            </a:r>
          </a:p>
          <a:p>
            <a:r>
              <a:rPr lang="en-US" sz="1400" dirty="0"/>
              <a:t>Ensure them that, though the transition to the real world is difficult, there is a place for them </a:t>
            </a:r>
          </a:p>
          <a:p>
            <a:r>
              <a:rPr lang="en-US" sz="1400" dirty="0"/>
              <a:t>Offer a job if you or someone you know is hiring.</a:t>
            </a:r>
          </a:p>
          <a:p>
            <a:r>
              <a:rPr lang="en-US" sz="1400" dirty="0"/>
              <a:t>Encourage the use of:</a:t>
            </a:r>
          </a:p>
          <a:p>
            <a:pPr lvl="1"/>
            <a:r>
              <a:rPr lang="en-US" sz="1400" dirty="0"/>
              <a:t>My books and my website</a:t>
            </a:r>
          </a:p>
          <a:p>
            <a:pPr lvl="1"/>
            <a:r>
              <a:rPr lang="en-US" sz="1400" dirty="0"/>
              <a:t>Purepost Passports</a:t>
            </a:r>
          </a:p>
          <a:p>
            <a:pPr lvl="1"/>
            <a:r>
              <a:rPr lang="en-US" sz="1400" dirty="0"/>
              <a:t>Veteran Collaboratives</a:t>
            </a:r>
          </a:p>
          <a:p>
            <a:pPr lvl="1"/>
            <a:r>
              <a:rPr lang="en-US" sz="1400" dirty="0"/>
              <a:t>Internships or Apprenticeships</a:t>
            </a:r>
          </a:p>
        </p:txBody>
      </p:sp>
      <p:pic>
        <p:nvPicPr>
          <p:cNvPr id="5" name="Picture 4">
            <a:extLst>
              <a:ext uri="{FF2B5EF4-FFF2-40B4-BE49-F238E27FC236}">
                <a16:creationId xmlns:a16="http://schemas.microsoft.com/office/drawing/2014/main" id="{E2C50EC0-C4FC-3D43-B0CE-38F31B119FA8}"/>
              </a:ext>
            </a:extLst>
          </p:cNvPr>
          <p:cNvPicPr>
            <a:picLocks noChangeAspect="1"/>
          </p:cNvPicPr>
          <p:nvPr/>
        </p:nvPicPr>
        <p:blipFill>
          <a:blip r:embed="rId2"/>
          <a:stretch>
            <a:fillRect/>
          </a:stretch>
        </p:blipFill>
        <p:spPr>
          <a:xfrm>
            <a:off x="7550565" y="5493234"/>
            <a:ext cx="4449832" cy="603746"/>
          </a:xfrm>
          <a:prstGeom prst="rect">
            <a:avLst/>
          </a:prstGeom>
        </p:spPr>
      </p:pic>
      <p:pic>
        <p:nvPicPr>
          <p:cNvPr id="6" name="Picture 5">
            <a:extLst>
              <a:ext uri="{FF2B5EF4-FFF2-40B4-BE49-F238E27FC236}">
                <a16:creationId xmlns:a16="http://schemas.microsoft.com/office/drawing/2014/main" id="{CEBE9937-22AD-734B-8F92-2F1434356009}"/>
              </a:ext>
            </a:extLst>
          </p:cNvPr>
          <p:cNvPicPr>
            <a:picLocks noChangeAspect="1"/>
          </p:cNvPicPr>
          <p:nvPr/>
        </p:nvPicPr>
        <p:blipFill rotWithShape="1">
          <a:blip r:embed="rId3"/>
          <a:srcRect l="14058" t="8489" r="13925" b="7624"/>
          <a:stretch/>
        </p:blipFill>
        <p:spPr>
          <a:xfrm>
            <a:off x="11082452" y="4050558"/>
            <a:ext cx="909920" cy="1371600"/>
          </a:xfrm>
          <a:prstGeom prst="rect">
            <a:avLst/>
          </a:prstGeom>
          <a:solidFill>
            <a:schemeClr val="tx1"/>
          </a:solidFill>
        </p:spPr>
      </p:pic>
      <p:pic>
        <p:nvPicPr>
          <p:cNvPr id="7" name="Picture 2" descr="DOD SkillBridge">
            <a:extLst>
              <a:ext uri="{FF2B5EF4-FFF2-40B4-BE49-F238E27FC236}">
                <a16:creationId xmlns:a16="http://schemas.microsoft.com/office/drawing/2014/main" id="{FEACCB6B-1213-584D-9970-5D40DFBAEC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4227" y="5040374"/>
            <a:ext cx="4445000" cy="381000"/>
          </a:xfrm>
          <a:prstGeom prst="rect">
            <a:avLst/>
          </a:prstGeom>
          <a:solidFill>
            <a:schemeClr val="tx1"/>
          </a:solidFill>
        </p:spPr>
      </p:pic>
      <p:sp>
        <p:nvSpPr>
          <p:cNvPr id="9" name="Rounded Rectangle 8">
            <a:extLst>
              <a:ext uri="{FF2B5EF4-FFF2-40B4-BE49-F238E27FC236}">
                <a16:creationId xmlns:a16="http://schemas.microsoft.com/office/drawing/2014/main" id="{433C70EA-C5FD-E24D-BCE3-0CAEB8425CA0}"/>
              </a:ext>
            </a:extLst>
          </p:cNvPr>
          <p:cNvSpPr/>
          <p:nvPr/>
        </p:nvSpPr>
        <p:spPr>
          <a:xfrm>
            <a:off x="6219930" y="100484"/>
            <a:ext cx="5620136" cy="8630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Watch this PsychArmor video:</a:t>
            </a:r>
          </a:p>
          <a:p>
            <a:pPr algn="ctr"/>
            <a:r>
              <a:rPr lang="en-US" dirty="0"/>
              <a:t> </a:t>
            </a:r>
            <a:r>
              <a:rPr lang="en-US" dirty="0">
                <a:highlight>
                  <a:srgbClr val="FFFF00"/>
                </a:highlight>
                <a:hlinkClick r:id="rId5"/>
              </a:rPr>
              <a:t>15 Things Veterans Want You to Know</a:t>
            </a:r>
            <a:endParaRPr lang="en-US" dirty="0">
              <a:highlight>
                <a:srgbClr val="FFFF00"/>
              </a:highlight>
            </a:endParaRPr>
          </a:p>
        </p:txBody>
      </p:sp>
      <p:pic>
        <p:nvPicPr>
          <p:cNvPr id="4" name="Picture 3">
            <a:extLst>
              <a:ext uri="{FF2B5EF4-FFF2-40B4-BE49-F238E27FC236}">
                <a16:creationId xmlns:a16="http://schemas.microsoft.com/office/drawing/2014/main" id="{E8596468-CAA6-0731-2A73-3F133C721FFF}"/>
              </a:ext>
            </a:extLst>
          </p:cNvPr>
          <p:cNvPicPr>
            <a:picLocks noChangeAspect="1"/>
          </p:cNvPicPr>
          <p:nvPr/>
        </p:nvPicPr>
        <p:blipFill rotWithShape="1">
          <a:blip r:embed="rId6"/>
          <a:srcRect t="13714" b="9249"/>
          <a:stretch/>
        </p:blipFill>
        <p:spPr>
          <a:xfrm>
            <a:off x="8564432" y="6168056"/>
            <a:ext cx="3096525" cy="603999"/>
          </a:xfrm>
          <a:prstGeom prst="rect">
            <a:avLst/>
          </a:prstGeom>
        </p:spPr>
      </p:pic>
      <p:pic>
        <p:nvPicPr>
          <p:cNvPr id="8" name="Picture 7">
            <a:extLst>
              <a:ext uri="{FF2B5EF4-FFF2-40B4-BE49-F238E27FC236}">
                <a16:creationId xmlns:a16="http://schemas.microsoft.com/office/drawing/2014/main" id="{29848806-8E7F-5733-37E8-CEA165B03DC0}"/>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0058399" y="4042890"/>
            <a:ext cx="914401" cy="1371600"/>
          </a:xfrm>
          <a:prstGeom prst="rect">
            <a:avLst/>
          </a:prstGeom>
        </p:spPr>
      </p:pic>
    </p:spTree>
    <p:extLst>
      <p:ext uri="{BB962C8B-B14F-4D97-AF65-F5344CB8AC3E}">
        <p14:creationId xmlns:p14="http://schemas.microsoft.com/office/powerpoint/2010/main" val="11294933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7CEC7-D011-2544-B954-4FEEF7B7F913}"/>
              </a:ext>
            </a:extLst>
          </p:cNvPr>
          <p:cNvSpPr>
            <a:spLocks noGrp="1"/>
          </p:cNvSpPr>
          <p:nvPr>
            <p:ph type="title"/>
          </p:nvPr>
        </p:nvSpPr>
        <p:spPr/>
        <p:txBody>
          <a:bodyPr/>
          <a:lstStyle/>
          <a:p>
            <a:r>
              <a:rPr lang="en-US" dirty="0"/>
              <a:t>Don’t…</a:t>
            </a:r>
          </a:p>
        </p:txBody>
      </p:sp>
      <p:sp>
        <p:nvSpPr>
          <p:cNvPr id="3" name="Content Placeholder 2">
            <a:extLst>
              <a:ext uri="{FF2B5EF4-FFF2-40B4-BE49-F238E27FC236}">
                <a16:creationId xmlns:a16="http://schemas.microsoft.com/office/drawing/2014/main" id="{1DA48B85-E308-144B-BE5E-A62C04B63027}"/>
              </a:ext>
            </a:extLst>
          </p:cNvPr>
          <p:cNvSpPr>
            <a:spLocks noGrp="1"/>
          </p:cNvSpPr>
          <p:nvPr>
            <p:ph idx="1"/>
          </p:nvPr>
        </p:nvSpPr>
        <p:spPr>
          <a:xfrm>
            <a:off x="1371600" y="1828800"/>
            <a:ext cx="9601200" cy="4038600"/>
          </a:xfrm>
        </p:spPr>
        <p:txBody>
          <a:bodyPr>
            <a:normAutofit fontScale="92500" lnSpcReduction="20000"/>
          </a:bodyPr>
          <a:lstStyle/>
          <a:p>
            <a:r>
              <a:rPr lang="en-US" dirty="0"/>
              <a:t>Assume all veterans served in a combat capacity</a:t>
            </a:r>
          </a:p>
          <a:p>
            <a:r>
              <a:rPr lang="en-US" dirty="0"/>
              <a:t>Ask for specific details about combat (for the few that did serve in a combat capacity)</a:t>
            </a:r>
          </a:p>
          <a:p>
            <a:r>
              <a:rPr lang="en-US" dirty="0"/>
              <a:t>Ask a military member if he/she has shot or killed someone</a:t>
            </a:r>
          </a:p>
          <a:p>
            <a:r>
              <a:rPr lang="en-US" dirty="0"/>
              <a:t>Discuss politics or other current events involving combat</a:t>
            </a:r>
          </a:p>
          <a:p>
            <a:r>
              <a:rPr lang="en-US" dirty="0"/>
              <a:t>Confuse branches of the military</a:t>
            </a:r>
          </a:p>
          <a:p>
            <a:pPr lvl="1"/>
            <a:r>
              <a:rPr lang="en-US" dirty="0"/>
              <a:t>Army = Soldiers</a:t>
            </a:r>
          </a:p>
          <a:p>
            <a:pPr lvl="1"/>
            <a:r>
              <a:rPr lang="en-US" dirty="0"/>
              <a:t>Navy = Sailors</a:t>
            </a:r>
          </a:p>
          <a:p>
            <a:pPr lvl="1"/>
            <a:r>
              <a:rPr lang="en-US" dirty="0"/>
              <a:t>Marines = Marine</a:t>
            </a:r>
          </a:p>
          <a:p>
            <a:pPr lvl="1"/>
            <a:r>
              <a:rPr lang="en-US" dirty="0"/>
              <a:t>Air Force = Airmen/women</a:t>
            </a:r>
          </a:p>
          <a:p>
            <a:pPr lvl="1"/>
            <a:r>
              <a:rPr lang="en-US" dirty="0"/>
              <a:t>Space Force = Guardians</a:t>
            </a:r>
          </a:p>
          <a:p>
            <a:pPr lvl="1"/>
            <a:r>
              <a:rPr lang="en-US" dirty="0"/>
              <a:t>When in doubt, use the terms “service member”, “military”, or “veteran”, which apply to all branches</a:t>
            </a:r>
          </a:p>
        </p:txBody>
      </p:sp>
    </p:spTree>
    <p:extLst>
      <p:ext uri="{BB962C8B-B14F-4D97-AF65-F5344CB8AC3E}">
        <p14:creationId xmlns:p14="http://schemas.microsoft.com/office/powerpoint/2010/main" val="8902744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8"/>
          <p:cNvSpPr/>
          <p:nvPr/>
        </p:nvSpPr>
        <p:spPr>
          <a:xfrm>
            <a:off x="0" y="6257"/>
            <a:ext cx="12192000" cy="316941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6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Google Shape;316;p8">
            <a:extLst>
              <a:ext uri="{FF2B5EF4-FFF2-40B4-BE49-F238E27FC236}">
                <a16:creationId xmlns:a16="http://schemas.microsoft.com/office/drawing/2014/main" id="{2AB09C6D-0EEB-6E2D-1447-1A804A1ADBAB}"/>
              </a:ext>
            </a:extLst>
          </p:cNvPr>
          <p:cNvSpPr/>
          <p:nvPr/>
        </p:nvSpPr>
        <p:spPr>
          <a:xfrm>
            <a:off x="314555" y="759384"/>
            <a:ext cx="11563218" cy="5688550"/>
          </a:xfrm>
          <a:prstGeom prst="roundRect">
            <a:avLst>
              <a:gd name="adj" fmla="val 10059"/>
            </a:avLst>
          </a:prstGeom>
          <a:solidFill>
            <a:schemeClr val="bg1">
              <a:lumMod val="95000"/>
            </a:schemeClr>
          </a:solidFill>
          <a:ln>
            <a:solidFill>
              <a:schemeClr val="tx1"/>
            </a:solidFill>
          </a:ln>
          <a:effectLst>
            <a:outerShdw blurRad="635000" dist="114300" dir="5400000" algn="t" rotWithShape="0">
              <a:srgbClr val="000000">
                <a:alpha val="9803"/>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01" name="Google Shape;301;p8"/>
          <p:cNvSpPr txBox="1"/>
          <p:nvPr/>
        </p:nvSpPr>
        <p:spPr>
          <a:xfrm>
            <a:off x="2006602" y="223853"/>
            <a:ext cx="8178798" cy="53553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0000"/>
                </a:solidFill>
                <a:effectLst/>
                <a:uLnTx/>
                <a:uFillTx/>
                <a:latin typeface="Open Sans"/>
                <a:ea typeface="Open Sans"/>
                <a:cs typeface="Open Sans"/>
                <a:sym typeface="Open Sans"/>
              </a:rPr>
              <a:t>Purepost Services &amp; Who We Serve</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02" name="Google Shape;302;p8"/>
          <p:cNvSpPr/>
          <p:nvPr/>
        </p:nvSpPr>
        <p:spPr>
          <a:xfrm>
            <a:off x="614642" y="950534"/>
            <a:ext cx="4662208" cy="2913734"/>
          </a:xfrm>
          <a:prstGeom prst="roundRect">
            <a:avLst>
              <a:gd name="adj" fmla="val 2861"/>
            </a:avLst>
          </a:prstGeom>
          <a:solidFill>
            <a:schemeClr val="lt1"/>
          </a:solidFill>
          <a:ln>
            <a:noFill/>
          </a:ln>
          <a:effectLst>
            <a:outerShdw blurRad="635000" dist="114300" dir="5400000" algn="t" rotWithShape="0">
              <a:srgbClr val="000000">
                <a:alpha val="9803"/>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03" name="Google Shape;303;p8"/>
          <p:cNvSpPr/>
          <p:nvPr/>
        </p:nvSpPr>
        <p:spPr>
          <a:xfrm>
            <a:off x="6915151" y="950534"/>
            <a:ext cx="4662208" cy="2913734"/>
          </a:xfrm>
          <a:prstGeom prst="roundRect">
            <a:avLst>
              <a:gd name="adj" fmla="val 2861"/>
            </a:avLst>
          </a:prstGeom>
          <a:solidFill>
            <a:schemeClr val="lt1"/>
          </a:solidFill>
          <a:ln>
            <a:noFill/>
          </a:ln>
          <a:effectLst>
            <a:outerShdw blurRad="635000" dist="114300" dir="5400000" algn="t" rotWithShape="0">
              <a:srgbClr val="000000">
                <a:alpha val="9803"/>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304" name="Google Shape;304;p8"/>
          <p:cNvGrpSpPr/>
          <p:nvPr/>
        </p:nvGrpSpPr>
        <p:grpSpPr>
          <a:xfrm>
            <a:off x="1052565" y="1281584"/>
            <a:ext cx="10086871" cy="2251635"/>
            <a:chOff x="1052565" y="2014173"/>
            <a:chExt cx="10086871" cy="2251635"/>
          </a:xfrm>
        </p:grpSpPr>
        <p:sp>
          <p:nvSpPr>
            <p:cNvPr id="305" name="Google Shape;305;p8"/>
            <p:cNvSpPr txBox="1"/>
            <p:nvPr/>
          </p:nvSpPr>
          <p:spPr>
            <a:xfrm>
              <a:off x="7353074" y="3267073"/>
              <a:ext cx="2692621" cy="3139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Open Sans"/>
                  <a:ea typeface="Open Sans"/>
                  <a:cs typeface="Open Sans"/>
                  <a:sym typeface="Open Sans"/>
                </a:rPr>
                <a:t>Who Benefits: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8"/>
            <p:cNvSpPr txBox="1"/>
            <p:nvPr/>
          </p:nvSpPr>
          <p:spPr>
            <a:xfrm>
              <a:off x="7353074" y="3581005"/>
              <a:ext cx="2148061" cy="684803"/>
            </a:xfrm>
            <a:prstGeom prst="rect">
              <a:avLst/>
            </a:prstGeom>
            <a:noFill/>
            <a:ln>
              <a:noFill/>
            </a:ln>
          </p:spPr>
          <p:txBody>
            <a:bodyPr spcFirstLastPara="1" wrap="square" lIns="91425" tIns="45700" rIns="91425" bIns="45700" anchor="t" anchorCtr="0">
              <a:spAutoFit/>
            </a:bodyPr>
            <a:lstStyle/>
            <a:p>
              <a:pPr marL="171450" marR="0" lvl="0" indent="-171450" algn="l" defTabSz="914400" rtl="0" eaLnBrk="1" fontAlgn="auto" latinLnBrk="0" hangingPunct="1">
                <a:lnSpc>
                  <a:spcPct val="100000"/>
                </a:lnSpc>
                <a:spcBef>
                  <a:spcPts val="0"/>
                </a:spcBef>
                <a:spcAft>
                  <a:spcPts val="0"/>
                </a:spcAft>
                <a:buClr>
                  <a:srgbClr val="E9001C"/>
                </a:buClr>
                <a:buSzPts val="1200"/>
                <a:buFont typeface="Arimo"/>
                <a:buChar char="="/>
                <a:tabLst/>
                <a:defRPr/>
              </a:pPr>
              <a:r>
                <a:rPr kumimoji="0" lang="en-US" sz="1200" b="0" i="0" u="none" strike="noStrike" kern="0" cap="none" spc="0" normalizeH="0" baseline="0" noProof="0">
                  <a:ln>
                    <a:noFill/>
                  </a:ln>
                  <a:solidFill>
                    <a:srgbClr val="595959"/>
                  </a:solidFill>
                  <a:effectLst/>
                  <a:uLnTx/>
                  <a:uFillTx/>
                  <a:latin typeface="Calibri"/>
                  <a:ea typeface="Calibri"/>
                  <a:cs typeface="Calibri"/>
                  <a:sym typeface="Calibri"/>
                </a:rPr>
                <a:t>Small &amp; Medium Sized Businesses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171450" marR="0" lvl="0" indent="-171450" algn="l" defTabSz="914400" rtl="0" eaLnBrk="1" fontAlgn="auto" latinLnBrk="0" hangingPunct="1">
                <a:lnSpc>
                  <a:spcPct val="100000"/>
                </a:lnSpc>
                <a:spcBef>
                  <a:spcPts val="300"/>
                </a:spcBef>
                <a:spcAft>
                  <a:spcPts val="0"/>
                </a:spcAft>
                <a:buClr>
                  <a:srgbClr val="E9001C"/>
                </a:buClr>
                <a:buSzPts val="1200"/>
                <a:buFont typeface="Arimo"/>
                <a:buChar char="="/>
                <a:tabLst/>
                <a:defRPr/>
              </a:pPr>
              <a:r>
                <a:rPr kumimoji="0" lang="en-US" sz="1200" b="0" i="0" u="none" strike="noStrike" kern="0" cap="none" spc="0" normalizeH="0" baseline="0" noProof="0">
                  <a:ln>
                    <a:noFill/>
                  </a:ln>
                  <a:solidFill>
                    <a:srgbClr val="595959"/>
                  </a:solidFill>
                  <a:effectLst/>
                  <a:uLnTx/>
                  <a:uFillTx/>
                  <a:latin typeface="Calibri"/>
                  <a:ea typeface="Calibri"/>
                  <a:cs typeface="Calibri"/>
                  <a:sym typeface="Calibri"/>
                </a:rPr>
                <a:t>Enterprises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8"/>
            <p:cNvSpPr txBox="1"/>
            <p:nvPr/>
          </p:nvSpPr>
          <p:spPr>
            <a:xfrm>
              <a:off x="7353075" y="2571617"/>
              <a:ext cx="3388270" cy="53553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E9001C"/>
                  </a:solidFill>
                  <a:effectLst/>
                  <a:uLnTx/>
                  <a:uFillTx/>
                  <a:latin typeface="Open Sans"/>
                  <a:ea typeface="Open Sans"/>
                  <a:cs typeface="Open Sans"/>
                  <a:sym typeface="Open Sans"/>
                </a:rPr>
                <a:t>Acquire Talent</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Open Sans"/>
                  <a:ea typeface="Open Sans"/>
                  <a:cs typeface="Open Sans"/>
                  <a:sym typeface="Open Sans"/>
                </a:rPr>
                <a:t>Find Talent in 10 mins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8"/>
            <p:cNvSpPr txBox="1"/>
            <p:nvPr/>
          </p:nvSpPr>
          <p:spPr>
            <a:xfrm>
              <a:off x="9212643" y="3581005"/>
              <a:ext cx="1926793" cy="276959"/>
            </a:xfrm>
            <a:prstGeom prst="rect">
              <a:avLst/>
            </a:prstGeom>
            <a:noFill/>
            <a:ln>
              <a:noFill/>
            </a:ln>
          </p:spPr>
          <p:txBody>
            <a:bodyPr spcFirstLastPara="1" wrap="square" lIns="91425" tIns="45700" rIns="91425" bIns="45700" anchor="t" anchorCtr="0">
              <a:spAutoFit/>
            </a:bodyPr>
            <a:lstStyle/>
            <a:p>
              <a:pPr marL="171450" marR="0" lvl="0" indent="-171450" algn="l" defTabSz="914400" rtl="0" eaLnBrk="1" fontAlgn="auto" latinLnBrk="0" hangingPunct="1">
                <a:lnSpc>
                  <a:spcPct val="100000"/>
                </a:lnSpc>
                <a:spcBef>
                  <a:spcPts val="0"/>
                </a:spcBef>
                <a:spcAft>
                  <a:spcPts val="0"/>
                </a:spcAft>
                <a:buClr>
                  <a:srgbClr val="E9001C"/>
                </a:buClr>
                <a:buSzPts val="1200"/>
                <a:buFont typeface="Arimo"/>
                <a:buChar char="="/>
                <a:tabLst/>
                <a:defRPr/>
              </a:pPr>
              <a:r>
                <a:rPr kumimoji="0" lang="en-US" sz="1200" b="0" i="0" u="none" strike="noStrike" kern="0" cap="none" spc="0" normalizeH="0" baseline="0" noProof="0" dirty="0">
                  <a:ln>
                    <a:noFill/>
                  </a:ln>
                  <a:solidFill>
                    <a:srgbClr val="595959"/>
                  </a:solidFill>
                  <a:effectLst/>
                  <a:uLnTx/>
                  <a:uFillTx/>
                  <a:latin typeface="Calibri"/>
                  <a:ea typeface="Calibri"/>
                  <a:cs typeface="Calibri"/>
                  <a:sym typeface="Calibri"/>
                </a:rPr>
                <a:t>Manpower Organizations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09" name="Google Shape;309;p8"/>
            <p:cNvSpPr txBox="1"/>
            <p:nvPr/>
          </p:nvSpPr>
          <p:spPr>
            <a:xfrm>
              <a:off x="1052565" y="3267073"/>
              <a:ext cx="2692621" cy="3139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Open Sans"/>
                  <a:ea typeface="Open Sans"/>
                  <a:cs typeface="Open Sans"/>
                  <a:sym typeface="Open Sans"/>
                </a:rPr>
                <a:t>Who Benefits: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8"/>
            <p:cNvSpPr txBox="1"/>
            <p:nvPr/>
          </p:nvSpPr>
          <p:spPr>
            <a:xfrm>
              <a:off x="1052565" y="3581005"/>
              <a:ext cx="2148061" cy="500137"/>
            </a:xfrm>
            <a:prstGeom prst="rect">
              <a:avLst/>
            </a:prstGeom>
            <a:noFill/>
            <a:ln>
              <a:noFill/>
            </a:ln>
          </p:spPr>
          <p:txBody>
            <a:bodyPr spcFirstLastPara="1" wrap="square" lIns="91425" tIns="45700" rIns="91425" bIns="45700" anchor="t" anchorCtr="0">
              <a:spAutoFit/>
            </a:bodyPr>
            <a:lstStyle/>
            <a:p>
              <a:pPr marL="171450" marR="0" lvl="0" indent="-171450" algn="l" defTabSz="914400" rtl="0" eaLnBrk="1" fontAlgn="auto" latinLnBrk="0" hangingPunct="1">
                <a:lnSpc>
                  <a:spcPct val="100000"/>
                </a:lnSpc>
                <a:spcBef>
                  <a:spcPts val="0"/>
                </a:spcBef>
                <a:spcAft>
                  <a:spcPts val="0"/>
                </a:spcAft>
                <a:buClr>
                  <a:srgbClr val="E9001C"/>
                </a:buClr>
                <a:buSzPts val="1200"/>
                <a:buFont typeface="Arimo"/>
                <a:buChar char="="/>
                <a:tabLst/>
                <a:defRPr/>
              </a:pPr>
              <a:r>
                <a:rPr kumimoji="0" lang="en-US" sz="1200" b="0" i="0" u="none" strike="noStrike" kern="0" cap="none" spc="0" normalizeH="0" baseline="0" noProof="0">
                  <a:ln>
                    <a:noFill/>
                  </a:ln>
                  <a:solidFill>
                    <a:srgbClr val="595959"/>
                  </a:solidFill>
                  <a:effectLst/>
                  <a:uLnTx/>
                  <a:uFillTx/>
                  <a:latin typeface="Calibri"/>
                  <a:ea typeface="Calibri"/>
                  <a:cs typeface="Calibri"/>
                  <a:sym typeface="Calibri"/>
                </a:rPr>
                <a:t>U.S. Military Veterans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171450" marR="0" lvl="0" indent="-171450" algn="l" defTabSz="914400" rtl="0" eaLnBrk="1" fontAlgn="auto" latinLnBrk="0" hangingPunct="1">
                <a:lnSpc>
                  <a:spcPct val="100000"/>
                </a:lnSpc>
                <a:spcBef>
                  <a:spcPts val="300"/>
                </a:spcBef>
                <a:spcAft>
                  <a:spcPts val="0"/>
                </a:spcAft>
                <a:buClr>
                  <a:srgbClr val="E9001C"/>
                </a:buClr>
                <a:buSzPts val="1200"/>
                <a:buFont typeface="Arimo"/>
                <a:buChar char="="/>
                <a:tabLst/>
                <a:defRPr/>
              </a:pPr>
              <a:r>
                <a:rPr kumimoji="0" lang="en-US" sz="1200" b="0" i="0" u="none" strike="noStrike" kern="0" cap="none" spc="0" normalizeH="0" baseline="0" noProof="0">
                  <a:ln>
                    <a:noFill/>
                  </a:ln>
                  <a:solidFill>
                    <a:srgbClr val="595959"/>
                  </a:solidFill>
                  <a:effectLst/>
                  <a:uLnTx/>
                  <a:uFillTx/>
                  <a:latin typeface="Calibri"/>
                  <a:ea typeface="Calibri"/>
                  <a:cs typeface="Calibri"/>
                  <a:sym typeface="Calibri"/>
                </a:rPr>
                <a:t>Any Job Seeker</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8"/>
            <p:cNvSpPr txBox="1"/>
            <p:nvPr/>
          </p:nvSpPr>
          <p:spPr>
            <a:xfrm>
              <a:off x="1052566" y="2571617"/>
              <a:ext cx="4224284" cy="5354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E9001C"/>
                  </a:solidFill>
                  <a:effectLst/>
                  <a:uLnTx/>
                  <a:uFillTx/>
                  <a:latin typeface="Open Sans"/>
                  <a:ea typeface="Open Sans"/>
                  <a:cs typeface="Open Sans"/>
                  <a:sym typeface="Open Sans"/>
                </a:rPr>
                <a:t>Create Passport, Upskill, Get Hired</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Open Sans"/>
                  <a:ea typeface="Open Sans"/>
                  <a:cs typeface="Open Sans"/>
                  <a:sym typeface="Open Sans"/>
                </a:rPr>
                <a:t>Build Profile in 10 mins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312" name="Google Shape;312;p8"/>
            <p:cNvPicPr preferRelativeResize="0"/>
            <p:nvPr/>
          </p:nvPicPr>
          <p:blipFill rotWithShape="1">
            <a:blip r:embed="rId3">
              <a:alphaModFix/>
            </a:blip>
            <a:srcRect/>
            <a:stretch/>
          </p:blipFill>
          <p:spPr>
            <a:xfrm>
              <a:off x="1090665" y="2014173"/>
              <a:ext cx="1852560" cy="496984"/>
            </a:xfrm>
            <a:prstGeom prst="rect">
              <a:avLst/>
            </a:prstGeom>
            <a:noFill/>
            <a:ln>
              <a:noFill/>
            </a:ln>
          </p:spPr>
        </p:pic>
      </p:grpSp>
      <p:sp>
        <p:nvSpPr>
          <p:cNvPr id="314" name="Google Shape;314;p8"/>
          <p:cNvSpPr/>
          <p:nvPr/>
        </p:nvSpPr>
        <p:spPr>
          <a:xfrm>
            <a:off x="4862514" y="1987908"/>
            <a:ext cx="2466974" cy="838986"/>
          </a:xfrm>
          <a:prstGeom prst="leftRight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6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15" name="Google Shape;315;p8"/>
          <p:cNvSpPr txBox="1"/>
          <p:nvPr/>
        </p:nvSpPr>
        <p:spPr>
          <a:xfrm>
            <a:off x="5116530" y="2276596"/>
            <a:ext cx="1958942" cy="26161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100" b="1" i="0" u="none" strike="noStrike" kern="0" cap="none" spc="0" normalizeH="0" baseline="0" noProof="0">
                <a:ln>
                  <a:noFill/>
                </a:ln>
                <a:solidFill>
                  <a:srgbClr val="FFFFFF"/>
                </a:solidFill>
                <a:effectLst/>
                <a:uLnTx/>
                <a:uFillTx/>
                <a:latin typeface="Open Sans"/>
                <a:ea typeface="Open Sans"/>
                <a:cs typeface="Open Sans"/>
                <a:sym typeface="Open Sans"/>
              </a:rPr>
              <a:t>Supply Meets Demand</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8"/>
          <p:cNvSpPr/>
          <p:nvPr/>
        </p:nvSpPr>
        <p:spPr>
          <a:xfrm>
            <a:off x="614641" y="4122156"/>
            <a:ext cx="10962717" cy="1323262"/>
          </a:xfrm>
          <a:prstGeom prst="roundRect">
            <a:avLst>
              <a:gd name="adj" fmla="val 10059"/>
            </a:avLst>
          </a:prstGeom>
          <a:solidFill>
            <a:schemeClr val="lt1"/>
          </a:solidFill>
          <a:ln>
            <a:noFill/>
          </a:ln>
          <a:effectLst>
            <a:outerShdw blurRad="635000" dist="114300" dir="5400000" algn="t" rotWithShape="0">
              <a:srgbClr val="000000">
                <a:alpha val="9803"/>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19" name="Google Shape;319;p8"/>
          <p:cNvSpPr txBox="1"/>
          <p:nvPr/>
        </p:nvSpPr>
        <p:spPr>
          <a:xfrm>
            <a:off x="3615402" y="4709700"/>
            <a:ext cx="2833431" cy="3139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E9001C"/>
                </a:solidFill>
                <a:effectLst/>
                <a:uLnTx/>
                <a:uFillTx/>
                <a:latin typeface="Open Sans"/>
                <a:ea typeface="Open Sans"/>
                <a:cs typeface="Open Sans"/>
                <a:sym typeface="Open Sans"/>
              </a:rPr>
              <a:t>Case Manage Job Seekers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21" name="Google Shape;321;p8"/>
          <p:cNvSpPr txBox="1"/>
          <p:nvPr/>
        </p:nvSpPr>
        <p:spPr>
          <a:xfrm>
            <a:off x="6466359" y="4376753"/>
            <a:ext cx="1817012" cy="3139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Open Sans"/>
                <a:ea typeface="Open Sans"/>
                <a:cs typeface="Open Sans"/>
                <a:sym typeface="Open Sans"/>
              </a:rPr>
              <a:t>Who Benefits: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22" name="Google Shape;322;p8"/>
          <p:cNvSpPr txBox="1"/>
          <p:nvPr/>
        </p:nvSpPr>
        <p:spPr>
          <a:xfrm>
            <a:off x="6466359" y="4690685"/>
            <a:ext cx="1817012" cy="500137"/>
          </a:xfrm>
          <a:prstGeom prst="rect">
            <a:avLst/>
          </a:prstGeom>
          <a:noFill/>
          <a:ln>
            <a:noFill/>
          </a:ln>
        </p:spPr>
        <p:txBody>
          <a:bodyPr spcFirstLastPara="1" wrap="square" lIns="91425" tIns="45700" rIns="91425" bIns="45700" anchor="t" anchorCtr="0">
            <a:spAutoFit/>
          </a:bodyPr>
          <a:lstStyle/>
          <a:p>
            <a:pPr marL="171450" marR="0" lvl="0" indent="-171450" algn="l" defTabSz="914400" rtl="0" eaLnBrk="1" fontAlgn="auto" latinLnBrk="0" hangingPunct="1">
              <a:lnSpc>
                <a:spcPct val="100000"/>
              </a:lnSpc>
              <a:spcBef>
                <a:spcPts val="0"/>
              </a:spcBef>
              <a:spcAft>
                <a:spcPts val="0"/>
              </a:spcAft>
              <a:buClr>
                <a:srgbClr val="E9001C"/>
              </a:buClr>
              <a:buSzPts val="1200"/>
              <a:buFont typeface="Arimo"/>
              <a:buChar char="="/>
              <a:tabLst/>
              <a:defRPr/>
            </a:pPr>
            <a:r>
              <a:rPr kumimoji="0" lang="en-US" sz="1200" b="0" i="0" u="none" strike="noStrike" kern="0" cap="none" spc="0" normalizeH="0" baseline="0" noProof="0">
                <a:ln>
                  <a:noFill/>
                </a:ln>
                <a:solidFill>
                  <a:srgbClr val="595959"/>
                </a:solidFill>
                <a:effectLst/>
                <a:uLnTx/>
                <a:uFillTx/>
                <a:latin typeface="Calibri"/>
                <a:ea typeface="Calibri"/>
                <a:cs typeface="Calibri"/>
                <a:sym typeface="Calibri"/>
              </a:rPr>
              <a:t>Veteran Service Orgs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171450" marR="0" lvl="0" indent="-171450" algn="l" defTabSz="914400" rtl="0" eaLnBrk="1" fontAlgn="auto" latinLnBrk="0" hangingPunct="1">
              <a:lnSpc>
                <a:spcPct val="100000"/>
              </a:lnSpc>
              <a:spcBef>
                <a:spcPts val="300"/>
              </a:spcBef>
              <a:spcAft>
                <a:spcPts val="0"/>
              </a:spcAft>
              <a:buClr>
                <a:srgbClr val="E9001C"/>
              </a:buClr>
              <a:buSzPts val="1200"/>
              <a:buFont typeface="Arimo"/>
              <a:buChar char="="/>
              <a:tabLst/>
              <a:defRPr/>
            </a:pPr>
            <a:r>
              <a:rPr kumimoji="0" lang="en-US" sz="1200" b="0" i="0" u="none" strike="noStrike" kern="0" cap="none" spc="0" normalizeH="0" baseline="0" noProof="0">
                <a:ln>
                  <a:noFill/>
                </a:ln>
                <a:solidFill>
                  <a:srgbClr val="595959"/>
                </a:solidFill>
                <a:effectLst/>
                <a:uLnTx/>
                <a:uFillTx/>
                <a:latin typeface="Calibri"/>
                <a:ea typeface="Calibri"/>
                <a:cs typeface="Calibri"/>
                <a:sym typeface="Calibri"/>
              </a:rPr>
              <a:t>Technical Schools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8"/>
          <p:cNvSpPr txBox="1"/>
          <p:nvPr/>
        </p:nvSpPr>
        <p:spPr>
          <a:xfrm>
            <a:off x="8126273" y="4690685"/>
            <a:ext cx="3013163" cy="723235"/>
          </a:xfrm>
          <a:prstGeom prst="rect">
            <a:avLst/>
          </a:prstGeom>
          <a:noFill/>
          <a:ln>
            <a:noFill/>
          </a:ln>
        </p:spPr>
        <p:txBody>
          <a:bodyPr spcFirstLastPara="1" wrap="square" lIns="91425" tIns="45700" rIns="91425" bIns="45700" anchor="t" anchorCtr="0">
            <a:spAutoFit/>
          </a:bodyPr>
          <a:lstStyle/>
          <a:p>
            <a:pPr marL="171450" marR="0" lvl="0" indent="-171450" algn="l" defTabSz="914400" rtl="0" eaLnBrk="1" fontAlgn="auto" latinLnBrk="0" hangingPunct="1">
              <a:lnSpc>
                <a:spcPct val="100000"/>
              </a:lnSpc>
              <a:spcBef>
                <a:spcPts val="0"/>
              </a:spcBef>
              <a:spcAft>
                <a:spcPts val="0"/>
              </a:spcAft>
              <a:buClr>
                <a:srgbClr val="E9001C"/>
              </a:buClr>
              <a:buSzPts val="1200"/>
              <a:buFont typeface="Arimo"/>
              <a:buChar char="="/>
              <a:tabLst/>
              <a:defRPr/>
            </a:pPr>
            <a:r>
              <a:rPr kumimoji="0" lang="en-US" sz="1200" b="0" i="0" u="none" strike="noStrike" kern="0" cap="none" spc="0" normalizeH="0" baseline="0" noProof="0" dirty="0">
                <a:ln>
                  <a:noFill/>
                </a:ln>
                <a:solidFill>
                  <a:srgbClr val="595959"/>
                </a:solidFill>
                <a:effectLst/>
                <a:uLnTx/>
                <a:uFillTx/>
                <a:latin typeface="Calibri"/>
                <a:ea typeface="Calibri"/>
                <a:cs typeface="Calibri"/>
                <a:sym typeface="Calibri"/>
              </a:rPr>
              <a:t>College and University Career Centers</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171450" marR="0" lvl="0" indent="-171450" algn="l" defTabSz="914400" rtl="0" eaLnBrk="1" fontAlgn="auto" latinLnBrk="0" hangingPunct="1">
              <a:lnSpc>
                <a:spcPct val="100000"/>
              </a:lnSpc>
              <a:spcBef>
                <a:spcPts val="300"/>
              </a:spcBef>
              <a:spcAft>
                <a:spcPts val="0"/>
              </a:spcAft>
              <a:buClr>
                <a:srgbClr val="E9001C"/>
              </a:buClr>
              <a:buSzPts val="1200"/>
              <a:buFont typeface="Arimo"/>
              <a:buChar char="="/>
              <a:tabLst/>
              <a:defRPr/>
            </a:pPr>
            <a:r>
              <a:rPr kumimoji="0" lang="en-US" sz="1200" b="0" i="0" u="none" strike="noStrike" kern="0" cap="none" spc="0" normalizeH="0" baseline="0" noProof="0" dirty="0">
                <a:ln>
                  <a:noFill/>
                </a:ln>
                <a:solidFill>
                  <a:srgbClr val="595959"/>
                </a:solidFill>
                <a:effectLst/>
                <a:uLnTx/>
                <a:uFillTx/>
                <a:latin typeface="Calibri"/>
                <a:ea typeface="Calibri"/>
                <a:cs typeface="Calibri"/>
                <a:sym typeface="Calibri"/>
              </a:rPr>
              <a:t>Talent Networks (ERGs)</a:t>
            </a:r>
          </a:p>
          <a:p>
            <a:pPr marL="171450" marR="0" lvl="0" indent="-171450" algn="l" defTabSz="914400" rtl="0" eaLnBrk="1" fontAlgn="auto" latinLnBrk="0" hangingPunct="1">
              <a:lnSpc>
                <a:spcPct val="100000"/>
              </a:lnSpc>
              <a:spcBef>
                <a:spcPts val="300"/>
              </a:spcBef>
              <a:spcAft>
                <a:spcPts val="0"/>
              </a:spcAft>
              <a:buClr>
                <a:srgbClr val="E9001C"/>
              </a:buClr>
              <a:buSzPts val="1200"/>
              <a:buFont typeface="Arimo"/>
              <a:buChar char="="/>
              <a:tabLst/>
              <a:defRPr/>
            </a:pPr>
            <a:r>
              <a:rPr kumimoji="0" lang="en-US" sz="1200" b="0" i="0" u="none" strike="noStrike" kern="0" cap="none" spc="0" normalizeH="0" baseline="0" noProof="0" dirty="0">
                <a:ln>
                  <a:noFill/>
                </a:ln>
                <a:solidFill>
                  <a:srgbClr val="595959"/>
                </a:solidFill>
                <a:effectLst/>
                <a:uLnTx/>
                <a:uFillTx/>
                <a:latin typeface="Calibri"/>
                <a:cs typeface="Calibri"/>
                <a:sym typeface="Calibri"/>
              </a:rPr>
              <a:t>State Workforce Agencies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 name="Google Shape;321;p8">
            <a:extLst>
              <a:ext uri="{FF2B5EF4-FFF2-40B4-BE49-F238E27FC236}">
                <a16:creationId xmlns:a16="http://schemas.microsoft.com/office/drawing/2014/main" id="{7741D007-E763-F39A-261A-040DE67F8850}"/>
              </a:ext>
            </a:extLst>
          </p:cNvPr>
          <p:cNvSpPr txBox="1"/>
          <p:nvPr/>
        </p:nvSpPr>
        <p:spPr>
          <a:xfrm>
            <a:off x="7472090" y="5634042"/>
            <a:ext cx="1817012" cy="3139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Open Sans"/>
                <a:ea typeface="Open Sans"/>
                <a:cs typeface="Open Sans"/>
                <a:sym typeface="Open Sans"/>
              </a:rPr>
              <a:t>Who Benefits: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 name="Google Shape;322;p8">
            <a:extLst>
              <a:ext uri="{FF2B5EF4-FFF2-40B4-BE49-F238E27FC236}">
                <a16:creationId xmlns:a16="http://schemas.microsoft.com/office/drawing/2014/main" id="{2DA72444-5E57-5588-A33E-F907D7E5DBEE}"/>
              </a:ext>
            </a:extLst>
          </p:cNvPr>
          <p:cNvSpPr txBox="1"/>
          <p:nvPr/>
        </p:nvSpPr>
        <p:spPr>
          <a:xfrm>
            <a:off x="7472090" y="5947974"/>
            <a:ext cx="1817012" cy="276959"/>
          </a:xfrm>
          <a:prstGeom prst="rect">
            <a:avLst/>
          </a:prstGeom>
          <a:noFill/>
          <a:ln>
            <a:noFill/>
          </a:ln>
        </p:spPr>
        <p:txBody>
          <a:bodyPr spcFirstLastPara="1" wrap="square" lIns="91425" tIns="45700" rIns="91425" bIns="45700" anchor="t" anchorCtr="0">
            <a:spAutoFit/>
          </a:bodyPr>
          <a:lstStyle/>
          <a:p>
            <a:pPr marL="171450" marR="0" lvl="0" indent="-171450" algn="l" defTabSz="914400" rtl="0" eaLnBrk="1" fontAlgn="auto" latinLnBrk="0" hangingPunct="1">
              <a:lnSpc>
                <a:spcPct val="100000"/>
              </a:lnSpc>
              <a:spcBef>
                <a:spcPts val="0"/>
              </a:spcBef>
              <a:spcAft>
                <a:spcPts val="0"/>
              </a:spcAft>
              <a:buClr>
                <a:srgbClr val="E9001C"/>
              </a:buClr>
              <a:buSzPts val="1200"/>
              <a:buFont typeface="Arimo"/>
              <a:buChar char="="/>
              <a:tabLst/>
              <a:defRPr/>
            </a:pPr>
            <a:r>
              <a:rPr kumimoji="0" lang="en-US" sz="1200" b="0" i="0" u="none" strike="noStrike" kern="0" cap="none" spc="0" normalizeH="0" baseline="0" noProof="0" dirty="0">
                <a:ln>
                  <a:noFill/>
                </a:ln>
                <a:solidFill>
                  <a:srgbClr val="595959"/>
                </a:solidFill>
                <a:effectLst/>
                <a:uLnTx/>
                <a:uFillTx/>
                <a:latin typeface="Calibri"/>
                <a:ea typeface="Calibri"/>
                <a:cs typeface="Calibri"/>
                <a:sym typeface="Calibri"/>
              </a:rPr>
              <a:t>Any organization</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319;p8">
            <a:extLst>
              <a:ext uri="{FF2B5EF4-FFF2-40B4-BE49-F238E27FC236}">
                <a16:creationId xmlns:a16="http://schemas.microsoft.com/office/drawing/2014/main" id="{933FA05C-93CA-FFEF-2CB8-B38B2FB93597}"/>
              </a:ext>
            </a:extLst>
          </p:cNvPr>
          <p:cNvSpPr txBox="1"/>
          <p:nvPr/>
        </p:nvSpPr>
        <p:spPr>
          <a:xfrm>
            <a:off x="4954009" y="5696109"/>
            <a:ext cx="2012399" cy="53549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E9001C"/>
                </a:solidFill>
                <a:effectLst/>
                <a:uLnTx/>
                <a:uFillTx/>
                <a:latin typeface="Open Sans"/>
                <a:ea typeface="Open Sans"/>
                <a:cs typeface="Open Sans"/>
                <a:sym typeface="Open Sans"/>
              </a:rPr>
              <a:t>Optimally Deploy Internal Talent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24" name="Google Shape;324;p8"/>
          <p:cNvSpPr/>
          <p:nvPr/>
        </p:nvSpPr>
        <p:spPr>
          <a:xfrm rot="5400000">
            <a:off x="10503194" y="3797841"/>
            <a:ext cx="782098" cy="390742"/>
          </a:xfrm>
          <a:prstGeom prst="leftRight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6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25" name="Google Shape;325;p8"/>
          <p:cNvSpPr/>
          <p:nvPr/>
        </p:nvSpPr>
        <p:spPr>
          <a:xfrm rot="5400000">
            <a:off x="906708" y="3797841"/>
            <a:ext cx="782098" cy="390742"/>
          </a:xfrm>
          <a:prstGeom prst="leftRight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6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 name="Picture 3">
            <a:extLst>
              <a:ext uri="{FF2B5EF4-FFF2-40B4-BE49-F238E27FC236}">
                <a16:creationId xmlns:a16="http://schemas.microsoft.com/office/drawing/2014/main" id="{2204F640-386C-1F61-A5E8-992BE94BFF06}"/>
              </a:ext>
            </a:extLst>
          </p:cNvPr>
          <p:cNvPicPr>
            <a:picLocks noChangeAspect="1"/>
          </p:cNvPicPr>
          <p:nvPr/>
        </p:nvPicPr>
        <p:blipFill rotWithShape="1">
          <a:blip r:embed="rId4"/>
          <a:srcRect l="7908" t="25409" b="17847"/>
          <a:stretch/>
        </p:blipFill>
        <p:spPr>
          <a:xfrm>
            <a:off x="1779073" y="5658036"/>
            <a:ext cx="2863851" cy="635833"/>
          </a:xfrm>
          <a:prstGeom prst="rect">
            <a:avLst/>
          </a:prstGeom>
        </p:spPr>
      </p:pic>
      <p:pic>
        <p:nvPicPr>
          <p:cNvPr id="9" name="Picture 8">
            <a:extLst>
              <a:ext uri="{FF2B5EF4-FFF2-40B4-BE49-F238E27FC236}">
                <a16:creationId xmlns:a16="http://schemas.microsoft.com/office/drawing/2014/main" id="{56959CC0-1FD9-5BE8-2B7E-33794B36576D}"/>
              </a:ext>
            </a:extLst>
          </p:cNvPr>
          <p:cNvPicPr>
            <a:picLocks noChangeAspect="1"/>
          </p:cNvPicPr>
          <p:nvPr/>
        </p:nvPicPr>
        <p:blipFill>
          <a:blip r:embed="rId5"/>
          <a:stretch>
            <a:fillRect/>
          </a:stretch>
        </p:blipFill>
        <p:spPr>
          <a:xfrm>
            <a:off x="2577904" y="3186895"/>
            <a:ext cx="2667000" cy="508000"/>
          </a:xfrm>
          <a:prstGeom prst="rect">
            <a:avLst/>
          </a:prstGeom>
        </p:spPr>
      </p:pic>
      <p:pic>
        <p:nvPicPr>
          <p:cNvPr id="3" name="Picture 2">
            <a:extLst>
              <a:ext uri="{FF2B5EF4-FFF2-40B4-BE49-F238E27FC236}">
                <a16:creationId xmlns:a16="http://schemas.microsoft.com/office/drawing/2014/main" id="{E8596468-CAA6-0731-2A73-3F133C721FFF}"/>
              </a:ext>
            </a:extLst>
          </p:cNvPr>
          <p:cNvPicPr>
            <a:picLocks noChangeAspect="1"/>
          </p:cNvPicPr>
          <p:nvPr/>
        </p:nvPicPr>
        <p:blipFill rotWithShape="1">
          <a:blip r:embed="rId6"/>
          <a:srcRect t="13714" b="9249"/>
          <a:stretch/>
        </p:blipFill>
        <p:spPr>
          <a:xfrm>
            <a:off x="10242498" y="191933"/>
            <a:ext cx="1793875" cy="349908"/>
          </a:xfrm>
          <a:prstGeom prst="rect">
            <a:avLst/>
          </a:prstGeom>
        </p:spPr>
      </p:pic>
      <p:pic>
        <p:nvPicPr>
          <p:cNvPr id="8" name="Picture 7">
            <a:extLst>
              <a:ext uri="{FF2B5EF4-FFF2-40B4-BE49-F238E27FC236}">
                <a16:creationId xmlns:a16="http://schemas.microsoft.com/office/drawing/2014/main" id="{CF82FE24-C14A-9080-3A21-302B92E9E30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392" t="22097" r="5127" b="18301"/>
          <a:stretch/>
        </p:blipFill>
        <p:spPr>
          <a:xfrm>
            <a:off x="1041830" y="4567599"/>
            <a:ext cx="2426434" cy="561421"/>
          </a:xfrm>
          <a:prstGeom prst="rect">
            <a:avLst/>
          </a:prstGeom>
        </p:spPr>
      </p:pic>
      <p:pic>
        <p:nvPicPr>
          <p:cNvPr id="10" name="Picture 9">
            <a:extLst>
              <a:ext uri="{FF2B5EF4-FFF2-40B4-BE49-F238E27FC236}">
                <a16:creationId xmlns:a16="http://schemas.microsoft.com/office/drawing/2014/main" id="{581603EF-817A-68D2-2EA2-84E94E31B0E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106" t="16648" r="3800" b="2577"/>
          <a:stretch/>
        </p:blipFill>
        <p:spPr>
          <a:xfrm>
            <a:off x="7442421" y="1240853"/>
            <a:ext cx="1969365" cy="578445"/>
          </a:xfrm>
          <a:prstGeom prst="rect">
            <a:avLst/>
          </a:prstGeom>
        </p:spPr>
      </p:pic>
    </p:spTree>
    <p:extLst>
      <p:ext uri="{BB962C8B-B14F-4D97-AF65-F5344CB8AC3E}">
        <p14:creationId xmlns:p14="http://schemas.microsoft.com/office/powerpoint/2010/main" val="3838867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7" grpId="0"/>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1017639" y="628650"/>
            <a:ext cx="10618838" cy="1297535"/>
          </a:xfrm>
          <a:prstGeom prst="rect">
            <a:avLst/>
          </a:prstGeom>
        </p:spPr>
        <p:txBody>
          <a:bodyPr vert="horz" lIns="91440" tIns="45720" rIns="91440" bIns="45720" rtlCol="0" anchor="t">
            <a:normAutofit/>
          </a:bodyPr>
          <a:lstStyle>
            <a:lvl1pPr defTabSz="914400">
              <a:lnSpc>
                <a:spcPct val="89000"/>
              </a:lnSpc>
              <a:spcBef>
                <a:spcPct val="0"/>
              </a:spcBef>
              <a:buNone/>
              <a:defRPr sz="4400" baseline="0">
                <a:solidFill>
                  <a:schemeClr val="tx2"/>
                </a:solidFill>
                <a:latin typeface="+mj-lt"/>
                <a:ea typeface="+mj-ea"/>
                <a:cs typeface="+mj-cs"/>
              </a:defRPr>
            </a:lvl1pPr>
          </a:lstStyle>
          <a:p>
            <a:r>
              <a:rPr lang="en-US" dirty="0"/>
              <a:t>Hiring Veterans: The Assimilation Process</a:t>
            </a:r>
          </a:p>
        </p:txBody>
      </p:sp>
      <p:sp>
        <p:nvSpPr>
          <p:cNvPr id="36" name="Content Placeholder 2">
            <a:extLst>
              <a:ext uri="{FF2B5EF4-FFF2-40B4-BE49-F238E27FC236}">
                <a16:creationId xmlns:a16="http://schemas.microsoft.com/office/drawing/2014/main" id="{B70B034B-4ADB-BD49-B572-25CF4AC1DD0B}"/>
              </a:ext>
            </a:extLst>
          </p:cNvPr>
          <p:cNvSpPr txBox="1">
            <a:spLocks/>
          </p:cNvSpPr>
          <p:nvPr/>
        </p:nvSpPr>
        <p:spPr>
          <a:xfrm>
            <a:off x="1371599" y="5036131"/>
            <a:ext cx="9983337" cy="911858"/>
          </a:xfrm>
          <a:prstGeom prst="rect">
            <a:avLst/>
          </a:prstGeom>
        </p:spPr>
        <p:txBody>
          <a:bodyPr>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nSpc>
                <a:spcPct val="120000"/>
              </a:lnSpc>
            </a:pPr>
            <a:r>
              <a:rPr lang="en-US" dirty="0"/>
              <a:t>Scope includes the entire employment lifecycle:</a:t>
            </a:r>
          </a:p>
        </p:txBody>
      </p:sp>
      <p:sp>
        <p:nvSpPr>
          <p:cNvPr id="17" name="Arrow: Up 17">
            <a:extLst>
              <a:ext uri="{FF2B5EF4-FFF2-40B4-BE49-F238E27FC236}">
                <a16:creationId xmlns:a16="http://schemas.microsoft.com/office/drawing/2014/main" id="{3F6DF0C3-F2BE-2043-9006-9082286E6849}"/>
              </a:ext>
            </a:extLst>
          </p:cNvPr>
          <p:cNvSpPr/>
          <p:nvPr/>
        </p:nvSpPr>
        <p:spPr>
          <a:xfrm rot="5400000">
            <a:off x="5968583" y="845240"/>
            <a:ext cx="254833" cy="7315200"/>
          </a:xfrm>
          <a:prstGeom prst="upArrow">
            <a:avLst>
              <a:gd name="adj1" fmla="val 38426"/>
              <a:gd name="adj2" fmla="val 1194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D40CB85D-4F48-1E4A-9EB0-A7516D8242E6}"/>
              </a:ext>
            </a:extLst>
          </p:cNvPr>
          <p:cNvSpPr txBox="1"/>
          <p:nvPr/>
        </p:nvSpPr>
        <p:spPr>
          <a:xfrm>
            <a:off x="5114968" y="4041175"/>
            <a:ext cx="1733550" cy="923330"/>
          </a:xfrm>
          <a:prstGeom prst="rect">
            <a:avLst/>
          </a:prstGeom>
          <a:solidFill>
            <a:schemeClr val="bg2"/>
          </a:solidFill>
        </p:spPr>
        <p:txBody>
          <a:bodyPr wrap="square" rtlCol="0">
            <a:spAutoFit/>
          </a:bodyPr>
          <a:lstStyle/>
          <a:p>
            <a:pPr algn="ctr"/>
            <a:r>
              <a:rPr lang="en-US" dirty="0"/>
              <a:t>Time (measured in months)</a:t>
            </a:r>
          </a:p>
        </p:txBody>
      </p:sp>
      <p:grpSp>
        <p:nvGrpSpPr>
          <p:cNvPr id="13" name="Group 12">
            <a:extLst>
              <a:ext uri="{FF2B5EF4-FFF2-40B4-BE49-F238E27FC236}">
                <a16:creationId xmlns:a16="http://schemas.microsoft.com/office/drawing/2014/main" id="{28BB5307-0F9E-C66C-DE2C-C97BCB700309}"/>
              </a:ext>
            </a:extLst>
          </p:cNvPr>
          <p:cNvGrpSpPr/>
          <p:nvPr/>
        </p:nvGrpSpPr>
        <p:grpSpPr>
          <a:xfrm>
            <a:off x="911712" y="1507252"/>
            <a:ext cx="11156358" cy="2405533"/>
            <a:chOff x="911712" y="1966041"/>
            <a:chExt cx="8730100" cy="1806068"/>
          </a:xfrm>
        </p:grpSpPr>
        <p:sp>
          <p:nvSpPr>
            <p:cNvPr id="2" name="Pentagon 1">
              <a:extLst>
                <a:ext uri="{FF2B5EF4-FFF2-40B4-BE49-F238E27FC236}">
                  <a16:creationId xmlns:a16="http://schemas.microsoft.com/office/drawing/2014/main" id="{3E2D7C74-E257-2989-8EB8-5D1CE2A1FE76}"/>
                </a:ext>
              </a:extLst>
            </p:cNvPr>
            <p:cNvSpPr/>
            <p:nvPr/>
          </p:nvSpPr>
          <p:spPr>
            <a:xfrm>
              <a:off x="1648945" y="1966041"/>
              <a:ext cx="1280160" cy="695325"/>
            </a:xfrm>
            <a:prstGeom prst="homePlat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5720" rtlCol="0" anchor="ctr"/>
            <a:lstStyle/>
            <a:p>
              <a:pPr algn="ctr"/>
              <a:r>
                <a:rPr lang="en-US" sz="1200" dirty="0"/>
                <a:t>Understand veterans and  military culture</a:t>
              </a:r>
            </a:p>
          </p:txBody>
        </p:sp>
        <p:sp>
          <p:nvSpPr>
            <p:cNvPr id="3" name="Pentagon 2">
              <a:extLst>
                <a:ext uri="{FF2B5EF4-FFF2-40B4-BE49-F238E27FC236}">
                  <a16:creationId xmlns:a16="http://schemas.microsoft.com/office/drawing/2014/main" id="{DEFE6160-88A7-4A2A-6DA2-38E0652D64CF}"/>
                </a:ext>
              </a:extLst>
            </p:cNvPr>
            <p:cNvSpPr/>
            <p:nvPr/>
          </p:nvSpPr>
          <p:spPr>
            <a:xfrm>
              <a:off x="2940861" y="3076784"/>
              <a:ext cx="1463040" cy="695325"/>
            </a:xfrm>
            <a:prstGeom prst="homePlat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5720" rtlCol="0" anchor="ctr"/>
            <a:lstStyle/>
            <a:p>
              <a:pPr algn="ctr"/>
              <a:r>
                <a:rPr lang="en-US" sz="1200" dirty="0"/>
                <a:t>Set expectations internally &amp; externally</a:t>
              </a:r>
            </a:p>
          </p:txBody>
        </p:sp>
        <p:sp>
          <p:nvSpPr>
            <p:cNvPr id="4" name="Pentagon 3">
              <a:extLst>
                <a:ext uri="{FF2B5EF4-FFF2-40B4-BE49-F238E27FC236}">
                  <a16:creationId xmlns:a16="http://schemas.microsoft.com/office/drawing/2014/main" id="{B64E2103-DC79-EEAC-877F-609737F0DF6D}"/>
                </a:ext>
              </a:extLst>
            </p:cNvPr>
            <p:cNvSpPr/>
            <p:nvPr/>
          </p:nvSpPr>
          <p:spPr>
            <a:xfrm>
              <a:off x="2940861" y="1966041"/>
              <a:ext cx="1463040" cy="695325"/>
            </a:xfrm>
            <a:prstGeom prst="homePlat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5720" rtlCol="0" anchor="ctr"/>
            <a:lstStyle/>
            <a:p>
              <a:pPr algn="ctr"/>
              <a:r>
                <a:rPr lang="en-US" sz="1200" dirty="0"/>
                <a:t>Create support program content</a:t>
              </a:r>
            </a:p>
          </p:txBody>
        </p:sp>
        <p:sp>
          <p:nvSpPr>
            <p:cNvPr id="5" name="Pentagon 4">
              <a:extLst>
                <a:ext uri="{FF2B5EF4-FFF2-40B4-BE49-F238E27FC236}">
                  <a16:creationId xmlns:a16="http://schemas.microsoft.com/office/drawing/2014/main" id="{8E4E39DF-BED0-F68D-E654-54E62196EEDD}"/>
                </a:ext>
              </a:extLst>
            </p:cNvPr>
            <p:cNvSpPr/>
            <p:nvPr/>
          </p:nvSpPr>
          <p:spPr>
            <a:xfrm>
              <a:off x="4249703" y="2512646"/>
              <a:ext cx="1097280" cy="695325"/>
            </a:xfrm>
            <a:prstGeom prst="homePlat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Identify &amp; Recruit candidates</a:t>
              </a:r>
            </a:p>
          </p:txBody>
        </p:sp>
        <p:sp>
          <p:nvSpPr>
            <p:cNvPr id="7" name="Diamond 6">
              <a:extLst>
                <a:ext uri="{FF2B5EF4-FFF2-40B4-BE49-F238E27FC236}">
                  <a16:creationId xmlns:a16="http://schemas.microsoft.com/office/drawing/2014/main" id="{5CB8BDE2-7A43-9EE0-003C-7308FFE0AB92}"/>
                </a:ext>
              </a:extLst>
            </p:cNvPr>
            <p:cNvSpPr/>
            <p:nvPr/>
          </p:nvSpPr>
          <p:spPr>
            <a:xfrm>
              <a:off x="5372594" y="2403108"/>
              <a:ext cx="914400" cy="914400"/>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t>Interview &amp; Decide on Hire</a:t>
              </a:r>
            </a:p>
          </p:txBody>
        </p:sp>
        <p:sp>
          <p:nvSpPr>
            <p:cNvPr id="8" name="Pentagon 7">
              <a:extLst>
                <a:ext uri="{FF2B5EF4-FFF2-40B4-BE49-F238E27FC236}">
                  <a16:creationId xmlns:a16="http://schemas.microsoft.com/office/drawing/2014/main" id="{8D7FAF32-002B-43B6-4140-80B185F5492A}"/>
                </a:ext>
              </a:extLst>
            </p:cNvPr>
            <p:cNvSpPr/>
            <p:nvPr/>
          </p:nvSpPr>
          <p:spPr>
            <a:xfrm>
              <a:off x="6298750" y="2512646"/>
              <a:ext cx="1097280" cy="695325"/>
            </a:xfrm>
            <a:prstGeom prst="homePlat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Finalize offer</a:t>
              </a:r>
            </a:p>
          </p:txBody>
        </p:sp>
        <p:sp>
          <p:nvSpPr>
            <p:cNvPr id="9" name="Pentagon 8">
              <a:extLst>
                <a:ext uri="{FF2B5EF4-FFF2-40B4-BE49-F238E27FC236}">
                  <a16:creationId xmlns:a16="http://schemas.microsoft.com/office/drawing/2014/main" id="{14C3597D-5B25-7C0C-8279-11C4AAF51B6A}"/>
                </a:ext>
              </a:extLst>
            </p:cNvPr>
            <p:cNvSpPr/>
            <p:nvPr/>
          </p:nvSpPr>
          <p:spPr>
            <a:xfrm>
              <a:off x="8544532" y="2512646"/>
              <a:ext cx="1097280" cy="695325"/>
            </a:xfrm>
            <a:prstGeom prst="homePlat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Validate Assimilation &amp; Measure Success</a:t>
              </a:r>
            </a:p>
          </p:txBody>
        </p:sp>
        <p:sp>
          <p:nvSpPr>
            <p:cNvPr id="10" name="Pentagon 9">
              <a:extLst>
                <a:ext uri="{FF2B5EF4-FFF2-40B4-BE49-F238E27FC236}">
                  <a16:creationId xmlns:a16="http://schemas.microsoft.com/office/drawing/2014/main" id="{C00DC98F-CE61-FED9-C556-8FEEBE0FAFFC}"/>
                </a:ext>
              </a:extLst>
            </p:cNvPr>
            <p:cNvSpPr/>
            <p:nvPr/>
          </p:nvSpPr>
          <p:spPr>
            <a:xfrm>
              <a:off x="1635613" y="3076784"/>
              <a:ext cx="1280160" cy="695325"/>
            </a:xfrm>
            <a:prstGeom prst="homePlat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5720" rtlCol="0" anchor="ctr"/>
            <a:lstStyle/>
            <a:p>
              <a:pPr algn="ctr"/>
              <a:r>
                <a:rPr lang="en-US" sz="1200" dirty="0"/>
                <a:t>Organize &amp; staff veteran support program</a:t>
              </a:r>
            </a:p>
          </p:txBody>
        </p:sp>
        <p:sp>
          <p:nvSpPr>
            <p:cNvPr id="11" name="Pentagon 10">
              <a:extLst>
                <a:ext uri="{FF2B5EF4-FFF2-40B4-BE49-F238E27FC236}">
                  <a16:creationId xmlns:a16="http://schemas.microsoft.com/office/drawing/2014/main" id="{AD957471-E90A-AB36-C90A-1417CFC6D9CD}"/>
                </a:ext>
              </a:extLst>
            </p:cNvPr>
            <p:cNvSpPr/>
            <p:nvPr/>
          </p:nvSpPr>
          <p:spPr>
            <a:xfrm>
              <a:off x="7421641" y="2512646"/>
              <a:ext cx="1097280" cy="695325"/>
            </a:xfrm>
            <a:prstGeom prst="homePlat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dirty="0"/>
                <a:t>Onboard,  Deploy &amp; Retain veteran hires</a:t>
              </a:r>
            </a:p>
          </p:txBody>
        </p:sp>
        <p:sp>
          <p:nvSpPr>
            <p:cNvPr id="12" name="Diamond 11">
              <a:extLst>
                <a:ext uri="{FF2B5EF4-FFF2-40B4-BE49-F238E27FC236}">
                  <a16:creationId xmlns:a16="http://schemas.microsoft.com/office/drawing/2014/main" id="{2E4BB231-6C63-A778-629B-03B5368961BC}"/>
                </a:ext>
              </a:extLst>
            </p:cNvPr>
            <p:cNvSpPr/>
            <p:nvPr/>
          </p:nvSpPr>
          <p:spPr>
            <a:xfrm>
              <a:off x="911712" y="2403108"/>
              <a:ext cx="914400" cy="914400"/>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t>Decision to support veteran hires</a:t>
              </a:r>
            </a:p>
          </p:txBody>
        </p:sp>
      </p:grpSp>
      <p:graphicFrame>
        <p:nvGraphicFramePr>
          <p:cNvPr id="14" name="Content Placeholder 3">
            <a:extLst>
              <a:ext uri="{FF2B5EF4-FFF2-40B4-BE49-F238E27FC236}">
                <a16:creationId xmlns:a16="http://schemas.microsoft.com/office/drawing/2014/main" id="{2105D07A-4D59-2CE0-3985-53855C250E2B}"/>
              </a:ext>
            </a:extLst>
          </p:cNvPr>
          <p:cNvGraphicFramePr>
            <a:graphicFrameLocks/>
          </p:cNvGraphicFramePr>
          <p:nvPr/>
        </p:nvGraphicFramePr>
        <p:xfrm>
          <a:off x="1839939" y="5419859"/>
          <a:ext cx="9022326" cy="8414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Curved Left Arrow 14">
            <a:extLst>
              <a:ext uri="{FF2B5EF4-FFF2-40B4-BE49-F238E27FC236}">
                <a16:creationId xmlns:a16="http://schemas.microsoft.com/office/drawing/2014/main" id="{24F02125-6FA2-9191-EFDE-880FBC69C46C}"/>
              </a:ext>
            </a:extLst>
          </p:cNvPr>
          <p:cNvSpPr/>
          <p:nvPr/>
        </p:nvSpPr>
        <p:spPr>
          <a:xfrm rot="5400000">
            <a:off x="7877903" y="5611999"/>
            <a:ext cx="617973" cy="1652955"/>
          </a:xfrm>
          <a:prstGeom prst="curvedLeftArrow">
            <a:avLst>
              <a:gd name="adj1" fmla="val 41955"/>
              <a:gd name="adj2" fmla="val 76712"/>
              <a:gd name="adj3" fmla="val 3963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0" name="Curved Left Arrow 29">
            <a:extLst>
              <a:ext uri="{FF2B5EF4-FFF2-40B4-BE49-F238E27FC236}">
                <a16:creationId xmlns:a16="http://schemas.microsoft.com/office/drawing/2014/main" id="{DF6E228A-B7E7-54F2-6EB5-F5D17AC2A832}"/>
              </a:ext>
            </a:extLst>
          </p:cNvPr>
          <p:cNvSpPr/>
          <p:nvPr/>
        </p:nvSpPr>
        <p:spPr>
          <a:xfrm rot="16200000">
            <a:off x="7990111" y="4407877"/>
            <a:ext cx="617973" cy="1652955"/>
          </a:xfrm>
          <a:prstGeom prst="curvedLeftArrow">
            <a:avLst>
              <a:gd name="adj1" fmla="val 41955"/>
              <a:gd name="adj2" fmla="val 76712"/>
              <a:gd name="adj3" fmla="val 3963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 name="TextBox 30">
            <a:extLst>
              <a:ext uri="{FF2B5EF4-FFF2-40B4-BE49-F238E27FC236}">
                <a16:creationId xmlns:a16="http://schemas.microsoft.com/office/drawing/2014/main" id="{9380268D-F364-1D1C-D6D3-20CD101ABA78}"/>
              </a:ext>
            </a:extLst>
          </p:cNvPr>
          <p:cNvSpPr txBox="1"/>
          <p:nvPr/>
        </p:nvSpPr>
        <p:spPr>
          <a:xfrm>
            <a:off x="7786633" y="5142860"/>
            <a:ext cx="884255" cy="276999"/>
          </a:xfrm>
          <a:prstGeom prst="rect">
            <a:avLst/>
          </a:prstGeom>
          <a:noFill/>
        </p:spPr>
        <p:txBody>
          <a:bodyPr wrap="square" rtlCol="0">
            <a:spAutoFit/>
          </a:bodyPr>
          <a:lstStyle/>
          <a:p>
            <a:pPr algn="ctr"/>
            <a:r>
              <a:rPr lang="en-US" sz="1200" dirty="0"/>
              <a:t>Re-Deploy</a:t>
            </a:r>
          </a:p>
        </p:txBody>
      </p:sp>
      <p:sp>
        <p:nvSpPr>
          <p:cNvPr id="32" name="TextBox 31">
            <a:extLst>
              <a:ext uri="{FF2B5EF4-FFF2-40B4-BE49-F238E27FC236}">
                <a16:creationId xmlns:a16="http://schemas.microsoft.com/office/drawing/2014/main" id="{01CB752B-405F-0BE6-8B79-4D251EF7C92D}"/>
              </a:ext>
            </a:extLst>
          </p:cNvPr>
          <p:cNvSpPr txBox="1"/>
          <p:nvPr/>
        </p:nvSpPr>
        <p:spPr>
          <a:xfrm>
            <a:off x="7816777" y="6261337"/>
            <a:ext cx="884255" cy="276999"/>
          </a:xfrm>
          <a:prstGeom prst="rect">
            <a:avLst/>
          </a:prstGeom>
          <a:noFill/>
        </p:spPr>
        <p:txBody>
          <a:bodyPr wrap="square" rtlCol="0">
            <a:spAutoFit/>
          </a:bodyPr>
          <a:lstStyle/>
          <a:p>
            <a:pPr algn="ctr"/>
            <a:r>
              <a:rPr lang="en-US" sz="1200" dirty="0"/>
              <a:t>Re-Train</a:t>
            </a:r>
          </a:p>
        </p:txBody>
      </p:sp>
      <p:sp>
        <p:nvSpPr>
          <p:cNvPr id="6" name="TextBox 5">
            <a:extLst>
              <a:ext uri="{FF2B5EF4-FFF2-40B4-BE49-F238E27FC236}">
                <a16:creationId xmlns:a16="http://schemas.microsoft.com/office/drawing/2014/main" id="{B0863856-CDFC-8992-5325-04FBD7B1216C}"/>
              </a:ext>
            </a:extLst>
          </p:cNvPr>
          <p:cNvSpPr txBox="1"/>
          <p:nvPr/>
        </p:nvSpPr>
        <p:spPr>
          <a:xfrm>
            <a:off x="753626" y="6608672"/>
            <a:ext cx="7042283" cy="230832"/>
          </a:xfrm>
          <a:prstGeom prst="rect">
            <a:avLst/>
          </a:prstGeom>
          <a:noFill/>
        </p:spPr>
        <p:txBody>
          <a:bodyPr wrap="square" rtlCol="0">
            <a:spAutoFit/>
          </a:bodyPr>
          <a:lstStyle/>
          <a:p>
            <a:r>
              <a:rPr lang="en-US" sz="900" dirty="0"/>
              <a:t>Source: Matthew J. Louis, </a:t>
            </a:r>
            <a:r>
              <a:rPr lang="en-US" sz="900" i="1" dirty="0"/>
              <a:t>Hiring Veterans: How to Leverage Military Talent for Organizational Growth </a:t>
            </a:r>
            <a:r>
              <a:rPr lang="en-US" sz="900" dirty="0"/>
              <a:t>(Newburyport, MA: Career Press, 2023). </a:t>
            </a:r>
          </a:p>
        </p:txBody>
      </p:sp>
      <p:sp>
        <p:nvSpPr>
          <p:cNvPr id="19" name="Footer Placeholder 14">
            <a:extLst>
              <a:ext uri="{FF2B5EF4-FFF2-40B4-BE49-F238E27FC236}">
                <a16:creationId xmlns:a16="http://schemas.microsoft.com/office/drawing/2014/main" id="{7B2327B2-75CF-0D3D-B20E-C3CB593E9E1D}"/>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Tree>
    <p:extLst>
      <p:ext uri="{BB962C8B-B14F-4D97-AF65-F5344CB8AC3E}">
        <p14:creationId xmlns:p14="http://schemas.microsoft.com/office/powerpoint/2010/main" val="3653299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Graphic spid="14" grpId="0">
        <p:bldAsOne/>
      </p:bldGraphic>
      <p:bldP spid="15" grpId="0" animBg="1"/>
      <p:bldP spid="30" grpId="0" animBg="1"/>
      <p:bldP spid="31" grpId="0"/>
      <p:bldP spid="3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180330BA-E3E8-4207-92CD-C8C92F35BF32}"/>
              </a:ext>
            </a:extLst>
          </p:cNvPr>
          <p:cNvCxnSpPr>
            <a:cxnSpLocks/>
          </p:cNvCxnSpPr>
          <p:nvPr/>
        </p:nvCxnSpPr>
        <p:spPr>
          <a:xfrm>
            <a:off x="6053751" y="2333523"/>
            <a:ext cx="0" cy="411480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12" name="Diagram 11">
            <a:extLst>
              <a:ext uri="{FF2B5EF4-FFF2-40B4-BE49-F238E27FC236}">
                <a16:creationId xmlns:a16="http://schemas.microsoft.com/office/drawing/2014/main" id="{825BFAB4-DA1B-3B4E-8C8D-CE34C1A7F4B2}"/>
              </a:ext>
            </a:extLst>
          </p:cNvPr>
          <p:cNvGraphicFramePr/>
          <p:nvPr/>
        </p:nvGraphicFramePr>
        <p:xfrm>
          <a:off x="1343127" y="956610"/>
          <a:ext cx="9646418" cy="67067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a:extLst>
              <a:ext uri="{FF2B5EF4-FFF2-40B4-BE49-F238E27FC236}">
                <a16:creationId xmlns:a16="http://schemas.microsoft.com/office/drawing/2014/main" id="{824557D2-7EE6-4AF2-8F85-B762C0A68469}"/>
              </a:ext>
            </a:extLst>
          </p:cNvPr>
          <p:cNvSpPr/>
          <p:nvPr/>
        </p:nvSpPr>
        <p:spPr>
          <a:xfrm>
            <a:off x="1609262" y="1823387"/>
            <a:ext cx="8954908" cy="482202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3200" i="1" dirty="0">
              <a:solidFill>
                <a:schemeClr val="tx1"/>
              </a:solidFill>
            </a:endParaRPr>
          </a:p>
        </p:txBody>
      </p:sp>
      <p:sp>
        <p:nvSpPr>
          <p:cNvPr id="3" name="TextBox 2">
            <a:extLst>
              <a:ext uri="{FF2B5EF4-FFF2-40B4-BE49-F238E27FC236}">
                <a16:creationId xmlns:a16="http://schemas.microsoft.com/office/drawing/2014/main" id="{5EB60E97-F6BF-4911-9180-994968F38171}"/>
              </a:ext>
            </a:extLst>
          </p:cNvPr>
          <p:cNvSpPr txBox="1"/>
          <p:nvPr/>
        </p:nvSpPr>
        <p:spPr>
          <a:xfrm>
            <a:off x="5049398" y="2806412"/>
            <a:ext cx="2011680" cy="369332"/>
          </a:xfrm>
          <a:prstGeom prst="rect">
            <a:avLst/>
          </a:prstGeom>
          <a:noFill/>
        </p:spPr>
        <p:txBody>
          <a:bodyPr wrap="square" rtlCol="0">
            <a:spAutoFit/>
          </a:bodyPr>
          <a:lstStyle/>
          <a:p>
            <a:pPr algn="ctr"/>
            <a:r>
              <a:rPr lang="en-US" b="1" dirty="0"/>
              <a:t>Personnel</a:t>
            </a:r>
          </a:p>
        </p:txBody>
      </p:sp>
      <p:sp>
        <p:nvSpPr>
          <p:cNvPr id="4" name="TextBox 3">
            <a:extLst>
              <a:ext uri="{FF2B5EF4-FFF2-40B4-BE49-F238E27FC236}">
                <a16:creationId xmlns:a16="http://schemas.microsoft.com/office/drawing/2014/main" id="{B42670D0-CC86-4472-BD88-106DDDB25559}"/>
              </a:ext>
            </a:extLst>
          </p:cNvPr>
          <p:cNvSpPr txBox="1"/>
          <p:nvPr/>
        </p:nvSpPr>
        <p:spPr>
          <a:xfrm>
            <a:off x="5152662" y="3332586"/>
            <a:ext cx="2467891" cy="2031325"/>
          </a:xfrm>
          <a:prstGeom prst="rect">
            <a:avLst/>
          </a:prstGeom>
          <a:noFill/>
        </p:spPr>
        <p:txBody>
          <a:bodyPr wrap="square" rtlCol="0">
            <a:spAutoFit/>
          </a:bodyPr>
          <a:lstStyle/>
          <a:p>
            <a:pPr marL="285750" indent="-285750">
              <a:buFont typeface="Arial" panose="020B0604020202020204" pitchFamily="34" charset="0"/>
              <a:buChar char="•"/>
            </a:pPr>
            <a:r>
              <a:rPr lang="en-US" dirty="0"/>
              <a:t>Family Members</a:t>
            </a:r>
          </a:p>
          <a:p>
            <a:pPr marL="285750" indent="-285750">
              <a:buFont typeface="Arial" panose="020B0604020202020204" pitchFamily="34" charset="0"/>
              <a:buChar char="•"/>
            </a:pPr>
            <a:r>
              <a:rPr lang="en-US" dirty="0"/>
              <a:t>Veterans</a:t>
            </a:r>
          </a:p>
          <a:p>
            <a:pPr marL="285750" indent="-285750">
              <a:buFont typeface="Arial" panose="020B0604020202020204" pitchFamily="34" charset="0"/>
              <a:buChar char="•"/>
            </a:pPr>
            <a:r>
              <a:rPr lang="en-US" dirty="0"/>
              <a:t>Spouses</a:t>
            </a:r>
          </a:p>
          <a:p>
            <a:pPr marL="285750" indent="-285750">
              <a:buFont typeface="Arial" panose="020B0604020202020204" pitchFamily="34" charset="0"/>
              <a:buChar char="•"/>
            </a:pPr>
            <a:r>
              <a:rPr lang="en-US" dirty="0"/>
              <a:t>Enlisted</a:t>
            </a:r>
          </a:p>
          <a:p>
            <a:pPr marL="285750" indent="-285750">
              <a:buFont typeface="Arial" panose="020B0604020202020204" pitchFamily="34" charset="0"/>
              <a:buChar char="•"/>
            </a:pPr>
            <a:r>
              <a:rPr lang="en-US" dirty="0"/>
              <a:t>Officers</a:t>
            </a:r>
          </a:p>
          <a:p>
            <a:pPr marL="285750" indent="-285750">
              <a:buFont typeface="Arial" panose="020B0604020202020204" pitchFamily="34" charset="0"/>
              <a:buChar char="•"/>
            </a:pPr>
            <a:r>
              <a:rPr lang="en-US" dirty="0"/>
              <a:t>Guard &amp; Reserve</a:t>
            </a:r>
          </a:p>
          <a:p>
            <a:pPr marL="285750" indent="-285750">
              <a:buFont typeface="Arial" panose="020B0604020202020204" pitchFamily="34" charset="0"/>
              <a:buChar char="•"/>
            </a:pPr>
            <a:r>
              <a:rPr lang="en-US" dirty="0"/>
              <a:t>Civilians</a:t>
            </a:r>
          </a:p>
        </p:txBody>
      </p:sp>
      <p:sp>
        <p:nvSpPr>
          <p:cNvPr id="7" name="TextBox 6">
            <a:extLst>
              <a:ext uri="{FF2B5EF4-FFF2-40B4-BE49-F238E27FC236}">
                <a16:creationId xmlns:a16="http://schemas.microsoft.com/office/drawing/2014/main" id="{F342824E-547C-48D1-A1E5-EC416DB5EC03}"/>
              </a:ext>
            </a:extLst>
          </p:cNvPr>
          <p:cNvSpPr txBox="1"/>
          <p:nvPr/>
        </p:nvSpPr>
        <p:spPr>
          <a:xfrm>
            <a:off x="7659699" y="2806412"/>
            <a:ext cx="1991032" cy="369332"/>
          </a:xfrm>
          <a:prstGeom prst="rect">
            <a:avLst/>
          </a:prstGeom>
          <a:noFill/>
        </p:spPr>
        <p:txBody>
          <a:bodyPr wrap="square" rtlCol="0">
            <a:spAutoFit/>
          </a:bodyPr>
          <a:lstStyle/>
          <a:p>
            <a:pPr algn="ctr"/>
            <a:r>
              <a:rPr lang="en-US" b="1" dirty="0"/>
              <a:t>Value Chain</a:t>
            </a:r>
          </a:p>
        </p:txBody>
      </p:sp>
      <p:sp>
        <p:nvSpPr>
          <p:cNvPr id="9" name="TextBox 8">
            <a:extLst>
              <a:ext uri="{FF2B5EF4-FFF2-40B4-BE49-F238E27FC236}">
                <a16:creationId xmlns:a16="http://schemas.microsoft.com/office/drawing/2014/main" id="{2F32A17B-06CE-456C-A115-388B7A5243B9}"/>
              </a:ext>
            </a:extLst>
          </p:cNvPr>
          <p:cNvSpPr txBox="1"/>
          <p:nvPr/>
        </p:nvSpPr>
        <p:spPr>
          <a:xfrm>
            <a:off x="7511802" y="3332586"/>
            <a:ext cx="2586929" cy="2462213"/>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en-US" dirty="0"/>
              <a:t>Suppliers</a:t>
            </a:r>
          </a:p>
          <a:p>
            <a:pPr marL="285750" indent="-285750">
              <a:spcAft>
                <a:spcPts val="300"/>
              </a:spcAft>
              <a:buFont typeface="Arial" panose="020B0604020202020204" pitchFamily="34" charset="0"/>
              <a:buChar char="•"/>
            </a:pPr>
            <a:r>
              <a:rPr lang="en-US" dirty="0"/>
              <a:t>Sales policies (i.e., veteran discounts)</a:t>
            </a:r>
          </a:p>
          <a:p>
            <a:pPr marL="285750" indent="-285750">
              <a:spcAft>
                <a:spcPts val="300"/>
              </a:spcAft>
              <a:buFont typeface="Arial" panose="020B0604020202020204" pitchFamily="34" charset="0"/>
              <a:buChar char="•"/>
            </a:pPr>
            <a:r>
              <a:rPr lang="en-US" dirty="0"/>
              <a:t>Community Members</a:t>
            </a:r>
          </a:p>
          <a:p>
            <a:pPr marL="285750" indent="-285750">
              <a:spcAft>
                <a:spcPts val="300"/>
              </a:spcAft>
              <a:buFont typeface="Arial" panose="020B0604020202020204" pitchFamily="34" charset="0"/>
              <a:buChar char="•"/>
            </a:pPr>
            <a:r>
              <a:rPr lang="en-US" dirty="0"/>
              <a:t>Veteran Service Organizations</a:t>
            </a:r>
          </a:p>
          <a:p>
            <a:pPr marL="285750" indent="-285750">
              <a:spcAft>
                <a:spcPts val="300"/>
              </a:spcAft>
              <a:buFont typeface="Arial" panose="020B0604020202020204" pitchFamily="34" charset="0"/>
              <a:buChar char="•"/>
            </a:pPr>
            <a:r>
              <a:rPr lang="en-US" dirty="0"/>
              <a:t>Chambers of Commerce</a:t>
            </a:r>
          </a:p>
        </p:txBody>
      </p:sp>
      <p:sp>
        <p:nvSpPr>
          <p:cNvPr id="14" name="TextBox 13">
            <a:extLst>
              <a:ext uri="{FF2B5EF4-FFF2-40B4-BE49-F238E27FC236}">
                <a16:creationId xmlns:a16="http://schemas.microsoft.com/office/drawing/2014/main" id="{6B1A986F-9A5C-4585-BF5E-342E8898D23F}"/>
              </a:ext>
            </a:extLst>
          </p:cNvPr>
          <p:cNvSpPr txBox="1"/>
          <p:nvPr/>
        </p:nvSpPr>
        <p:spPr>
          <a:xfrm>
            <a:off x="2317817" y="2667914"/>
            <a:ext cx="2722015" cy="646331"/>
          </a:xfrm>
          <a:prstGeom prst="rect">
            <a:avLst/>
          </a:prstGeom>
          <a:noFill/>
        </p:spPr>
        <p:txBody>
          <a:bodyPr wrap="square" rtlCol="0">
            <a:spAutoFit/>
          </a:bodyPr>
          <a:lstStyle/>
          <a:p>
            <a:pPr algn="ctr"/>
            <a:r>
              <a:rPr lang="en-US" b="1" dirty="0"/>
              <a:t>Internal Policies / Functions</a:t>
            </a:r>
          </a:p>
        </p:txBody>
      </p:sp>
      <p:sp>
        <p:nvSpPr>
          <p:cNvPr id="15" name="TextBox 14">
            <a:extLst>
              <a:ext uri="{FF2B5EF4-FFF2-40B4-BE49-F238E27FC236}">
                <a16:creationId xmlns:a16="http://schemas.microsoft.com/office/drawing/2014/main" id="{A7F5F88C-5988-4627-9166-8D7EA6EC2134}"/>
              </a:ext>
            </a:extLst>
          </p:cNvPr>
          <p:cNvSpPr txBox="1"/>
          <p:nvPr/>
        </p:nvSpPr>
        <p:spPr>
          <a:xfrm>
            <a:off x="2233940" y="3332585"/>
            <a:ext cx="2575924" cy="1754326"/>
          </a:xfrm>
          <a:prstGeom prst="rect">
            <a:avLst/>
          </a:prstGeom>
          <a:noFill/>
        </p:spPr>
        <p:txBody>
          <a:bodyPr wrap="square" rtlCol="0">
            <a:spAutoFit/>
          </a:bodyPr>
          <a:lstStyle/>
          <a:p>
            <a:pPr marL="285750" indent="-285750">
              <a:buFont typeface="Arial" panose="020B0604020202020204" pitchFamily="34" charset="0"/>
              <a:buChar char="•"/>
            </a:pPr>
            <a:r>
              <a:rPr lang="en-US" dirty="0"/>
              <a:t>Corporate Philanthropy</a:t>
            </a:r>
          </a:p>
          <a:p>
            <a:pPr marL="285750" indent="-285750">
              <a:buFont typeface="Arial" panose="020B0604020202020204" pitchFamily="34" charset="0"/>
              <a:buChar char="•"/>
            </a:pPr>
            <a:r>
              <a:rPr lang="en-US" dirty="0"/>
              <a:t>Employee Assistance</a:t>
            </a:r>
          </a:p>
          <a:p>
            <a:pPr marL="285750" indent="-285750">
              <a:buFont typeface="Arial" panose="020B0604020202020204" pitchFamily="34" charset="0"/>
              <a:buChar char="•"/>
            </a:pPr>
            <a:r>
              <a:rPr lang="en-US" dirty="0"/>
              <a:t>Affinity Group / Mentors</a:t>
            </a:r>
          </a:p>
          <a:p>
            <a:pPr marL="285750" indent="-285750">
              <a:buFont typeface="Arial" panose="020B0604020202020204" pitchFamily="34" charset="0"/>
              <a:buChar char="•"/>
            </a:pPr>
            <a:r>
              <a:rPr lang="en-US" dirty="0"/>
              <a:t>Employment Lifecycle</a:t>
            </a:r>
          </a:p>
        </p:txBody>
      </p:sp>
      <p:sp>
        <p:nvSpPr>
          <p:cNvPr id="26" name="Arrow: Right 25">
            <a:extLst>
              <a:ext uri="{FF2B5EF4-FFF2-40B4-BE49-F238E27FC236}">
                <a16:creationId xmlns:a16="http://schemas.microsoft.com/office/drawing/2014/main" id="{736DF06E-EBB6-43D9-8D75-A09135190451}"/>
              </a:ext>
            </a:extLst>
          </p:cNvPr>
          <p:cNvSpPr/>
          <p:nvPr/>
        </p:nvSpPr>
        <p:spPr>
          <a:xfrm>
            <a:off x="6187196" y="5595550"/>
            <a:ext cx="3931920" cy="923330"/>
          </a:xfrm>
          <a:prstGeom prst="rightArrow">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External to the Organization</a:t>
            </a:r>
          </a:p>
        </p:txBody>
      </p:sp>
      <p:sp>
        <p:nvSpPr>
          <p:cNvPr id="27" name="Arrow: Left 26">
            <a:extLst>
              <a:ext uri="{FF2B5EF4-FFF2-40B4-BE49-F238E27FC236}">
                <a16:creationId xmlns:a16="http://schemas.microsoft.com/office/drawing/2014/main" id="{A1409553-88F9-463E-89C5-844600F5DF79}"/>
              </a:ext>
            </a:extLst>
          </p:cNvPr>
          <p:cNvSpPr/>
          <p:nvPr/>
        </p:nvSpPr>
        <p:spPr>
          <a:xfrm>
            <a:off x="2004068" y="5593980"/>
            <a:ext cx="3931920" cy="926470"/>
          </a:xfrm>
          <a:prstGeom prst="leftArrow">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Internal to the Organization</a:t>
            </a:r>
          </a:p>
        </p:txBody>
      </p:sp>
      <p:sp>
        <p:nvSpPr>
          <p:cNvPr id="8" name="Rectangle 7">
            <a:extLst>
              <a:ext uri="{FF2B5EF4-FFF2-40B4-BE49-F238E27FC236}">
                <a16:creationId xmlns:a16="http://schemas.microsoft.com/office/drawing/2014/main" id="{F88CBCFF-1F98-644A-8FB6-C15D3A9B2824}"/>
              </a:ext>
            </a:extLst>
          </p:cNvPr>
          <p:cNvSpPr/>
          <p:nvPr/>
        </p:nvSpPr>
        <p:spPr>
          <a:xfrm>
            <a:off x="1744165" y="1823387"/>
            <a:ext cx="4572000" cy="707886"/>
          </a:xfrm>
          <a:prstGeom prst="rect">
            <a:avLst/>
          </a:prstGeom>
        </p:spPr>
        <p:txBody>
          <a:bodyPr>
            <a:spAutoFit/>
          </a:bodyPr>
          <a:lstStyle/>
          <a:p>
            <a:r>
              <a:rPr lang="en-US" sz="2000" b="1" i="1" dirty="0"/>
              <a:t>Training &amp; Cultural</a:t>
            </a:r>
          </a:p>
          <a:p>
            <a:r>
              <a:rPr lang="en-US" sz="2000" b="1" i="1" dirty="0"/>
              <a:t>Awareness</a:t>
            </a:r>
          </a:p>
        </p:txBody>
      </p:sp>
      <p:sp>
        <p:nvSpPr>
          <p:cNvPr id="10" name="Rectangle 9">
            <a:extLst>
              <a:ext uri="{FF2B5EF4-FFF2-40B4-BE49-F238E27FC236}">
                <a16:creationId xmlns:a16="http://schemas.microsoft.com/office/drawing/2014/main" id="{8D0031D5-DC07-E847-A59E-6E89AE56785F}"/>
              </a:ext>
            </a:extLst>
          </p:cNvPr>
          <p:cNvSpPr/>
          <p:nvPr/>
        </p:nvSpPr>
        <p:spPr>
          <a:xfrm>
            <a:off x="5943476" y="1823387"/>
            <a:ext cx="4572000" cy="707886"/>
          </a:xfrm>
          <a:prstGeom prst="rect">
            <a:avLst/>
          </a:prstGeom>
        </p:spPr>
        <p:txBody>
          <a:bodyPr>
            <a:spAutoFit/>
          </a:bodyPr>
          <a:lstStyle/>
          <a:p>
            <a:pPr algn="r"/>
            <a:r>
              <a:rPr lang="en-US" sz="2000" b="1" i="1" dirty="0"/>
              <a:t>Education</a:t>
            </a:r>
          </a:p>
          <a:p>
            <a:pPr algn="r"/>
            <a:r>
              <a:rPr lang="en-US" sz="2000" b="1" i="1" dirty="0"/>
              <a:t> &amp; Preferences</a:t>
            </a:r>
          </a:p>
        </p:txBody>
      </p:sp>
      <p:sp>
        <p:nvSpPr>
          <p:cNvPr id="16" name="TextBox 15">
            <a:extLst>
              <a:ext uri="{FF2B5EF4-FFF2-40B4-BE49-F238E27FC236}">
                <a16:creationId xmlns:a16="http://schemas.microsoft.com/office/drawing/2014/main" id="{F7FC6087-EC5C-684C-9C07-B62D1DE198E6}"/>
              </a:ext>
            </a:extLst>
          </p:cNvPr>
          <p:cNvSpPr txBox="1"/>
          <p:nvPr/>
        </p:nvSpPr>
        <p:spPr>
          <a:xfrm>
            <a:off x="1017639" y="441138"/>
            <a:ext cx="10618838" cy="1297535"/>
          </a:xfrm>
          <a:prstGeom prst="rect">
            <a:avLst/>
          </a:prstGeom>
        </p:spPr>
        <p:txBody>
          <a:bodyPr vert="horz" lIns="91440" tIns="45720" rIns="91440" bIns="45720" rtlCol="0" anchor="t">
            <a:normAutofit fontScale="92500"/>
          </a:bodyPr>
          <a:lstStyle>
            <a:lvl1pPr defTabSz="914400">
              <a:lnSpc>
                <a:spcPct val="89000"/>
              </a:lnSpc>
              <a:spcBef>
                <a:spcPct val="0"/>
              </a:spcBef>
              <a:buNone/>
              <a:defRPr sz="4400" baseline="0">
                <a:solidFill>
                  <a:schemeClr val="tx2"/>
                </a:solidFill>
                <a:latin typeface="+mj-lt"/>
                <a:ea typeface="+mj-ea"/>
                <a:cs typeface="+mj-cs"/>
              </a:defRPr>
            </a:lvl1pPr>
          </a:lstStyle>
          <a:p>
            <a:r>
              <a:rPr lang="en-US" dirty="0"/>
              <a:t>Scope of a Veteran Support Program (i.e., What Does Being Military- or Veteran-Friendly Mean?)</a:t>
            </a:r>
          </a:p>
        </p:txBody>
      </p:sp>
      <p:sp>
        <p:nvSpPr>
          <p:cNvPr id="5" name="TextBox 4">
            <a:extLst>
              <a:ext uri="{FF2B5EF4-FFF2-40B4-BE49-F238E27FC236}">
                <a16:creationId xmlns:a16="http://schemas.microsoft.com/office/drawing/2014/main" id="{2F2766DA-A896-9044-E440-CB14C9465FF6}"/>
              </a:ext>
            </a:extLst>
          </p:cNvPr>
          <p:cNvSpPr txBox="1"/>
          <p:nvPr/>
        </p:nvSpPr>
        <p:spPr>
          <a:xfrm>
            <a:off x="753626" y="6608672"/>
            <a:ext cx="7042283" cy="230832"/>
          </a:xfrm>
          <a:prstGeom prst="rect">
            <a:avLst/>
          </a:prstGeom>
          <a:noFill/>
        </p:spPr>
        <p:txBody>
          <a:bodyPr wrap="square" rtlCol="0">
            <a:spAutoFit/>
          </a:bodyPr>
          <a:lstStyle/>
          <a:p>
            <a:r>
              <a:rPr lang="en-US" sz="900" dirty="0"/>
              <a:t>Source: Matthew J. Louis, </a:t>
            </a:r>
            <a:r>
              <a:rPr lang="en-US" sz="900" i="1" dirty="0"/>
              <a:t>Hiring Veterans: How to Leverage Military Talent for Organizational Growth </a:t>
            </a:r>
            <a:r>
              <a:rPr lang="en-US" sz="900" dirty="0"/>
              <a:t>(Newburyport, MA: Career Press, 2023). </a:t>
            </a:r>
          </a:p>
        </p:txBody>
      </p:sp>
      <p:sp>
        <p:nvSpPr>
          <p:cNvPr id="6" name="Footer Placeholder 14">
            <a:extLst>
              <a:ext uri="{FF2B5EF4-FFF2-40B4-BE49-F238E27FC236}">
                <a16:creationId xmlns:a16="http://schemas.microsoft.com/office/drawing/2014/main" id="{9E893085-FE1A-5742-A62A-2E9ACC89DB76}"/>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Tree>
    <p:extLst>
      <p:ext uri="{BB962C8B-B14F-4D97-AF65-F5344CB8AC3E}">
        <p14:creationId xmlns:p14="http://schemas.microsoft.com/office/powerpoint/2010/main" val="3550112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P spid="9" grpId="0"/>
      <p:bldP spid="14" grpId="0"/>
      <p:bldP spid="15" grpId="0"/>
      <p:bldP spid="8"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flag&#10;&#10;Description automatically generated with medium confidence">
            <a:extLst>
              <a:ext uri="{FF2B5EF4-FFF2-40B4-BE49-F238E27FC236}">
                <a16:creationId xmlns:a16="http://schemas.microsoft.com/office/drawing/2014/main" id="{35EB36E3-0947-0A8B-AA21-1FCFF7C8A6E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1"/>
            <a:ext cx="12328634" cy="8219089"/>
          </a:xfrm>
          <a:prstGeom prst="rect">
            <a:avLst/>
          </a:prstGeom>
        </p:spPr>
      </p:pic>
      <p:sp>
        <p:nvSpPr>
          <p:cNvPr id="2" name="Rectangle 1">
            <a:extLst>
              <a:ext uri="{FF2B5EF4-FFF2-40B4-BE49-F238E27FC236}">
                <a16:creationId xmlns:a16="http://schemas.microsoft.com/office/drawing/2014/main" id="{BE09DC13-0FE7-41A4-6828-357621D6A7B0}"/>
              </a:ext>
            </a:extLst>
          </p:cNvPr>
          <p:cNvSpPr/>
          <p:nvPr/>
        </p:nvSpPr>
        <p:spPr>
          <a:xfrm>
            <a:off x="0" y="0"/>
            <a:ext cx="12328634" cy="7866993"/>
          </a:xfrm>
          <a:prstGeom prst="rect">
            <a:avLst/>
          </a:prstGeom>
          <a:gradFill flip="none" rotWithShape="1">
            <a:gsLst>
              <a:gs pos="0">
                <a:srgbClr val="001F60">
                  <a:alpha val="18383"/>
                </a:srgbClr>
              </a:gs>
              <a:gs pos="37000">
                <a:srgbClr val="001F60">
                  <a:alpha val="42000"/>
                </a:srgbClr>
              </a:gs>
              <a:gs pos="61000">
                <a:srgbClr val="001F60">
                  <a:alpha val="69309"/>
                </a:srgbClr>
              </a:gs>
              <a:gs pos="78000">
                <a:srgbClr val="001F60">
                  <a:alpha val="76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075FAE1E-BC95-2D8B-27C9-58A4610D9833}"/>
              </a:ext>
            </a:extLst>
          </p:cNvPr>
          <p:cNvSpPr txBox="1"/>
          <p:nvPr/>
        </p:nvSpPr>
        <p:spPr>
          <a:xfrm>
            <a:off x="2433145" y="2364826"/>
            <a:ext cx="9758855" cy="2923877"/>
          </a:xfrm>
          <a:prstGeom prst="rect">
            <a:avLst/>
          </a:prstGeom>
          <a:noFill/>
        </p:spPr>
        <p:txBody>
          <a:bodyPr wrap="square" rtlCol="0">
            <a:spAutoFit/>
          </a:bodyPr>
          <a:lstStyle/>
          <a:p>
            <a:pPr>
              <a:spcAft>
                <a:spcPts val="1200"/>
              </a:spcAft>
            </a:pPr>
            <a:r>
              <a:rPr lang="en-US" sz="6600" b="1" spc="170" dirty="0">
                <a:solidFill>
                  <a:schemeClr val="bg1"/>
                </a:solidFill>
                <a:latin typeface="Franklin Gothic Heavy" panose="020B0603020102020204" pitchFamily="34" charset="0"/>
              </a:rPr>
              <a:t>Veterans</a:t>
            </a:r>
          </a:p>
          <a:p>
            <a:r>
              <a:rPr lang="en-US" sz="5400" dirty="0">
                <a:solidFill>
                  <a:schemeClr val="bg1"/>
                </a:solidFill>
                <a:latin typeface="Franklin Gothic Medium" panose="020B0603020102020204" pitchFamily="34" charset="0"/>
              </a:rPr>
              <a:t>Why Support is Needed</a:t>
            </a:r>
          </a:p>
          <a:p>
            <a:r>
              <a:rPr lang="en-US" sz="5400" dirty="0">
                <a:solidFill>
                  <a:schemeClr val="bg1"/>
                </a:solidFill>
                <a:latin typeface="Franklin Gothic Medium" panose="020B0603020102020204" pitchFamily="34" charset="0"/>
              </a:rPr>
              <a:t>&amp; How to Align Stakeholders</a:t>
            </a:r>
          </a:p>
        </p:txBody>
      </p:sp>
      <p:cxnSp>
        <p:nvCxnSpPr>
          <p:cNvPr id="8" name="Straight Connector 7">
            <a:extLst>
              <a:ext uri="{FF2B5EF4-FFF2-40B4-BE49-F238E27FC236}">
                <a16:creationId xmlns:a16="http://schemas.microsoft.com/office/drawing/2014/main" id="{32FAC3F2-A7EE-5F41-3288-88352D959946}"/>
              </a:ext>
            </a:extLst>
          </p:cNvPr>
          <p:cNvCxnSpPr>
            <a:cxnSpLocks/>
          </p:cNvCxnSpPr>
          <p:nvPr/>
        </p:nvCxnSpPr>
        <p:spPr>
          <a:xfrm>
            <a:off x="2527739" y="3499944"/>
            <a:ext cx="46981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C4D159BD-DF6F-CC16-3F87-87413600FB85}"/>
              </a:ext>
            </a:extLst>
          </p:cNvPr>
          <p:cNvPicPr>
            <a:picLocks noChangeAspect="1"/>
          </p:cNvPicPr>
          <p:nvPr/>
        </p:nvPicPr>
        <p:blipFill>
          <a:blip r:embed="rId3"/>
          <a:stretch>
            <a:fillRect/>
          </a:stretch>
        </p:blipFill>
        <p:spPr>
          <a:xfrm>
            <a:off x="1061546" y="2631989"/>
            <a:ext cx="1190901" cy="1782355"/>
          </a:xfrm>
          <a:prstGeom prst="rect">
            <a:avLst/>
          </a:prstGeom>
        </p:spPr>
      </p:pic>
    </p:spTree>
    <p:extLst>
      <p:ext uri="{BB962C8B-B14F-4D97-AF65-F5344CB8AC3E}">
        <p14:creationId xmlns:p14="http://schemas.microsoft.com/office/powerpoint/2010/main" val="34295749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E4D23-8C9F-C914-32D1-4CE95B26F62A}"/>
              </a:ext>
            </a:extLst>
          </p:cNvPr>
          <p:cNvSpPr>
            <a:spLocks noGrp="1"/>
          </p:cNvSpPr>
          <p:nvPr>
            <p:ph type="title"/>
          </p:nvPr>
        </p:nvSpPr>
        <p:spPr>
          <a:xfrm>
            <a:off x="1371600" y="685800"/>
            <a:ext cx="9601200" cy="747074"/>
          </a:xfrm>
        </p:spPr>
        <p:txBody>
          <a:bodyPr/>
          <a:lstStyle/>
          <a:p>
            <a:r>
              <a:rPr lang="en-US" dirty="0"/>
              <a:t>A National Security Crisis</a:t>
            </a:r>
          </a:p>
        </p:txBody>
      </p:sp>
      <p:sp>
        <p:nvSpPr>
          <p:cNvPr id="3" name="Content Placeholder 2">
            <a:extLst>
              <a:ext uri="{FF2B5EF4-FFF2-40B4-BE49-F238E27FC236}">
                <a16:creationId xmlns:a16="http://schemas.microsoft.com/office/drawing/2014/main" id="{A613C1C6-E3A7-64C9-330D-B980187382DF}"/>
              </a:ext>
            </a:extLst>
          </p:cNvPr>
          <p:cNvSpPr>
            <a:spLocks noGrp="1"/>
          </p:cNvSpPr>
          <p:nvPr>
            <p:ph idx="1"/>
          </p:nvPr>
        </p:nvSpPr>
        <p:spPr>
          <a:xfrm>
            <a:off x="1371599" y="1564849"/>
            <a:ext cx="9940565" cy="4302551"/>
          </a:xfrm>
        </p:spPr>
        <p:txBody>
          <a:bodyPr>
            <a:normAutofit fontScale="92500" lnSpcReduction="20000"/>
          </a:bodyPr>
          <a:lstStyle/>
          <a:p>
            <a:r>
              <a:rPr lang="en-US" dirty="0"/>
              <a:t>Military recruiting shortfalls</a:t>
            </a:r>
          </a:p>
          <a:p>
            <a:pPr lvl="1"/>
            <a:r>
              <a:rPr lang="en-US" dirty="0"/>
              <a:t>All services (-Marines) missed their FY23 Recruiting Goal</a:t>
            </a:r>
          </a:p>
          <a:p>
            <a:pPr lvl="1"/>
            <a:r>
              <a:rPr lang="en-US" dirty="0"/>
              <a:t>Army: 25% (15,000) recruiting shortfall in FY22 -&gt; cut its active-duty end strength from 476,000 to 452,000 (5%), the smallest since before World War II</a:t>
            </a:r>
          </a:p>
          <a:p>
            <a:pPr lvl="1"/>
            <a:r>
              <a:rPr lang="en-US" dirty="0"/>
              <a:t>Only 9 percent of young Americans said they would consider military service</a:t>
            </a:r>
          </a:p>
          <a:p>
            <a:pPr lvl="1"/>
            <a:r>
              <a:rPr lang="en-US" dirty="0"/>
              <a:t>Only 23 percent of 17-24 year-olds qualify to serve</a:t>
            </a:r>
          </a:p>
          <a:p>
            <a:r>
              <a:rPr lang="en-US" dirty="0"/>
              <a:t>The suicide rate among post-9/11 veterans more than doubled between 2006-2016, with no end in sight</a:t>
            </a:r>
          </a:p>
          <a:p>
            <a:r>
              <a:rPr lang="en-US" dirty="0"/>
              <a:t>There is a direct correlation between suicidality and un-/under-employment in post-9/11 veterans</a:t>
            </a:r>
          </a:p>
          <a:p>
            <a:pPr lvl="1"/>
            <a:r>
              <a:rPr lang="en-US" dirty="0"/>
              <a:t>53% of separating post-9/11 veterans will face a period of unemployment averaging 22 weeks</a:t>
            </a:r>
          </a:p>
          <a:p>
            <a:pPr lvl="1"/>
            <a:r>
              <a:rPr lang="en-US" dirty="0"/>
              <a:t>~63% of vets’ first jobs are NOT in their chosen career field, and the average time spent in those roles is only 1.56 years</a:t>
            </a:r>
          </a:p>
          <a:p>
            <a:pPr lvl="1"/>
            <a:r>
              <a:rPr lang="en-US" dirty="0"/>
              <a:t>~50% are still not in a job in their preferred career field by their SIXTH post-military job</a:t>
            </a:r>
          </a:p>
          <a:p>
            <a:endParaRPr lang="en-US" dirty="0"/>
          </a:p>
          <a:p>
            <a:endParaRPr lang="en-US" dirty="0"/>
          </a:p>
        </p:txBody>
      </p:sp>
      <p:graphicFrame>
        <p:nvGraphicFramePr>
          <p:cNvPr id="18" name="Table 17">
            <a:extLst>
              <a:ext uri="{FF2B5EF4-FFF2-40B4-BE49-F238E27FC236}">
                <a16:creationId xmlns:a16="http://schemas.microsoft.com/office/drawing/2014/main" id="{E37AF758-BFE6-9333-285E-200C8BA25B34}"/>
              </a:ext>
            </a:extLst>
          </p:cNvPr>
          <p:cNvGraphicFramePr>
            <a:graphicFrameLocks noGrp="1"/>
          </p:cNvGraphicFramePr>
          <p:nvPr/>
        </p:nvGraphicFramePr>
        <p:xfrm>
          <a:off x="7996736" y="640237"/>
          <a:ext cx="3779739" cy="914400"/>
        </p:xfrm>
        <a:graphic>
          <a:graphicData uri="http://schemas.openxmlformats.org/drawingml/2006/table">
            <a:tbl>
              <a:tblPr firstRow="1" firstCol="1" bandRow="1">
                <a:tableStyleId>{5C22544A-7EE6-4342-B048-85BDC9FD1C3A}</a:tableStyleId>
              </a:tblPr>
              <a:tblGrid>
                <a:gridCol w="1025421">
                  <a:extLst>
                    <a:ext uri="{9D8B030D-6E8A-4147-A177-3AD203B41FA5}">
                      <a16:colId xmlns:a16="http://schemas.microsoft.com/office/drawing/2014/main" val="2695057310"/>
                    </a:ext>
                  </a:extLst>
                </a:gridCol>
                <a:gridCol w="1286242">
                  <a:extLst>
                    <a:ext uri="{9D8B030D-6E8A-4147-A177-3AD203B41FA5}">
                      <a16:colId xmlns:a16="http://schemas.microsoft.com/office/drawing/2014/main" val="2916152119"/>
                    </a:ext>
                  </a:extLst>
                </a:gridCol>
                <a:gridCol w="1468076">
                  <a:extLst>
                    <a:ext uri="{9D8B030D-6E8A-4147-A177-3AD203B41FA5}">
                      <a16:colId xmlns:a16="http://schemas.microsoft.com/office/drawing/2014/main" val="2422833344"/>
                    </a:ext>
                  </a:extLst>
                </a:gridCol>
              </a:tblGrid>
              <a:tr h="0">
                <a:tc>
                  <a:txBody>
                    <a:bodyPr/>
                    <a:lstStyle/>
                    <a:p>
                      <a:pPr marL="0" marR="0">
                        <a:spcBef>
                          <a:spcPts val="0"/>
                        </a:spcBef>
                        <a:spcAft>
                          <a:spcPts val="0"/>
                        </a:spcAft>
                      </a:pPr>
                      <a:r>
                        <a:rPr lang="en-US" sz="1200" kern="100">
                          <a:effectLst/>
                        </a:rPr>
                        <a:t>Service</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kern="100">
                          <a:effectLst/>
                        </a:rPr>
                        <a:t>FY 2023 Recruiting Goal</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kern="100" dirty="0">
                          <a:effectLst/>
                        </a:rPr>
                        <a:t>FY 2023 </a:t>
                      </a:r>
                    </a:p>
                    <a:p>
                      <a:pPr marL="0" marR="0">
                        <a:spcBef>
                          <a:spcPts val="0"/>
                        </a:spcBef>
                        <a:spcAft>
                          <a:spcPts val="0"/>
                        </a:spcAft>
                      </a:pPr>
                      <a:r>
                        <a:rPr lang="en-US" sz="1200" kern="100" dirty="0">
                          <a:effectLst/>
                        </a:rPr>
                        <a:t>Recruiting Shortfall</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64760907"/>
                  </a:ext>
                </a:extLst>
              </a:tr>
              <a:tr h="0">
                <a:tc>
                  <a:txBody>
                    <a:bodyPr/>
                    <a:lstStyle/>
                    <a:p>
                      <a:pPr marL="0" marR="0">
                        <a:spcBef>
                          <a:spcPts val="0"/>
                        </a:spcBef>
                        <a:spcAft>
                          <a:spcPts val="0"/>
                        </a:spcAft>
                      </a:pPr>
                      <a:r>
                        <a:rPr lang="en-US" sz="1200" kern="100">
                          <a:effectLst/>
                        </a:rPr>
                        <a:t>Army</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kern="100" dirty="0">
                          <a:effectLst/>
                        </a:rPr>
                        <a:t>65,000</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kern="100" dirty="0">
                          <a:effectLst/>
                        </a:rPr>
                        <a:t>10,000 (15%)</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33324786"/>
                  </a:ext>
                </a:extLst>
              </a:tr>
              <a:tr h="0">
                <a:tc>
                  <a:txBody>
                    <a:bodyPr/>
                    <a:lstStyle/>
                    <a:p>
                      <a:pPr marL="0" marR="0">
                        <a:spcBef>
                          <a:spcPts val="0"/>
                        </a:spcBef>
                        <a:spcAft>
                          <a:spcPts val="0"/>
                        </a:spcAft>
                      </a:pPr>
                      <a:r>
                        <a:rPr lang="en-US" sz="1200" kern="100">
                          <a:effectLst/>
                        </a:rPr>
                        <a:t>Navy</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kern="100" dirty="0">
                          <a:effectLst/>
                        </a:rPr>
                        <a:t>38,000</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kern="100" dirty="0">
                          <a:effectLst/>
                        </a:rPr>
                        <a:t>7464 (20%)</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16568581"/>
                  </a:ext>
                </a:extLst>
              </a:tr>
              <a:tr h="0">
                <a:tc>
                  <a:txBody>
                    <a:bodyPr/>
                    <a:lstStyle/>
                    <a:p>
                      <a:pPr marL="0" marR="0">
                        <a:spcBef>
                          <a:spcPts val="0"/>
                        </a:spcBef>
                        <a:spcAft>
                          <a:spcPts val="0"/>
                        </a:spcAft>
                      </a:pPr>
                      <a:r>
                        <a:rPr lang="en-US" sz="1200" kern="100">
                          <a:effectLst/>
                        </a:rPr>
                        <a:t>Air Force</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kern="100">
                          <a:effectLst/>
                        </a:rPr>
                        <a:t>27,000</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kern="100" dirty="0">
                          <a:effectLst/>
                        </a:rPr>
                        <a:t>2700 (10%)</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77666343"/>
                  </a:ext>
                </a:extLst>
              </a:tr>
            </a:tbl>
          </a:graphicData>
        </a:graphic>
      </p:graphicFrame>
      <p:sp>
        <p:nvSpPr>
          <p:cNvPr id="19" name="Rectangle 10">
            <a:extLst>
              <a:ext uri="{FF2B5EF4-FFF2-40B4-BE49-F238E27FC236}">
                <a16:creationId xmlns:a16="http://schemas.microsoft.com/office/drawing/2014/main" id="{E64B17E3-C444-65E8-B136-BA49B96AEF2C}"/>
              </a:ext>
            </a:extLst>
          </p:cNvPr>
          <p:cNvSpPr>
            <a:spLocks noChangeArrowheads="1"/>
          </p:cNvSpPr>
          <p:nvPr/>
        </p:nvSpPr>
        <p:spPr bwMode="auto">
          <a:xfrm>
            <a:off x="8290873" y="363238"/>
            <a:ext cx="328436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FY2023 Active-duty Military Recruiting Shortfalls</a:t>
            </a:r>
            <a:endParaRPr kumimoji="0" lang="en-US" altLang="en-US" sz="900" b="0" i="0" u="none" strike="noStrike" cap="none" normalizeH="0" baseline="0" dirty="0">
              <a:ln>
                <a:noFill/>
              </a:ln>
              <a:solidFill>
                <a:schemeClr val="tx1"/>
              </a:solidFill>
              <a:effectLst/>
            </a:endParaRPr>
          </a:p>
        </p:txBody>
      </p:sp>
      <p:sp>
        <p:nvSpPr>
          <p:cNvPr id="22" name="TextBox 21">
            <a:extLst>
              <a:ext uri="{FF2B5EF4-FFF2-40B4-BE49-F238E27FC236}">
                <a16:creationId xmlns:a16="http://schemas.microsoft.com/office/drawing/2014/main" id="{EB023B18-724D-40FD-CF08-A8694FF01E15}"/>
              </a:ext>
            </a:extLst>
          </p:cNvPr>
          <p:cNvSpPr txBox="1"/>
          <p:nvPr/>
        </p:nvSpPr>
        <p:spPr>
          <a:xfrm>
            <a:off x="933254" y="5995447"/>
            <a:ext cx="11133055" cy="754053"/>
          </a:xfrm>
          <a:prstGeom prst="rect">
            <a:avLst/>
          </a:prstGeom>
          <a:noFill/>
        </p:spPr>
        <p:txBody>
          <a:bodyPr wrap="square" rtlCol="0">
            <a:spAutoFit/>
          </a:bodyPr>
          <a:lstStyle/>
          <a:p>
            <a:r>
              <a:rPr lang="en-US" sz="700" dirty="0"/>
              <a:t>Sources: </a:t>
            </a:r>
            <a:r>
              <a:rPr lang="en-US" sz="600" dirty="0"/>
              <a:t>LTC Frank </a:t>
            </a:r>
            <a:r>
              <a:rPr lang="en-US" sz="600" dirty="0" err="1"/>
              <a:t>Dolberry</a:t>
            </a:r>
            <a:r>
              <a:rPr lang="en-US" sz="600" dirty="0"/>
              <a:t>, USA &amp; Charles </a:t>
            </a:r>
            <a:r>
              <a:rPr lang="en-US" sz="600" dirty="0" err="1"/>
              <a:t>McEnany</a:t>
            </a:r>
            <a:r>
              <a:rPr lang="en-US" sz="600" dirty="0"/>
              <a:t>, “’BE ALL YOU CAN BE’ – THE U.S. ARMY'S RECRUITING TRANSFORMATION,” </a:t>
            </a:r>
            <a:r>
              <a:rPr lang="en-US" sz="600" i="1" dirty="0"/>
              <a:t>AUSA</a:t>
            </a:r>
            <a:r>
              <a:rPr lang="en-US" sz="600" dirty="0"/>
              <a:t>, January 2024, accessed May 17, 2024, </a:t>
            </a:r>
            <a:r>
              <a:rPr lang="en-US" sz="600" dirty="0">
                <a:hlinkClick r:id="rId3"/>
              </a:rPr>
              <a:t>https://www.ausa.org/publications/be-all-you-can-be-us-armys-recruiting-transformation</a:t>
            </a:r>
            <a:r>
              <a:rPr lang="en-US" sz="600" dirty="0"/>
              <a:t>. </a:t>
            </a:r>
            <a:r>
              <a:rPr kumimoji="0" lang="en-US" altLang="en-US" sz="6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Meghann Myers, “Army, Navy and Air Force predict recruiting shortfalls this year,” </a:t>
            </a:r>
            <a:r>
              <a:rPr kumimoji="0" lang="en-US" altLang="en-US" sz="6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Military Times</a:t>
            </a:r>
            <a:r>
              <a:rPr kumimoji="0" lang="en-US" altLang="en-US" sz="6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April 19, 2023, accessed June 28, 2023, </a:t>
            </a:r>
            <a:r>
              <a:rPr kumimoji="0" lang="en-US" altLang="en-US" sz="6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hlinkClick r:id="rId4"/>
              </a:rPr>
              <a:t>https://www.militarytimes.com/news/your-military/2023/04/19/army-navy-and-air-force-predict-recruiting-shortfalls-this-year/</a:t>
            </a:r>
            <a:r>
              <a:rPr kumimoji="0" lang="en-US" altLang="en-US" sz="6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Lt. Gen. David W. </a:t>
            </a:r>
            <a:r>
              <a:rPr kumimoji="0" lang="en-US" altLang="en-US" sz="6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Barno</a:t>
            </a:r>
            <a:r>
              <a:rPr kumimoji="0" lang="en-US" altLang="en-US" sz="6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U.S. Army (ret.) and Dr. Nora </a:t>
            </a:r>
            <a:r>
              <a:rPr kumimoji="0" lang="en-US" altLang="en-US" sz="6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Bensahel</a:t>
            </a:r>
            <a:r>
              <a:rPr kumimoji="0" lang="en-US" altLang="en-US" sz="6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“Addressing the U.S. Military Recruiting Crisis,” War On The Rocks, March 10, 2023, accessed June 26, 2023, </a:t>
            </a:r>
            <a:r>
              <a:rPr kumimoji="0" lang="en-US" altLang="en-US" sz="6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hlinkClick r:id="rId5"/>
              </a:rPr>
              <a:t>https://warontherocks.com/2023/03/addressing-the-u-s-military-recruiting-crisis/</a:t>
            </a:r>
            <a:r>
              <a:rPr kumimoji="0" lang="en-US" altLang="en-US" sz="6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U.S. Department of Veterans Affairs, Office of Mental Health and Suicide Prevention. 2022 National Veteran Suicide Prevention Annual Report. 2022. Figure 5, Page 12. Accessed June 26, 2023, </a:t>
            </a:r>
            <a:r>
              <a:rPr kumimoji="0" lang="en-US" altLang="en-US" sz="6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hlinkClick r:id="rId6"/>
              </a:rPr>
              <a:t>https://www.mentalhealth.va.gov/docs/data-sheets/2022/2022-National-Veteran-Suicide-Prevention-Annual-Report-FINAL-508.pdf</a:t>
            </a:r>
            <a:r>
              <a:rPr kumimoji="0" lang="en-US" altLang="en-US" sz="6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U.S Department of Veterans Affairs, “2015 Veterans Economic Opportunity Report,” accessed October 30, 2017, http://</a:t>
            </a:r>
            <a:r>
              <a:rPr kumimoji="0" lang="en-US" altLang="en-US" sz="6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www.benefits.va.gov</a:t>
            </a:r>
            <a:r>
              <a:rPr kumimoji="0" lang="en-US" altLang="en-US" sz="6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/benefits/docs/veteraneconomicopportunityreport2015.pdf. Maury, R., Stone, B., </a:t>
            </a:r>
            <a:r>
              <a:rPr kumimoji="0" lang="en-US" altLang="en-US" sz="6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Bradbard</a:t>
            </a:r>
            <a:r>
              <a:rPr kumimoji="0" lang="en-US" altLang="en-US" sz="6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D.A., Armstrong, N.A., Haynie, J.M., “Workforce Readiness Alignment: The Relationship Between Job Preferences, Retention, and Earnings (Workforce Readiness Briefs, Paper No. 3),” Institute for Veterans and Military Families, Syracuse University, August 2016, accessed October 27, 2017, https://</a:t>
            </a:r>
            <a:r>
              <a:rPr kumimoji="0" lang="en-US" altLang="en-US" sz="6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ivmf.syracuse.edu</a:t>
            </a:r>
            <a:r>
              <a:rPr kumimoji="0" lang="en-US" altLang="en-US" sz="6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/wp-content/uploads/2016/08/USAA_paper3_8.30.16_REVISED_digtial.pdf. 2019 National Veteran Suicide Prevention Annual Report. See Matthew J. Louis, “Ending Post-9/11 Veteran Suicide: A summary of the causes of - and potential solutions to - a nation-wide scourge,” March 2020, https://</a:t>
            </a:r>
            <a:r>
              <a:rPr kumimoji="0" lang="en-US" altLang="en-US" sz="6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matthewjlouis.com</a:t>
            </a:r>
            <a:r>
              <a:rPr kumimoji="0" lang="en-US" altLang="en-US" sz="6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/media/post-9-11-veteran-suicide-white-paper/ .</a:t>
            </a:r>
            <a:endParaRPr lang="en-US" sz="700" dirty="0"/>
          </a:p>
        </p:txBody>
      </p:sp>
    </p:spTree>
    <p:extLst>
      <p:ext uri="{BB962C8B-B14F-4D97-AF65-F5344CB8AC3E}">
        <p14:creationId xmlns:p14="http://schemas.microsoft.com/office/powerpoint/2010/main" val="33908883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DC1C0-0094-418B-8053-D6D6FDE75237}"/>
              </a:ext>
            </a:extLst>
          </p:cNvPr>
          <p:cNvSpPr>
            <a:spLocks noGrp="1"/>
          </p:cNvSpPr>
          <p:nvPr>
            <p:ph type="title"/>
          </p:nvPr>
        </p:nvSpPr>
        <p:spPr/>
        <p:txBody>
          <a:bodyPr/>
          <a:lstStyle/>
          <a:p>
            <a:r>
              <a:rPr lang="en-US" dirty="0"/>
              <a:t>Business Value of Veterans</a:t>
            </a:r>
          </a:p>
        </p:txBody>
      </p:sp>
      <p:sp>
        <p:nvSpPr>
          <p:cNvPr id="3" name="Content Placeholder 2">
            <a:extLst>
              <a:ext uri="{FF2B5EF4-FFF2-40B4-BE49-F238E27FC236}">
                <a16:creationId xmlns:a16="http://schemas.microsoft.com/office/drawing/2014/main" id="{988ECD5C-2526-4E8F-BADC-17235C1215EF}"/>
              </a:ext>
            </a:extLst>
          </p:cNvPr>
          <p:cNvSpPr>
            <a:spLocks noGrp="1"/>
          </p:cNvSpPr>
          <p:nvPr>
            <p:ph idx="1"/>
          </p:nvPr>
        </p:nvSpPr>
        <p:spPr>
          <a:xfrm>
            <a:off x="1371600" y="1552028"/>
            <a:ext cx="8641080" cy="4426371"/>
          </a:xfrm>
        </p:spPr>
        <p:txBody>
          <a:bodyPr>
            <a:normAutofit fontScale="85000" lnSpcReduction="20000"/>
          </a:bodyPr>
          <a:lstStyle/>
          <a:p>
            <a:r>
              <a:rPr lang="en-US" dirty="0"/>
              <a:t>VA: “a person who served in the active military, naval, or air service, and who was discharged or released therefrom under conditions other than dishonorable.”</a:t>
            </a:r>
          </a:p>
          <a:p>
            <a:endParaRPr lang="en-US" dirty="0"/>
          </a:p>
          <a:p>
            <a:r>
              <a:rPr lang="en-US" dirty="0"/>
              <a:t>Entrepreneurial</a:t>
            </a:r>
          </a:p>
          <a:p>
            <a:r>
              <a:rPr lang="en-US" dirty="0"/>
              <a:t>Assume high levels of trust</a:t>
            </a:r>
          </a:p>
          <a:p>
            <a:r>
              <a:rPr lang="en-US" dirty="0"/>
              <a:t>Adept at skill transfer across contexts/tasks</a:t>
            </a:r>
          </a:p>
          <a:p>
            <a:r>
              <a:rPr lang="en-US" dirty="0"/>
              <a:t>Have advanced technical training</a:t>
            </a:r>
          </a:p>
          <a:p>
            <a:r>
              <a:rPr lang="en-US" dirty="0"/>
              <a:t>Comfortable/adept in discontinuous environments</a:t>
            </a:r>
          </a:p>
          <a:p>
            <a:r>
              <a:rPr lang="en-US" dirty="0"/>
              <a:t>High levels of resilience</a:t>
            </a:r>
          </a:p>
          <a:p>
            <a:r>
              <a:rPr lang="en-US" dirty="0"/>
              <a:t>Advanced team-building skills</a:t>
            </a:r>
          </a:p>
          <a:p>
            <a:r>
              <a:rPr lang="en-US" dirty="0"/>
              <a:t>Strong organizational commitment</a:t>
            </a:r>
          </a:p>
          <a:p>
            <a:r>
              <a:rPr lang="en-US" dirty="0"/>
              <a:t>Have had cross-cultural experiences</a:t>
            </a:r>
          </a:p>
          <a:p>
            <a:r>
              <a:rPr lang="en-US" dirty="0"/>
              <a:t>Experience/skill in diverse work settings</a:t>
            </a:r>
          </a:p>
        </p:txBody>
      </p:sp>
      <p:sp>
        <p:nvSpPr>
          <p:cNvPr id="4" name="Right Brace 3">
            <a:extLst>
              <a:ext uri="{FF2B5EF4-FFF2-40B4-BE49-F238E27FC236}">
                <a16:creationId xmlns:a16="http://schemas.microsoft.com/office/drawing/2014/main" id="{214FECCE-9ED1-44C1-86D6-247485D753BD}"/>
              </a:ext>
            </a:extLst>
          </p:cNvPr>
          <p:cNvSpPr/>
          <p:nvPr/>
        </p:nvSpPr>
        <p:spPr>
          <a:xfrm>
            <a:off x="6332138" y="2391951"/>
            <a:ext cx="970671" cy="341470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8" name="Picture 7" descr="A close up of a logo&#10;&#10;Description generated with very high confidence">
            <a:extLst>
              <a:ext uri="{FF2B5EF4-FFF2-40B4-BE49-F238E27FC236}">
                <a16:creationId xmlns:a16="http://schemas.microsoft.com/office/drawing/2014/main" id="{673FE04D-843C-4BB1-9D17-D22CE32E41B2}"/>
              </a:ext>
            </a:extLst>
          </p:cNvPr>
          <p:cNvPicPr>
            <a:picLocks noChangeAspect="1"/>
          </p:cNvPicPr>
          <p:nvPr/>
        </p:nvPicPr>
        <p:blipFill>
          <a:blip r:embed="rId3"/>
          <a:stretch>
            <a:fillRect/>
          </a:stretch>
        </p:blipFill>
        <p:spPr>
          <a:xfrm>
            <a:off x="10170103" y="496444"/>
            <a:ext cx="1300593" cy="1300593"/>
          </a:xfrm>
          <a:prstGeom prst="rect">
            <a:avLst/>
          </a:prstGeom>
        </p:spPr>
      </p:pic>
      <p:sp>
        <p:nvSpPr>
          <p:cNvPr id="9" name="Rectangle: Rounded Corners 8">
            <a:extLst>
              <a:ext uri="{FF2B5EF4-FFF2-40B4-BE49-F238E27FC236}">
                <a16:creationId xmlns:a16="http://schemas.microsoft.com/office/drawing/2014/main" id="{9E32E36A-D82F-4FFE-B949-18F4053615B7}"/>
              </a:ext>
            </a:extLst>
          </p:cNvPr>
          <p:cNvSpPr/>
          <p:nvPr/>
        </p:nvSpPr>
        <p:spPr>
          <a:xfrm>
            <a:off x="7223761" y="2395135"/>
            <a:ext cx="1828800" cy="914400"/>
          </a:xfrm>
          <a:prstGeom prst="roundRect">
            <a:avLst/>
          </a:prstGeom>
          <a:solidFill>
            <a:schemeClr val="tx1"/>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dirty="0">
                <a:solidFill>
                  <a:schemeClr val="bg1"/>
                </a:solidFill>
              </a:rPr>
              <a:t>Promoted faster</a:t>
            </a:r>
          </a:p>
        </p:txBody>
      </p:sp>
      <p:sp>
        <p:nvSpPr>
          <p:cNvPr id="10" name="Rectangle: Rounded Corners 9">
            <a:extLst>
              <a:ext uri="{FF2B5EF4-FFF2-40B4-BE49-F238E27FC236}">
                <a16:creationId xmlns:a16="http://schemas.microsoft.com/office/drawing/2014/main" id="{0F6B219E-F9D7-4898-A076-6E13EE26109F}"/>
              </a:ext>
            </a:extLst>
          </p:cNvPr>
          <p:cNvSpPr/>
          <p:nvPr/>
        </p:nvSpPr>
        <p:spPr>
          <a:xfrm>
            <a:off x="8183880" y="3393354"/>
            <a:ext cx="1828800" cy="914400"/>
          </a:xfrm>
          <a:prstGeom prst="roundRect">
            <a:avLst/>
          </a:prstGeom>
          <a:solidFill>
            <a:schemeClr val="tx1"/>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dirty="0">
                <a:solidFill>
                  <a:schemeClr val="bg1"/>
                </a:solidFill>
              </a:rPr>
              <a:t>Perform better</a:t>
            </a:r>
          </a:p>
        </p:txBody>
      </p:sp>
      <p:sp>
        <p:nvSpPr>
          <p:cNvPr id="11" name="Rectangle: Rounded Corners 10">
            <a:extLst>
              <a:ext uri="{FF2B5EF4-FFF2-40B4-BE49-F238E27FC236}">
                <a16:creationId xmlns:a16="http://schemas.microsoft.com/office/drawing/2014/main" id="{50236DF7-0E13-4046-AA35-89DD2B675FB2}"/>
              </a:ext>
            </a:extLst>
          </p:cNvPr>
          <p:cNvSpPr/>
          <p:nvPr/>
        </p:nvSpPr>
        <p:spPr>
          <a:xfrm>
            <a:off x="9144000" y="4391572"/>
            <a:ext cx="1828800" cy="914400"/>
          </a:xfrm>
          <a:prstGeom prst="roundRect">
            <a:avLst/>
          </a:prstGeom>
          <a:solidFill>
            <a:schemeClr val="tx1"/>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dirty="0">
                <a:solidFill>
                  <a:schemeClr val="bg1"/>
                </a:solidFill>
              </a:rPr>
              <a:t>Easier to manage</a:t>
            </a:r>
          </a:p>
        </p:txBody>
      </p:sp>
      <p:sp>
        <p:nvSpPr>
          <p:cNvPr id="7" name="TextBox 6">
            <a:extLst>
              <a:ext uri="{FF2B5EF4-FFF2-40B4-BE49-F238E27FC236}">
                <a16:creationId xmlns:a16="http://schemas.microsoft.com/office/drawing/2014/main" id="{0E08CAE2-3C8C-483C-BEB1-A1B996A8FB75}"/>
              </a:ext>
            </a:extLst>
          </p:cNvPr>
          <p:cNvSpPr txBox="1"/>
          <p:nvPr/>
        </p:nvSpPr>
        <p:spPr>
          <a:xfrm>
            <a:off x="8318987" y="5437320"/>
            <a:ext cx="3287989" cy="369332"/>
          </a:xfrm>
          <a:prstGeom prst="rect">
            <a:avLst/>
          </a:prstGeom>
          <a:noFill/>
        </p:spPr>
        <p:txBody>
          <a:bodyPr wrap="square" rtlCol="0">
            <a:spAutoFit/>
          </a:bodyPr>
          <a:lstStyle/>
          <a:p>
            <a:r>
              <a:rPr lang="en-US" dirty="0"/>
              <a:t>…than their non-veteran peers</a:t>
            </a:r>
          </a:p>
        </p:txBody>
      </p:sp>
      <p:sp>
        <p:nvSpPr>
          <p:cNvPr id="5" name="TextBox 4">
            <a:extLst>
              <a:ext uri="{FF2B5EF4-FFF2-40B4-BE49-F238E27FC236}">
                <a16:creationId xmlns:a16="http://schemas.microsoft.com/office/drawing/2014/main" id="{34FA2F6A-8452-56BD-AEF8-66A3AD1EEB34}"/>
              </a:ext>
            </a:extLst>
          </p:cNvPr>
          <p:cNvSpPr txBox="1"/>
          <p:nvPr/>
        </p:nvSpPr>
        <p:spPr>
          <a:xfrm>
            <a:off x="770675" y="6462039"/>
            <a:ext cx="11122926" cy="369332"/>
          </a:xfrm>
          <a:prstGeom prst="rect">
            <a:avLst/>
          </a:prstGeom>
          <a:noFill/>
        </p:spPr>
        <p:txBody>
          <a:bodyPr wrap="square" rtlCol="0">
            <a:spAutoFit/>
          </a:bodyPr>
          <a:lstStyle/>
          <a:p>
            <a:r>
              <a:rPr lang="en-US" sz="900" dirty="0"/>
              <a:t>Source: Institute for Veterans and Military Families, “The Business Case for Hiring a Veteran: Beyond the Clichés,” </a:t>
            </a:r>
            <a:r>
              <a:rPr lang="en-US" sz="900" i="1" dirty="0"/>
              <a:t>Institute for Veterans and Military Families</a:t>
            </a:r>
            <a:r>
              <a:rPr lang="en-US" sz="900" dirty="0"/>
              <a:t>, March 5 2012, accessed October 30, 2017, </a:t>
            </a:r>
            <a:r>
              <a:rPr lang="en-US" sz="900" u="sng" dirty="0">
                <a:hlinkClick r:id="rId4"/>
              </a:rPr>
              <a:t>https://ivmf.syracuse.edu/article/the-business-case-for-hiring-a-veteran-beyond-the-cliches/</a:t>
            </a:r>
            <a:r>
              <a:rPr lang="en-US" sz="900" u="sng" dirty="0"/>
              <a:t>.</a:t>
            </a:r>
            <a:endParaRPr lang="en-US" sz="900" dirty="0"/>
          </a:p>
        </p:txBody>
      </p:sp>
      <p:sp>
        <p:nvSpPr>
          <p:cNvPr id="12" name="Footer Placeholder 14">
            <a:extLst>
              <a:ext uri="{FF2B5EF4-FFF2-40B4-BE49-F238E27FC236}">
                <a16:creationId xmlns:a16="http://schemas.microsoft.com/office/drawing/2014/main" id="{45772F52-3947-4004-B2E8-23DEA537AE84}"/>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Tree>
    <p:extLst>
      <p:ext uri="{BB962C8B-B14F-4D97-AF65-F5344CB8AC3E}">
        <p14:creationId xmlns:p14="http://schemas.microsoft.com/office/powerpoint/2010/main" val="2851502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11" grpId="0" animBg="1"/>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C04B5-C0E5-1241-887F-79718674A714}"/>
              </a:ext>
            </a:extLst>
          </p:cNvPr>
          <p:cNvSpPr>
            <a:spLocks noGrp="1"/>
          </p:cNvSpPr>
          <p:nvPr>
            <p:ph idx="1"/>
          </p:nvPr>
        </p:nvSpPr>
        <p:spPr/>
        <p:txBody>
          <a:bodyPr>
            <a:normAutofit/>
          </a:bodyPr>
          <a:lstStyle/>
          <a:p>
            <a:pPr marL="0" indent="0" algn="ctr">
              <a:buNone/>
            </a:pPr>
            <a:r>
              <a:rPr lang="en-US" sz="4400" dirty="0"/>
              <a:t>Are veterans more or less educated than their civilian peers?</a:t>
            </a:r>
          </a:p>
          <a:p>
            <a:pPr marL="0" indent="0" algn="ctr">
              <a:buNone/>
            </a:pPr>
            <a:r>
              <a:rPr lang="en-US" sz="4400" dirty="0"/>
              <a:t>	</a:t>
            </a:r>
          </a:p>
          <a:p>
            <a:pPr marL="0" indent="0" algn="ctr">
              <a:buNone/>
            </a:pPr>
            <a:endParaRPr lang="en-US" sz="4400" dirty="0"/>
          </a:p>
          <a:p>
            <a:pPr marL="0" indent="0" algn="ctr">
              <a:buNone/>
            </a:pPr>
            <a:endParaRPr lang="en-US" sz="5400" b="1" dirty="0"/>
          </a:p>
        </p:txBody>
      </p:sp>
      <p:sp>
        <p:nvSpPr>
          <p:cNvPr id="4" name="Rectangle: Rounded Corners 3">
            <a:extLst>
              <a:ext uri="{FF2B5EF4-FFF2-40B4-BE49-F238E27FC236}">
                <a16:creationId xmlns:a16="http://schemas.microsoft.com/office/drawing/2014/main" id="{320E2588-3D60-4FAE-8423-9440719D119E}"/>
              </a:ext>
            </a:extLst>
          </p:cNvPr>
          <p:cNvSpPr/>
          <p:nvPr/>
        </p:nvSpPr>
        <p:spPr>
          <a:xfrm>
            <a:off x="7070103" y="3063834"/>
            <a:ext cx="1291472" cy="3032892"/>
          </a:xfrm>
          <a:prstGeom prst="roundRect">
            <a:avLst/>
          </a:prstGeom>
          <a:solidFill>
            <a:schemeClr val="tx1"/>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dirty="0">
                <a:solidFill>
                  <a:schemeClr val="bg1"/>
                </a:solidFill>
              </a:rPr>
              <a:t>MORE</a:t>
            </a:r>
          </a:p>
        </p:txBody>
      </p:sp>
      <p:sp>
        <p:nvSpPr>
          <p:cNvPr id="5" name="Rectangle: Rounded Corners 4">
            <a:extLst>
              <a:ext uri="{FF2B5EF4-FFF2-40B4-BE49-F238E27FC236}">
                <a16:creationId xmlns:a16="http://schemas.microsoft.com/office/drawing/2014/main" id="{62B82F80-5228-46AF-8B9D-3FAEA3C39A6D}"/>
              </a:ext>
            </a:extLst>
          </p:cNvPr>
          <p:cNvSpPr/>
          <p:nvPr/>
        </p:nvSpPr>
        <p:spPr>
          <a:xfrm>
            <a:off x="9607092" y="3063834"/>
            <a:ext cx="1291472" cy="3032892"/>
          </a:xfrm>
          <a:prstGeom prst="roundRect">
            <a:avLst/>
          </a:prstGeom>
          <a:solidFill>
            <a:schemeClr val="tx1"/>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dirty="0">
                <a:solidFill>
                  <a:schemeClr val="bg1"/>
                </a:solidFill>
              </a:rPr>
              <a:t>LESS</a:t>
            </a:r>
          </a:p>
        </p:txBody>
      </p:sp>
      <p:sp>
        <p:nvSpPr>
          <p:cNvPr id="8" name="Title 1">
            <a:extLst>
              <a:ext uri="{FF2B5EF4-FFF2-40B4-BE49-F238E27FC236}">
                <a16:creationId xmlns:a16="http://schemas.microsoft.com/office/drawing/2014/main" id="{38CBE04B-D8C2-44DA-64A0-2FD9D8B7B04E}"/>
              </a:ext>
            </a:extLst>
          </p:cNvPr>
          <p:cNvSpPr>
            <a:spLocks noGrp="1"/>
          </p:cNvSpPr>
          <p:nvPr>
            <p:ph type="title"/>
          </p:nvPr>
        </p:nvSpPr>
        <p:spPr>
          <a:xfrm>
            <a:off x="723900" y="1937635"/>
            <a:ext cx="3855720" cy="2157884"/>
          </a:xfrm>
        </p:spPr>
        <p:txBody>
          <a:bodyPr vert="horz" lIns="91440" tIns="45720" rIns="91440" bIns="45720" rtlCol="0" anchor="ctr">
            <a:noAutofit/>
          </a:bodyPr>
          <a:lstStyle/>
          <a:p>
            <a:pPr algn="ctr"/>
            <a:r>
              <a:rPr lang="en-US" sz="6600" b="1" dirty="0"/>
              <a:t>Question</a:t>
            </a:r>
          </a:p>
        </p:txBody>
      </p:sp>
      <p:sp>
        <p:nvSpPr>
          <p:cNvPr id="2" name="Footer Placeholder 14">
            <a:extLst>
              <a:ext uri="{FF2B5EF4-FFF2-40B4-BE49-F238E27FC236}">
                <a16:creationId xmlns:a16="http://schemas.microsoft.com/office/drawing/2014/main" id="{B17DCC38-5A35-A2BD-2342-94CD752DB9C3}"/>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Tree>
    <p:extLst>
      <p:ext uri="{BB962C8B-B14F-4D97-AF65-F5344CB8AC3E}">
        <p14:creationId xmlns:p14="http://schemas.microsoft.com/office/powerpoint/2010/main" val="39992482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C04B5-C0E5-1241-887F-79718674A714}"/>
              </a:ext>
            </a:extLst>
          </p:cNvPr>
          <p:cNvSpPr>
            <a:spLocks noGrp="1"/>
          </p:cNvSpPr>
          <p:nvPr>
            <p:ph idx="1"/>
          </p:nvPr>
        </p:nvSpPr>
        <p:spPr/>
        <p:txBody>
          <a:bodyPr>
            <a:normAutofit/>
          </a:bodyPr>
          <a:lstStyle/>
          <a:p>
            <a:pPr marL="0" indent="0" algn="ctr">
              <a:buNone/>
            </a:pPr>
            <a:r>
              <a:rPr lang="en-US" sz="4400" dirty="0"/>
              <a:t>Are veterans more or less educated than their civilian peers?</a:t>
            </a:r>
          </a:p>
          <a:p>
            <a:pPr marL="0" indent="0" algn="ctr">
              <a:buNone/>
            </a:pPr>
            <a:endParaRPr lang="en-US" sz="4400" dirty="0"/>
          </a:p>
          <a:p>
            <a:pPr marL="0" indent="0" algn="ctr">
              <a:buNone/>
            </a:pPr>
            <a:endParaRPr lang="en-US" sz="4400" dirty="0"/>
          </a:p>
          <a:p>
            <a:pPr marL="0" indent="0" algn="ctr">
              <a:buNone/>
            </a:pPr>
            <a:endParaRPr lang="en-US" sz="5400" b="1" dirty="0"/>
          </a:p>
        </p:txBody>
      </p:sp>
      <p:graphicFrame>
        <p:nvGraphicFramePr>
          <p:cNvPr id="5" name="Table 5">
            <a:extLst>
              <a:ext uri="{FF2B5EF4-FFF2-40B4-BE49-F238E27FC236}">
                <a16:creationId xmlns:a16="http://schemas.microsoft.com/office/drawing/2014/main" id="{469A6D5E-F437-634D-A7B7-F4FE88A2E431}"/>
              </a:ext>
            </a:extLst>
          </p:cNvPr>
          <p:cNvGraphicFramePr>
            <a:graphicFrameLocks noGrp="1"/>
          </p:cNvGraphicFramePr>
          <p:nvPr/>
        </p:nvGraphicFramePr>
        <p:xfrm>
          <a:off x="5975421" y="3004096"/>
          <a:ext cx="5771102" cy="1010920"/>
        </p:xfrm>
        <a:graphic>
          <a:graphicData uri="http://schemas.openxmlformats.org/drawingml/2006/table">
            <a:tbl>
              <a:tblPr firstRow="1" bandRow="1">
                <a:tableStyleId>{5C22544A-7EE6-4342-B048-85BDC9FD1C3A}</a:tableStyleId>
              </a:tblPr>
              <a:tblGrid>
                <a:gridCol w="2826937">
                  <a:extLst>
                    <a:ext uri="{9D8B030D-6E8A-4147-A177-3AD203B41FA5}">
                      <a16:colId xmlns:a16="http://schemas.microsoft.com/office/drawing/2014/main" val="2722699052"/>
                    </a:ext>
                  </a:extLst>
                </a:gridCol>
                <a:gridCol w="1457009">
                  <a:extLst>
                    <a:ext uri="{9D8B030D-6E8A-4147-A177-3AD203B41FA5}">
                      <a16:colId xmlns:a16="http://schemas.microsoft.com/office/drawing/2014/main" val="3521267290"/>
                    </a:ext>
                  </a:extLst>
                </a:gridCol>
                <a:gridCol w="1487156">
                  <a:extLst>
                    <a:ext uri="{9D8B030D-6E8A-4147-A177-3AD203B41FA5}">
                      <a16:colId xmlns:a16="http://schemas.microsoft.com/office/drawing/2014/main" val="387009885"/>
                    </a:ext>
                  </a:extLst>
                </a:gridCol>
              </a:tblGrid>
              <a:tr h="370840">
                <a:tc>
                  <a:txBody>
                    <a:bodyPr/>
                    <a:lstStyle/>
                    <a:p>
                      <a:r>
                        <a:rPr lang="en-US" dirty="0"/>
                        <a:t>Statistic</a:t>
                      </a:r>
                    </a:p>
                  </a:txBody>
                  <a:tcPr>
                    <a:solidFill>
                      <a:schemeClr val="tx1"/>
                    </a:solidFill>
                  </a:tcPr>
                </a:tc>
                <a:tc>
                  <a:txBody>
                    <a:bodyPr/>
                    <a:lstStyle/>
                    <a:p>
                      <a:r>
                        <a:rPr lang="en-US" dirty="0"/>
                        <a:t>Veterans</a:t>
                      </a:r>
                    </a:p>
                  </a:txBody>
                  <a:tcPr>
                    <a:solidFill>
                      <a:schemeClr val="tx1"/>
                    </a:solidFill>
                  </a:tcPr>
                </a:tc>
                <a:tc>
                  <a:txBody>
                    <a:bodyPr/>
                    <a:lstStyle/>
                    <a:p>
                      <a:r>
                        <a:rPr lang="en-US" dirty="0"/>
                        <a:t>Non-Veterans</a:t>
                      </a:r>
                    </a:p>
                  </a:txBody>
                  <a:tcPr>
                    <a:solidFill>
                      <a:schemeClr val="tx1"/>
                    </a:solidFill>
                  </a:tcPr>
                </a:tc>
                <a:extLst>
                  <a:ext uri="{0D108BD9-81ED-4DB2-BD59-A6C34878D82A}">
                    <a16:rowId xmlns:a16="http://schemas.microsoft.com/office/drawing/2014/main" val="103204684"/>
                  </a:ext>
                </a:extLst>
              </a:tr>
              <a:tr h="370840">
                <a:tc>
                  <a:txBody>
                    <a:bodyPr/>
                    <a:lstStyle/>
                    <a:p>
                      <a:r>
                        <a:rPr lang="en-US" dirty="0"/>
                        <a:t>% with High School Degree</a:t>
                      </a:r>
                    </a:p>
                  </a:txBody>
                  <a:tcPr/>
                </a:tc>
                <a:tc>
                  <a:txBody>
                    <a:bodyPr/>
                    <a:lstStyle/>
                    <a:p>
                      <a:r>
                        <a:rPr lang="en-US" dirty="0"/>
                        <a:t>96.4%</a:t>
                      </a:r>
                    </a:p>
                  </a:txBody>
                  <a:tcPr/>
                </a:tc>
                <a:tc>
                  <a:txBody>
                    <a:bodyPr/>
                    <a:lstStyle/>
                    <a:p>
                      <a:r>
                        <a:rPr lang="en-US" dirty="0"/>
                        <a:t>90.6%</a:t>
                      </a:r>
                    </a:p>
                  </a:txBody>
                  <a:tcPr/>
                </a:tc>
                <a:extLst>
                  <a:ext uri="{0D108BD9-81ED-4DB2-BD59-A6C34878D82A}">
                    <a16:rowId xmlns:a16="http://schemas.microsoft.com/office/drawing/2014/main" val="1370580684"/>
                  </a:ext>
                </a:extLst>
              </a:tr>
            </a:tbl>
          </a:graphicData>
        </a:graphic>
      </p:graphicFrame>
      <p:sp>
        <p:nvSpPr>
          <p:cNvPr id="7" name="TextBox 6">
            <a:extLst>
              <a:ext uri="{FF2B5EF4-FFF2-40B4-BE49-F238E27FC236}">
                <a16:creationId xmlns:a16="http://schemas.microsoft.com/office/drawing/2014/main" id="{1E82CD6B-37A0-DB47-99D7-EB0E7AAC4DD2}"/>
              </a:ext>
            </a:extLst>
          </p:cNvPr>
          <p:cNvSpPr txBox="1"/>
          <p:nvPr/>
        </p:nvSpPr>
        <p:spPr>
          <a:xfrm>
            <a:off x="5627076" y="6332970"/>
            <a:ext cx="6430945" cy="507831"/>
          </a:xfrm>
          <a:prstGeom prst="rect">
            <a:avLst/>
          </a:prstGeom>
          <a:noFill/>
        </p:spPr>
        <p:txBody>
          <a:bodyPr wrap="square" rtlCol="0">
            <a:spAutoFit/>
          </a:bodyPr>
          <a:lstStyle/>
          <a:p>
            <a:r>
              <a:rPr lang="en-US" sz="900" dirty="0"/>
              <a:t>Source: U. S. Department of Labor, Bureau of Labor Statistics, Current Population Survey, Table 3: Employment status of persons 25 years and over by veteran status, period of service, and educational attainment, 2021 annual averages. https://www.bls.gov/news.release/vet.t03.htm. Accessed August 26, 2022.</a:t>
            </a:r>
          </a:p>
        </p:txBody>
      </p:sp>
      <p:sp>
        <p:nvSpPr>
          <p:cNvPr id="8" name="Title 1">
            <a:extLst>
              <a:ext uri="{FF2B5EF4-FFF2-40B4-BE49-F238E27FC236}">
                <a16:creationId xmlns:a16="http://schemas.microsoft.com/office/drawing/2014/main" id="{2761A0D0-9AA4-8566-A092-6D3837D1482E}"/>
              </a:ext>
            </a:extLst>
          </p:cNvPr>
          <p:cNvSpPr>
            <a:spLocks noGrp="1"/>
          </p:cNvSpPr>
          <p:nvPr>
            <p:ph type="title"/>
          </p:nvPr>
        </p:nvSpPr>
        <p:spPr>
          <a:xfrm>
            <a:off x="723900" y="1937635"/>
            <a:ext cx="3855720" cy="2157884"/>
          </a:xfrm>
        </p:spPr>
        <p:txBody>
          <a:bodyPr vert="horz" lIns="91440" tIns="45720" rIns="91440" bIns="45720" rtlCol="0" anchor="ctr">
            <a:noAutofit/>
          </a:bodyPr>
          <a:lstStyle/>
          <a:p>
            <a:pPr algn="ctr"/>
            <a:r>
              <a:rPr lang="en-US" sz="6600" b="1" dirty="0"/>
              <a:t>Question</a:t>
            </a:r>
          </a:p>
        </p:txBody>
      </p:sp>
      <p:sp>
        <p:nvSpPr>
          <p:cNvPr id="2" name="Footer Placeholder 14">
            <a:extLst>
              <a:ext uri="{FF2B5EF4-FFF2-40B4-BE49-F238E27FC236}">
                <a16:creationId xmlns:a16="http://schemas.microsoft.com/office/drawing/2014/main" id="{834F5A16-0736-C614-2EF3-53D0FB8A5886}"/>
              </a:ext>
            </a:extLst>
          </p:cNvPr>
          <p:cNvSpPr txBox="1">
            <a:spLocks/>
          </p:cNvSpPr>
          <p:nvPr/>
        </p:nvSpPr>
        <p:spPr>
          <a:xfrm>
            <a:off x="11183565" y="6534257"/>
            <a:ext cx="1018039" cy="40461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COPYRIGHT</a:t>
            </a:r>
          </a:p>
        </p:txBody>
      </p:sp>
    </p:spTree>
    <p:extLst>
      <p:ext uri="{BB962C8B-B14F-4D97-AF65-F5344CB8AC3E}">
        <p14:creationId xmlns:p14="http://schemas.microsoft.com/office/powerpoint/2010/main" val="260538453"/>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3" Type="http://schemas.microsoft.com/office/2011/relationships/webextension" Target="webextension3.xml"/><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9">
    <wetp:webextensionref xmlns:r="http://schemas.openxmlformats.org/officeDocument/2006/relationships" r:id="rId1"/>
  </wetp:taskpane>
  <wetp:taskpane dockstate="right" visibility="0" width="350" row="7">
    <wetp:webextensionref xmlns:r="http://schemas.openxmlformats.org/officeDocument/2006/relationships" r:id="rId2"/>
  </wetp:taskpane>
  <wetp:taskpane dockstate="right" visibility="0" width="350" row="8">
    <wetp:webextensionref xmlns:r="http://schemas.openxmlformats.org/officeDocument/2006/relationships" r:id="rId3"/>
  </wetp:taskpane>
</wetp:taskpanes>
</file>

<file path=ppt/webextensions/webextension1.xml><?xml version="1.0" encoding="utf-8"?>
<we:webextension xmlns:we="http://schemas.microsoft.com/office/webextensions/webextension/2010/11" id="{0FBBC759-FA83-41C8-82BD-026E9E9CB1A2}">
  <we:reference id="wa104178141" version="3.10.0.52" store="en-US" storeType="OMEX"/>
  <we:alternateReferences>
    <we:reference id="wa104178141" version="3.10.0.52" store="WA104178141"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CC2FBB49-3283-4C5F-A1A8-8FCBBBBCDC0A}">
  <we:reference id="wa104380510" version="1.0.0.3" store="en-US" storeType="OMEX"/>
  <we:alternateReferences>
    <we:reference id="wa104380510" version="1.0.0.3" store="WA104380510" storeType="OMEX"/>
  </we:alternateReferences>
  <we:properties/>
  <we:bindings/>
  <we:snapshot xmlns:r="http://schemas.openxmlformats.org/officeDocument/2006/relationships"/>
</we:webextension>
</file>

<file path=ppt/webextensions/webextension3.xml><?xml version="1.0" encoding="utf-8"?>
<we:webextension xmlns:we="http://schemas.microsoft.com/office/webextensions/webextension/2010/11" id="{E8F34BDE-2FD6-4070-8D59-3BE149CD7BC1}">
  <we:reference id="wa104380169" version="1.1.0.0" store="en-US" storeType="OMEX"/>
  <we:alternateReferences>
    <we:reference id="wa104380169" version="1.1.0.0" store="WA104380169"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FEAA20407F3E143B477EAFF5F63F02E" ma:contentTypeVersion="1" ma:contentTypeDescription="Create a new document." ma:contentTypeScope="" ma:versionID="f32fbddb64f18bbc3739577d7e8cce7f">
  <xsd:schema xmlns:xsd="http://www.w3.org/2001/XMLSchema" xmlns:xs="http://www.w3.org/2001/XMLSchema" xmlns:p="http://schemas.microsoft.com/office/2006/metadata/properties" xmlns:ns2="f315ef80-3f01-45a9-a112-a61ae164693c" targetNamespace="http://schemas.microsoft.com/office/2006/metadata/properties" ma:root="true" ma:fieldsID="e17584b578328d274de0e652acc5f0bf" ns2:_="">
    <xsd:import namespace="f315ef80-3f01-45a9-a112-a61ae164693c"/>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15ef80-3f01-45a9-a112-a61ae164693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A42F3C5-0B38-442A-A803-6296566376FF}">
  <ds:schemaRefs>
    <ds:schemaRef ds:uri="http://schemas.microsoft.com/office/2006/metadata/properties"/>
    <ds:schemaRef ds:uri="f315ef80-3f01-45a9-a112-a61ae164693c"/>
    <ds:schemaRef ds:uri="http://purl.org/dc/dcmitype/"/>
    <ds:schemaRef ds:uri="http://schemas.microsoft.com/office/2006/documentManagement/types"/>
    <ds:schemaRef ds:uri="http://www.w3.org/XML/1998/namespace"/>
    <ds:schemaRef ds:uri="http://schemas.microsoft.com/office/infopath/2007/PartnerControls"/>
    <ds:schemaRef ds:uri="http://purl.org/dc/elements/1.1/"/>
    <ds:schemaRef ds:uri="http://schemas.openxmlformats.org/package/2006/metadata/core-properties"/>
    <ds:schemaRef ds:uri="http://purl.org/dc/terms/"/>
  </ds:schemaRefs>
</ds:datastoreItem>
</file>

<file path=customXml/itemProps2.xml><?xml version="1.0" encoding="utf-8"?>
<ds:datastoreItem xmlns:ds="http://schemas.openxmlformats.org/officeDocument/2006/customXml" ds:itemID="{3F98F594-3A17-481B-AEBD-B30DFAA19F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315ef80-3f01-45a9-a112-a61ae164693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8D7A467-B652-444F-A39B-23B25873027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366200</TotalTime>
  <Words>7106</Words>
  <Application>Microsoft Macintosh PowerPoint</Application>
  <PresentationFormat>Widescreen</PresentationFormat>
  <Paragraphs>927</Paragraphs>
  <Slides>49</Slides>
  <Notes>39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49</vt:i4>
      </vt:variant>
    </vt:vector>
  </HeadingPairs>
  <TitlesOfParts>
    <vt:vector size="60" baseType="lpstr">
      <vt:lpstr>Arial</vt:lpstr>
      <vt:lpstr>Arimo</vt:lpstr>
      <vt:lpstr>Calibri</vt:lpstr>
      <vt:lpstr>Century Gothic</vt:lpstr>
      <vt:lpstr>Courier New</vt:lpstr>
      <vt:lpstr>Franklin Gothic Book</vt:lpstr>
      <vt:lpstr>Franklin Gothic Heavy</vt:lpstr>
      <vt:lpstr>Franklin Gothic Medium</vt:lpstr>
      <vt:lpstr>Open Sans</vt:lpstr>
      <vt:lpstr>Wingdings</vt:lpstr>
      <vt:lpstr>Crop</vt:lpstr>
      <vt:lpstr>Hiring veterans @ nasdva</vt:lpstr>
      <vt:lpstr>Agenda</vt:lpstr>
      <vt:lpstr>PowerPoint Presentation</vt:lpstr>
      <vt:lpstr>Matt Louis – Career on One Page </vt:lpstr>
      <vt:lpstr>PowerPoint Presentation</vt:lpstr>
      <vt:lpstr>A National Security Crisis</vt:lpstr>
      <vt:lpstr>Business Value of Veterans</vt:lpstr>
      <vt:lpstr>Question</vt:lpstr>
      <vt:lpstr>Question</vt:lpstr>
      <vt:lpstr>Question</vt:lpstr>
      <vt:lpstr>Question</vt:lpstr>
      <vt:lpstr>PowerPoint Presentation</vt:lpstr>
      <vt:lpstr>Question</vt:lpstr>
      <vt:lpstr>Question</vt:lpstr>
      <vt:lpstr>PowerPoint Presentation</vt:lpstr>
      <vt:lpstr>Question</vt:lpstr>
      <vt:lpstr>Veteran Myths</vt:lpstr>
      <vt:lpstr>Question</vt:lpstr>
      <vt:lpstr>Veteran Myths</vt:lpstr>
      <vt:lpstr>Question</vt:lpstr>
      <vt:lpstr>Veteran Myths</vt:lpstr>
      <vt:lpstr>Question</vt:lpstr>
      <vt:lpstr>Veteran Myths</vt:lpstr>
      <vt:lpstr>Question</vt:lpstr>
      <vt:lpstr>Veteran Myths</vt:lpstr>
      <vt:lpstr>Question</vt:lpstr>
      <vt:lpstr>Veteran Myths</vt:lpstr>
      <vt:lpstr>Question</vt:lpstr>
      <vt:lpstr>Veteran Myths</vt:lpstr>
      <vt:lpstr>Question</vt:lpstr>
      <vt:lpstr>Veteran Myths</vt:lpstr>
      <vt:lpstr>PowerPoint Presentation</vt:lpstr>
      <vt:lpstr>PowerPoint Presentation</vt:lpstr>
      <vt:lpstr>Minimum Requirements for Success</vt:lpstr>
      <vt:lpstr>My Website www.matthewjlouis.com </vt:lpstr>
      <vt:lpstr>Thank You!  </vt:lpstr>
      <vt:lpstr>PowerPoint Presentation</vt:lpstr>
      <vt:lpstr>Case Studies</vt:lpstr>
      <vt:lpstr>“Table Stakes” Supporting Practices</vt:lpstr>
      <vt:lpstr>Interviewing &amp; Interfacing with Veterans</vt:lpstr>
      <vt:lpstr>PowerPoint Presentation</vt:lpstr>
      <vt:lpstr>Context: Military Feedback Form &amp; Process </vt:lpstr>
      <vt:lpstr>Networking Assimilation Process</vt:lpstr>
      <vt:lpstr>Additional Keys to Success</vt:lpstr>
      <vt:lpstr>Do…</vt:lpstr>
      <vt:lpstr>Don’t…</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 Louis</dc:creator>
  <cp:lastModifiedBy>Matt Louis</cp:lastModifiedBy>
  <cp:revision>516</cp:revision>
  <cp:lastPrinted>2023-03-30T17:09:41Z</cp:lastPrinted>
  <dcterms:created xsi:type="dcterms:W3CDTF">2018-08-16T10:27:31Z</dcterms:created>
  <dcterms:modified xsi:type="dcterms:W3CDTF">2024-08-19T18:38:49Z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cea8ce42-0a38-4038-af78-0463c9adb574_Enabled">
    <vt:lpwstr>true</vt:lpwstr>
  </property>
  <property fmtid="{D5CDD505-2E9C-101B-9397-08002B2CF9AE}" pid="3" name="MSIP_Label_cea8ce42-0a38-4038-af78-0463c9adb574_SetDate">
    <vt:lpwstr>2022-05-16T12:41:16Z</vt:lpwstr>
  </property>
  <property fmtid="{D5CDD505-2E9C-101B-9397-08002B2CF9AE}" pid="4" name="MSIP_Label_cea8ce42-0a38-4038-af78-0463c9adb574_Method">
    <vt:lpwstr>Standard</vt:lpwstr>
  </property>
  <property fmtid="{D5CDD505-2E9C-101B-9397-08002B2CF9AE}" pid="5" name="MSIP_Label_cea8ce42-0a38-4038-af78-0463c9adb574_Name">
    <vt:lpwstr>cea8ce42-0a38-4038-af78-0463c9adb574</vt:lpwstr>
  </property>
  <property fmtid="{D5CDD505-2E9C-101B-9397-08002B2CF9AE}" pid="6" name="MSIP_Label_cea8ce42-0a38-4038-af78-0463c9adb574_SiteId">
    <vt:lpwstr>5d25c963-07db-4627-9db3-720b2ff89865</vt:lpwstr>
  </property>
  <property fmtid="{D5CDD505-2E9C-101B-9397-08002B2CF9AE}" pid="7" name="MSIP_Label_cea8ce42-0a38-4038-af78-0463c9adb574_ActionId">
    <vt:lpwstr>d77b55a7-be9f-4b78-8db7-4669abd810a4</vt:lpwstr>
  </property>
  <property fmtid="{D5CDD505-2E9C-101B-9397-08002B2CF9AE}" pid="8" name="MSIP_Label_cea8ce42-0a38-4038-af78-0463c9adb574_ContentBits">
    <vt:lpwstr>0</vt:lpwstr>
  </property>
  <property fmtid="{D5CDD505-2E9C-101B-9397-08002B2CF9AE}" pid="9" name="ContentTypeId">
    <vt:lpwstr>0x0101005FEAA20407F3E143B477EAFF5F63F02E</vt:lpwstr>
  </property>
</Properties>
</file>