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webextensions/webextension2.xml" ContentType="application/vnd.ms-office.webextension+xml"/>
  <Override PartName="/ppt/webextensions/webextension3.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5.xml" ContentType="application/vnd.openxmlformats-officedocument.presentationml.notesSlide+xml"/>
  <Override PartName="/ppt/media/image103.jpg" ContentType="image/pn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 id="2147483660" r:id="rId5"/>
  </p:sldMasterIdLst>
  <p:notesMasterIdLst>
    <p:notesMasterId r:id="rId80"/>
  </p:notesMasterIdLst>
  <p:sldIdLst>
    <p:sldId id="1053" r:id="rId6"/>
    <p:sldId id="1051" r:id="rId7"/>
    <p:sldId id="994" r:id="rId8"/>
    <p:sldId id="1006" r:id="rId9"/>
    <p:sldId id="1052" r:id="rId10"/>
    <p:sldId id="901" r:id="rId11"/>
    <p:sldId id="415" r:id="rId12"/>
    <p:sldId id="424" r:id="rId13"/>
    <p:sldId id="567" r:id="rId14"/>
    <p:sldId id="962" r:id="rId15"/>
    <p:sldId id="963" r:id="rId16"/>
    <p:sldId id="426" r:id="rId17"/>
    <p:sldId id="964" r:id="rId18"/>
    <p:sldId id="965" r:id="rId19"/>
    <p:sldId id="428" r:id="rId20"/>
    <p:sldId id="966" r:id="rId21"/>
    <p:sldId id="967" r:id="rId22"/>
    <p:sldId id="430" r:id="rId23"/>
    <p:sldId id="968" r:id="rId24"/>
    <p:sldId id="969" r:id="rId25"/>
    <p:sldId id="903" r:id="rId26"/>
    <p:sldId id="987" r:id="rId27"/>
    <p:sldId id="905" r:id="rId28"/>
    <p:sldId id="1007" r:id="rId29"/>
    <p:sldId id="960" r:id="rId30"/>
    <p:sldId id="1008" r:id="rId31"/>
    <p:sldId id="1009" r:id="rId32"/>
    <p:sldId id="1011" r:id="rId33"/>
    <p:sldId id="1013" r:id="rId34"/>
    <p:sldId id="877" r:id="rId35"/>
    <p:sldId id="1014" r:id="rId36"/>
    <p:sldId id="1015" r:id="rId37"/>
    <p:sldId id="878" r:id="rId38"/>
    <p:sldId id="1016" r:id="rId39"/>
    <p:sldId id="1020" r:id="rId40"/>
    <p:sldId id="1018" r:id="rId41"/>
    <p:sldId id="1019" r:id="rId42"/>
    <p:sldId id="1021" r:id="rId43"/>
    <p:sldId id="1022" r:id="rId44"/>
    <p:sldId id="1023" r:id="rId45"/>
    <p:sldId id="1024" r:id="rId46"/>
    <p:sldId id="1025" r:id="rId47"/>
    <p:sldId id="1026" r:id="rId48"/>
    <p:sldId id="1027" r:id="rId49"/>
    <p:sldId id="1028" r:id="rId50"/>
    <p:sldId id="1029" r:id="rId51"/>
    <p:sldId id="1031" r:id="rId52"/>
    <p:sldId id="1032" r:id="rId53"/>
    <p:sldId id="1030" r:id="rId54"/>
    <p:sldId id="1033" r:id="rId55"/>
    <p:sldId id="971" r:id="rId56"/>
    <p:sldId id="1039" r:id="rId57"/>
    <p:sldId id="1036" r:id="rId58"/>
    <p:sldId id="1035" r:id="rId59"/>
    <p:sldId id="1038" r:id="rId60"/>
    <p:sldId id="712" r:id="rId61"/>
    <p:sldId id="1047" r:id="rId62"/>
    <p:sldId id="1048" r:id="rId63"/>
    <p:sldId id="1049" r:id="rId64"/>
    <p:sldId id="976" r:id="rId65"/>
    <p:sldId id="595" r:id="rId66"/>
    <p:sldId id="1043" r:id="rId67"/>
    <p:sldId id="972" r:id="rId68"/>
    <p:sldId id="1044" r:id="rId69"/>
    <p:sldId id="983" r:id="rId70"/>
    <p:sldId id="1055" r:id="rId71"/>
    <p:sldId id="1056" r:id="rId72"/>
    <p:sldId id="1057" r:id="rId73"/>
    <p:sldId id="1058" r:id="rId74"/>
    <p:sldId id="1040" r:id="rId75"/>
    <p:sldId id="1045" r:id="rId76"/>
    <p:sldId id="272" r:id="rId77"/>
    <p:sldId id="1037" r:id="rId78"/>
    <p:sldId id="1046" r:id="rId79"/>
  </p:sldIdLst>
  <p:sldSz cx="12192000" cy="6858000"/>
  <p:notesSz cx="8520113" cy="70770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D0639DBF-878C-ED46-83DD-D8342641190E}">
          <p14:sldIdLst>
            <p14:sldId id="1053"/>
          </p14:sldIdLst>
        </p14:section>
        <p14:section name="Introduction" id="{6A3B1B6E-B31F-434D-8786-AAE336D246F4}">
          <p14:sldIdLst>
            <p14:sldId id="1051"/>
          </p14:sldIdLst>
        </p14:section>
        <p14:section name="The Problem" id="{83C7B1F6-F1D9-BA42-BBFD-0C904650F55E}">
          <p14:sldIdLst>
            <p14:sldId id="994"/>
            <p14:sldId id="1006"/>
          </p14:sldIdLst>
        </p14:section>
        <p14:section name="Why The Problem Exists" id="{A7C85F11-2A06-4149-A5C8-2189DEAB5A16}">
          <p14:sldIdLst>
            <p14:sldId id="1052"/>
            <p14:sldId id="901"/>
            <p14:sldId id="415"/>
            <p14:sldId id="424"/>
            <p14:sldId id="567"/>
            <p14:sldId id="962"/>
            <p14:sldId id="963"/>
            <p14:sldId id="426"/>
            <p14:sldId id="964"/>
            <p14:sldId id="965"/>
            <p14:sldId id="428"/>
            <p14:sldId id="966"/>
            <p14:sldId id="967"/>
            <p14:sldId id="430"/>
            <p14:sldId id="968"/>
            <p14:sldId id="969"/>
            <p14:sldId id="903"/>
            <p14:sldId id="987"/>
            <p14:sldId id="905"/>
            <p14:sldId id="1007"/>
          </p14:sldIdLst>
        </p14:section>
        <p14:section name="Veteran Support &amp; Alignment" id="{9AE60D69-4CEC-B146-9824-AD5DBCA8E746}">
          <p14:sldIdLst>
            <p14:sldId id="960"/>
            <p14:sldId id="1008"/>
            <p14:sldId id="1009"/>
            <p14:sldId id="1011"/>
            <p14:sldId id="1013"/>
            <p14:sldId id="877"/>
            <p14:sldId id="1014"/>
            <p14:sldId id="1015"/>
            <p14:sldId id="878"/>
            <p14:sldId id="1016"/>
            <p14:sldId id="1020"/>
            <p14:sldId id="1018"/>
            <p14:sldId id="1019"/>
            <p14:sldId id="1021"/>
            <p14:sldId id="1022"/>
            <p14:sldId id="1023"/>
            <p14:sldId id="1024"/>
            <p14:sldId id="1025"/>
            <p14:sldId id="1026"/>
            <p14:sldId id="1027"/>
            <p14:sldId id="1028"/>
            <p14:sldId id="1029"/>
            <p14:sldId id="1031"/>
            <p14:sldId id="1032"/>
            <p14:sldId id="1030"/>
            <p14:sldId id="1033"/>
          </p14:sldIdLst>
        </p14:section>
        <p14:section name="Support Resources &amp; Case Studies" id="{1E8F1921-EA06-4E41-9B0F-9120A8968047}">
          <p14:sldIdLst>
            <p14:sldId id="971"/>
            <p14:sldId id="1039"/>
            <p14:sldId id="1036"/>
            <p14:sldId id="1035"/>
            <p14:sldId id="1038"/>
            <p14:sldId id="712"/>
            <p14:sldId id="1047"/>
            <p14:sldId id="1048"/>
            <p14:sldId id="1049"/>
          </p14:sldIdLst>
        </p14:section>
        <p14:section name="Resources" id="{E81B2F79-D414-D949-AA16-71AAEA60FA85}">
          <p14:sldIdLst>
            <p14:sldId id="976"/>
            <p14:sldId id="595"/>
            <p14:sldId id="1043"/>
          </p14:sldIdLst>
        </p14:section>
        <p14:section name="Closing" id="{13B1CAA7-0DFE-5D4F-8A2F-5470B1AA39B2}">
          <p14:sldIdLst>
            <p14:sldId id="972"/>
            <p14:sldId id="1044"/>
          </p14:sldIdLst>
        </p14:section>
        <p14:section name="Backup Slides" id="{7BE5C097-71EA-924E-BA8D-90BF0CB82DEC}">
          <p14:sldIdLst>
            <p14:sldId id="983"/>
            <p14:sldId id="1055"/>
            <p14:sldId id="1056"/>
            <p14:sldId id="1057"/>
            <p14:sldId id="1058"/>
            <p14:sldId id="1040"/>
            <p14:sldId id="1045"/>
            <p14:sldId id="272"/>
            <p14:sldId id="1037"/>
            <p14:sldId id="1046"/>
          </p14:sldIdLst>
        </p14:section>
      </p14:sectionLst>
    </p:ext>
    <p:ext uri="{EFAFB233-063F-42B5-8137-9DF3F51BA10A}">
      <p15:sldGuideLst xmlns:p15="http://schemas.microsoft.com/office/powerpoint/2012/main">
        <p15:guide id="1" orient="horz" pos="2856" userDrawn="1">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tt Louis" initials="ML" lastIdx="76" clrIdx="0">
    <p:extLst>
      <p:ext uri="{19B8F6BF-5375-455C-9EA6-DF929625EA0E}">
        <p15:presenceInfo xmlns:p15="http://schemas.microsoft.com/office/powerpoint/2012/main" userId="690e1ff2499f9d32"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7D7D6"/>
    <a:srgbClr val="F2F2F2"/>
    <a:srgbClr val="FFFF66"/>
    <a:srgbClr val="41576C"/>
    <a:srgbClr val="CF7E73"/>
    <a:srgbClr val="D1D1CF"/>
    <a:srgbClr val="D6D6D6"/>
    <a:srgbClr val="001F60"/>
    <a:srgbClr val="E30005"/>
    <a:srgbClr val="EA040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814" autoAdjust="0"/>
    <p:restoredTop sz="96405" autoAdjust="0"/>
  </p:normalViewPr>
  <p:slideViewPr>
    <p:cSldViewPr snapToGrid="0">
      <p:cViewPr varScale="1">
        <p:scale>
          <a:sx n="127" d="100"/>
          <a:sy n="127" d="100"/>
        </p:scale>
        <p:origin x="872" y="176"/>
      </p:cViewPr>
      <p:guideLst>
        <p:guide orient="horz" pos="2856"/>
        <p:guide pos="3840"/>
      </p:guideLst>
    </p:cSldViewPr>
  </p:slid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theme" Target="theme/theme1.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5" Type="http://schemas.openxmlformats.org/officeDocument/2006/relationships/slideMaster" Target="slideMasters/slideMaster2.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notesMaster" Target="notesMasters/notesMaster1.xml"/><Relationship Id="rId85"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61" Type="http://schemas.openxmlformats.org/officeDocument/2006/relationships/slide" Target="slides/slide56.xml"/><Relationship Id="rId82"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DF0A1ED-DEBB-604A-8A75-0DDF21CC1BEB}" type="doc">
      <dgm:prSet loTypeId="urn:microsoft.com/office/officeart/2005/8/layout/venn1" loCatId="" qsTypeId="urn:microsoft.com/office/officeart/2005/8/quickstyle/simple1" qsCatId="simple" csTypeId="urn:microsoft.com/office/officeart/2005/8/colors/accent1_2" csCatId="accent1" phldr="1"/>
      <dgm:spPr/>
    </dgm:pt>
    <dgm:pt modelId="{0CD1E1E0-95F3-DA41-A0AA-14208FAAFD2E}">
      <dgm:prSet phldrT="[Text]" phldr="1"/>
      <dgm:spPr/>
      <dgm:t>
        <a:bodyPr/>
        <a:lstStyle/>
        <a:p>
          <a:endParaRPr lang="en-US" dirty="0">
            <a:noFill/>
          </a:endParaRPr>
        </a:p>
      </dgm:t>
    </dgm:pt>
    <dgm:pt modelId="{D383C0B5-1EC5-5540-9F9F-90D747F8639B}" type="parTrans" cxnId="{BF38370D-5B80-8C46-B4B0-2B9F4E124789}">
      <dgm:prSet/>
      <dgm:spPr/>
      <dgm:t>
        <a:bodyPr/>
        <a:lstStyle/>
        <a:p>
          <a:endParaRPr lang="en-US">
            <a:noFill/>
          </a:endParaRPr>
        </a:p>
      </dgm:t>
    </dgm:pt>
    <dgm:pt modelId="{E8EE2FA1-60E0-F64C-9FB2-925DB0D5EAC7}" type="sibTrans" cxnId="{BF38370D-5B80-8C46-B4B0-2B9F4E124789}">
      <dgm:prSet/>
      <dgm:spPr/>
      <dgm:t>
        <a:bodyPr/>
        <a:lstStyle/>
        <a:p>
          <a:endParaRPr lang="en-US">
            <a:noFill/>
          </a:endParaRPr>
        </a:p>
      </dgm:t>
    </dgm:pt>
    <dgm:pt modelId="{129023C4-FC9E-7E4D-8C37-B12C293ECA16}">
      <dgm:prSet phldrT="[Text]" phldr="1"/>
      <dgm:spPr/>
      <dgm:t>
        <a:bodyPr/>
        <a:lstStyle/>
        <a:p>
          <a:endParaRPr lang="en-US" dirty="0">
            <a:noFill/>
          </a:endParaRPr>
        </a:p>
      </dgm:t>
    </dgm:pt>
    <dgm:pt modelId="{C1115176-B39C-1D4A-88D6-653B9642DE67}" type="sibTrans" cxnId="{19EE7A06-CE08-6146-B0F3-46436E3574DC}">
      <dgm:prSet/>
      <dgm:spPr/>
      <dgm:t>
        <a:bodyPr/>
        <a:lstStyle/>
        <a:p>
          <a:endParaRPr lang="en-US">
            <a:noFill/>
          </a:endParaRPr>
        </a:p>
      </dgm:t>
    </dgm:pt>
    <dgm:pt modelId="{36BC0D3C-BA4B-8C4B-AA8E-957074C40B9A}" type="parTrans" cxnId="{19EE7A06-CE08-6146-B0F3-46436E3574DC}">
      <dgm:prSet/>
      <dgm:spPr/>
      <dgm:t>
        <a:bodyPr/>
        <a:lstStyle/>
        <a:p>
          <a:endParaRPr lang="en-US">
            <a:noFill/>
          </a:endParaRPr>
        </a:p>
      </dgm:t>
    </dgm:pt>
    <dgm:pt modelId="{161B7DF2-8F8A-1B4A-9C14-6D29FF3ED7D4}" type="pres">
      <dgm:prSet presAssocID="{FDF0A1ED-DEBB-604A-8A75-0DDF21CC1BEB}" presName="compositeShape" presStyleCnt="0">
        <dgm:presLayoutVars>
          <dgm:chMax val="7"/>
          <dgm:dir/>
          <dgm:resizeHandles val="exact"/>
        </dgm:presLayoutVars>
      </dgm:prSet>
      <dgm:spPr/>
    </dgm:pt>
    <dgm:pt modelId="{22537257-C252-6B44-9A4C-467F4EAFF28B}" type="pres">
      <dgm:prSet presAssocID="{0CD1E1E0-95F3-DA41-A0AA-14208FAAFD2E}" presName="circ1" presStyleLbl="vennNode1" presStyleIdx="0" presStyleCnt="2" custScaleX="102477" custScaleY="80274" custLinFactNeighborX="9818" custLinFactNeighborY="-1700"/>
      <dgm:spPr/>
    </dgm:pt>
    <dgm:pt modelId="{6E39DAE6-2618-644C-B6CF-455025DB5322}" type="pres">
      <dgm:prSet presAssocID="{0CD1E1E0-95F3-DA41-A0AA-14208FAAFD2E}" presName="circ1Tx" presStyleLbl="revTx" presStyleIdx="0" presStyleCnt="0">
        <dgm:presLayoutVars>
          <dgm:chMax val="0"/>
          <dgm:chPref val="0"/>
          <dgm:bulletEnabled val="1"/>
        </dgm:presLayoutVars>
      </dgm:prSet>
      <dgm:spPr/>
    </dgm:pt>
    <dgm:pt modelId="{D503EB36-935A-DE41-BA72-DB67771BF952}" type="pres">
      <dgm:prSet presAssocID="{129023C4-FC9E-7E4D-8C37-B12C293ECA16}" presName="circ2" presStyleLbl="vennNode1" presStyleIdx="1" presStyleCnt="2" custScaleX="102477" custScaleY="80274" custLinFactNeighborX="-13346" custLinFactNeighborY="-1828"/>
      <dgm:spPr/>
    </dgm:pt>
    <dgm:pt modelId="{EF5F4CC2-B31D-C343-988D-C1E6D3E3A9EE}" type="pres">
      <dgm:prSet presAssocID="{129023C4-FC9E-7E4D-8C37-B12C293ECA16}" presName="circ2Tx" presStyleLbl="revTx" presStyleIdx="0" presStyleCnt="0">
        <dgm:presLayoutVars>
          <dgm:chMax val="0"/>
          <dgm:chPref val="0"/>
          <dgm:bulletEnabled val="1"/>
        </dgm:presLayoutVars>
      </dgm:prSet>
      <dgm:spPr/>
    </dgm:pt>
  </dgm:ptLst>
  <dgm:cxnLst>
    <dgm:cxn modelId="{19EE7A06-CE08-6146-B0F3-46436E3574DC}" srcId="{FDF0A1ED-DEBB-604A-8A75-0DDF21CC1BEB}" destId="{129023C4-FC9E-7E4D-8C37-B12C293ECA16}" srcOrd="1" destOrd="0" parTransId="{36BC0D3C-BA4B-8C4B-AA8E-957074C40B9A}" sibTransId="{C1115176-B39C-1D4A-88D6-653B9642DE67}"/>
    <dgm:cxn modelId="{BF38370D-5B80-8C46-B4B0-2B9F4E124789}" srcId="{FDF0A1ED-DEBB-604A-8A75-0DDF21CC1BEB}" destId="{0CD1E1E0-95F3-DA41-A0AA-14208FAAFD2E}" srcOrd="0" destOrd="0" parTransId="{D383C0B5-1EC5-5540-9F9F-90D747F8639B}" sibTransId="{E8EE2FA1-60E0-F64C-9FB2-925DB0D5EAC7}"/>
    <dgm:cxn modelId="{98280339-1601-834D-921A-462A38C2EAED}" type="presOf" srcId="{129023C4-FC9E-7E4D-8C37-B12C293ECA16}" destId="{EF5F4CC2-B31D-C343-988D-C1E6D3E3A9EE}" srcOrd="1" destOrd="0" presId="urn:microsoft.com/office/officeart/2005/8/layout/venn1"/>
    <dgm:cxn modelId="{3B059760-EE7B-514B-BF64-3412BDC394B5}" type="presOf" srcId="{0CD1E1E0-95F3-DA41-A0AA-14208FAAFD2E}" destId="{22537257-C252-6B44-9A4C-467F4EAFF28B}" srcOrd="0" destOrd="0" presId="urn:microsoft.com/office/officeart/2005/8/layout/venn1"/>
    <dgm:cxn modelId="{6F470167-5B47-7441-B3A4-6396D4170D8A}" type="presOf" srcId="{FDF0A1ED-DEBB-604A-8A75-0DDF21CC1BEB}" destId="{161B7DF2-8F8A-1B4A-9C14-6D29FF3ED7D4}" srcOrd="0" destOrd="0" presId="urn:microsoft.com/office/officeart/2005/8/layout/venn1"/>
    <dgm:cxn modelId="{F8FA6EA7-135A-5147-80C7-7CA5C347CE55}" type="presOf" srcId="{129023C4-FC9E-7E4D-8C37-B12C293ECA16}" destId="{D503EB36-935A-DE41-BA72-DB67771BF952}" srcOrd="0" destOrd="0" presId="urn:microsoft.com/office/officeart/2005/8/layout/venn1"/>
    <dgm:cxn modelId="{CD57F3B8-6EA2-1948-94F3-BE1AECFA6F71}" type="presOf" srcId="{0CD1E1E0-95F3-DA41-A0AA-14208FAAFD2E}" destId="{6E39DAE6-2618-644C-B6CF-455025DB5322}" srcOrd="1" destOrd="0" presId="urn:microsoft.com/office/officeart/2005/8/layout/venn1"/>
    <dgm:cxn modelId="{20C71E99-9748-4E46-B4B3-9D14B2DFAE86}" type="presParOf" srcId="{161B7DF2-8F8A-1B4A-9C14-6D29FF3ED7D4}" destId="{22537257-C252-6B44-9A4C-467F4EAFF28B}" srcOrd="0" destOrd="0" presId="urn:microsoft.com/office/officeart/2005/8/layout/venn1"/>
    <dgm:cxn modelId="{A6A0CAAF-D3B9-804E-AD6C-B328220B1293}" type="presParOf" srcId="{161B7DF2-8F8A-1B4A-9C14-6D29FF3ED7D4}" destId="{6E39DAE6-2618-644C-B6CF-455025DB5322}" srcOrd="1" destOrd="0" presId="urn:microsoft.com/office/officeart/2005/8/layout/venn1"/>
    <dgm:cxn modelId="{E6FCA558-4C7D-334B-BE13-4087C35BB42D}" type="presParOf" srcId="{161B7DF2-8F8A-1B4A-9C14-6D29FF3ED7D4}" destId="{D503EB36-935A-DE41-BA72-DB67771BF952}" srcOrd="2" destOrd="0" presId="urn:microsoft.com/office/officeart/2005/8/layout/venn1"/>
    <dgm:cxn modelId="{5E0BAD00-1D99-0C47-9512-442D5E04AFAC}" type="presParOf" srcId="{161B7DF2-8F8A-1B4A-9C14-6D29FF3ED7D4}" destId="{EF5F4CC2-B31D-C343-988D-C1E6D3E3A9EE}" srcOrd="3" destOrd="0" presId="urn:microsoft.com/office/officeart/2005/8/layout/ven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11845FF-54D9-4DF0-8274-0F6619410B8C}" type="doc">
      <dgm:prSet loTypeId="urn:microsoft.com/office/officeart/2005/8/layout/chevron1" loCatId="process" qsTypeId="urn:microsoft.com/office/officeart/2005/8/quickstyle/simple1" qsCatId="simple" csTypeId="urn:microsoft.com/office/officeart/2005/8/colors/accent1_2" csCatId="accent1" phldr="1"/>
      <dgm:spPr/>
      <dgm:t>
        <a:bodyPr/>
        <a:lstStyle/>
        <a:p>
          <a:endParaRPr lang="en-US"/>
        </a:p>
      </dgm:t>
    </dgm:pt>
    <dgm:pt modelId="{21790E5B-8AC8-4ACF-B815-7F097DE49216}">
      <dgm:prSet phldrT="[Text]" custT="1"/>
      <dgm:spPr>
        <a:solidFill>
          <a:schemeClr val="tx1"/>
        </a:solidFill>
        <a:ln>
          <a:solidFill>
            <a:schemeClr val="tx1"/>
          </a:solidFill>
        </a:ln>
      </dgm:spPr>
      <dgm:t>
        <a:bodyPr/>
        <a:lstStyle/>
        <a:p>
          <a:r>
            <a:rPr lang="en-US" sz="1200" dirty="0"/>
            <a:t>Recruit</a:t>
          </a:r>
        </a:p>
      </dgm:t>
    </dgm:pt>
    <dgm:pt modelId="{960068EB-2894-4778-A0B0-3346739D9690}" type="parTrans" cxnId="{0425434E-9DE3-446A-9F8C-FFF4AB5454E5}">
      <dgm:prSet/>
      <dgm:spPr/>
      <dgm:t>
        <a:bodyPr/>
        <a:lstStyle/>
        <a:p>
          <a:endParaRPr lang="en-US" sz="1800"/>
        </a:p>
      </dgm:t>
    </dgm:pt>
    <dgm:pt modelId="{F67DDF6E-7884-4BAC-89A0-D075A26D5426}" type="sibTrans" cxnId="{0425434E-9DE3-446A-9F8C-FFF4AB5454E5}">
      <dgm:prSet/>
      <dgm:spPr/>
      <dgm:t>
        <a:bodyPr/>
        <a:lstStyle/>
        <a:p>
          <a:endParaRPr lang="en-US" sz="1800"/>
        </a:p>
      </dgm:t>
    </dgm:pt>
    <dgm:pt modelId="{D9B6AB58-7912-4B9B-AF1D-EDB81CE988F0}">
      <dgm:prSet phldrT="[Text]" custT="1"/>
      <dgm:spPr>
        <a:solidFill>
          <a:schemeClr val="tx1"/>
        </a:solidFill>
        <a:ln>
          <a:solidFill>
            <a:schemeClr val="tx1"/>
          </a:solidFill>
        </a:ln>
      </dgm:spPr>
      <dgm:t>
        <a:bodyPr/>
        <a:lstStyle/>
        <a:p>
          <a:r>
            <a:rPr lang="en-US" sz="1200" dirty="0"/>
            <a:t>Interview</a:t>
          </a:r>
        </a:p>
      </dgm:t>
    </dgm:pt>
    <dgm:pt modelId="{FF2071C3-341C-44BD-8730-90AF082D17E7}" type="parTrans" cxnId="{74180C20-93FD-4DC0-AA5F-19AC15D61F3D}">
      <dgm:prSet/>
      <dgm:spPr/>
      <dgm:t>
        <a:bodyPr/>
        <a:lstStyle/>
        <a:p>
          <a:endParaRPr lang="en-US" sz="1800"/>
        </a:p>
      </dgm:t>
    </dgm:pt>
    <dgm:pt modelId="{46BDA054-4907-4557-9D8B-CB6812D78FBC}" type="sibTrans" cxnId="{74180C20-93FD-4DC0-AA5F-19AC15D61F3D}">
      <dgm:prSet/>
      <dgm:spPr/>
      <dgm:t>
        <a:bodyPr/>
        <a:lstStyle/>
        <a:p>
          <a:endParaRPr lang="en-US" sz="1800"/>
        </a:p>
      </dgm:t>
    </dgm:pt>
    <dgm:pt modelId="{610F7B9D-8ABB-4816-980C-2600D611A264}">
      <dgm:prSet phldrT="[Text]" custT="1"/>
      <dgm:spPr>
        <a:solidFill>
          <a:schemeClr val="tx1"/>
        </a:solidFill>
        <a:ln>
          <a:solidFill>
            <a:schemeClr val="tx1"/>
          </a:solidFill>
        </a:ln>
      </dgm:spPr>
      <dgm:t>
        <a:bodyPr/>
        <a:lstStyle/>
        <a:p>
          <a:r>
            <a:rPr lang="en-US" sz="1200" dirty="0"/>
            <a:t>Hire</a:t>
          </a:r>
        </a:p>
      </dgm:t>
    </dgm:pt>
    <dgm:pt modelId="{3DBA9938-524D-498C-85E2-3F470DFC0EC2}" type="parTrans" cxnId="{E01358AC-9534-4B46-A4B4-84EC02793742}">
      <dgm:prSet/>
      <dgm:spPr/>
      <dgm:t>
        <a:bodyPr/>
        <a:lstStyle/>
        <a:p>
          <a:endParaRPr lang="en-US" sz="1800"/>
        </a:p>
      </dgm:t>
    </dgm:pt>
    <dgm:pt modelId="{15771ED6-1B57-41A0-89B7-79E7C082C614}" type="sibTrans" cxnId="{E01358AC-9534-4B46-A4B4-84EC02793742}">
      <dgm:prSet/>
      <dgm:spPr/>
      <dgm:t>
        <a:bodyPr/>
        <a:lstStyle/>
        <a:p>
          <a:endParaRPr lang="en-US" sz="1800"/>
        </a:p>
      </dgm:t>
    </dgm:pt>
    <dgm:pt modelId="{41CF3221-31E2-443F-895A-16C3B0425187}">
      <dgm:prSet phldrT="[Text]" custT="1"/>
      <dgm:spPr>
        <a:solidFill>
          <a:schemeClr val="tx1"/>
        </a:solidFill>
        <a:ln>
          <a:solidFill>
            <a:schemeClr val="tx1"/>
          </a:solidFill>
        </a:ln>
      </dgm:spPr>
      <dgm:t>
        <a:bodyPr/>
        <a:lstStyle/>
        <a:p>
          <a:r>
            <a:rPr lang="en-US" sz="1200" dirty="0"/>
            <a:t>Onboard / Train</a:t>
          </a:r>
        </a:p>
      </dgm:t>
    </dgm:pt>
    <dgm:pt modelId="{1133D6F1-5423-491C-80E9-DE59BD818612}" type="parTrans" cxnId="{88172480-55EE-44BF-BDE8-9DC3CED40715}">
      <dgm:prSet/>
      <dgm:spPr/>
      <dgm:t>
        <a:bodyPr/>
        <a:lstStyle/>
        <a:p>
          <a:endParaRPr lang="en-US" sz="1800"/>
        </a:p>
      </dgm:t>
    </dgm:pt>
    <dgm:pt modelId="{A669B69B-B097-490F-A1EE-52D4F44AA564}" type="sibTrans" cxnId="{88172480-55EE-44BF-BDE8-9DC3CED40715}">
      <dgm:prSet/>
      <dgm:spPr/>
      <dgm:t>
        <a:bodyPr/>
        <a:lstStyle/>
        <a:p>
          <a:endParaRPr lang="en-US" sz="1800"/>
        </a:p>
      </dgm:t>
    </dgm:pt>
    <dgm:pt modelId="{2CB6CD3B-0455-4C63-96F7-49C64874DF85}">
      <dgm:prSet phldrT="[Text]" custT="1"/>
      <dgm:spPr>
        <a:solidFill>
          <a:schemeClr val="tx1"/>
        </a:solidFill>
        <a:ln>
          <a:solidFill>
            <a:schemeClr val="tx1"/>
          </a:solidFill>
        </a:ln>
      </dgm:spPr>
      <dgm:t>
        <a:bodyPr/>
        <a:lstStyle/>
        <a:p>
          <a:r>
            <a:rPr lang="en-US" sz="1200" dirty="0"/>
            <a:t>Deploy / Develop</a:t>
          </a:r>
        </a:p>
      </dgm:t>
    </dgm:pt>
    <dgm:pt modelId="{8571DE23-1311-4AB1-87FD-7FCE547C3305}" type="parTrans" cxnId="{DF930AF7-2983-4F72-B8A1-9453B9D70C26}">
      <dgm:prSet/>
      <dgm:spPr/>
      <dgm:t>
        <a:bodyPr/>
        <a:lstStyle/>
        <a:p>
          <a:endParaRPr lang="en-US" sz="1800"/>
        </a:p>
      </dgm:t>
    </dgm:pt>
    <dgm:pt modelId="{CE1354F5-A387-4347-8F15-7CD93399AF0D}" type="sibTrans" cxnId="{DF930AF7-2983-4F72-B8A1-9453B9D70C26}">
      <dgm:prSet/>
      <dgm:spPr/>
      <dgm:t>
        <a:bodyPr/>
        <a:lstStyle/>
        <a:p>
          <a:endParaRPr lang="en-US" sz="1800"/>
        </a:p>
      </dgm:t>
    </dgm:pt>
    <dgm:pt modelId="{1CEF6684-71D0-474B-BF29-DDCE2704F62E}">
      <dgm:prSet phldrT="[Text]" custT="1"/>
      <dgm:spPr>
        <a:solidFill>
          <a:schemeClr val="tx1"/>
        </a:solidFill>
        <a:ln>
          <a:solidFill>
            <a:schemeClr val="tx1"/>
          </a:solidFill>
        </a:ln>
      </dgm:spPr>
      <dgm:t>
        <a:bodyPr/>
        <a:lstStyle/>
        <a:p>
          <a:r>
            <a:rPr lang="en-US" sz="1200" dirty="0"/>
            <a:t>Retain / Separate</a:t>
          </a:r>
        </a:p>
      </dgm:t>
    </dgm:pt>
    <dgm:pt modelId="{A1B16EEC-231C-4151-9A09-954A41F7DD46}" type="parTrans" cxnId="{0DF83B73-026E-48B2-A4C3-7EEEFA7B6ABB}">
      <dgm:prSet/>
      <dgm:spPr/>
      <dgm:t>
        <a:bodyPr/>
        <a:lstStyle/>
        <a:p>
          <a:endParaRPr lang="en-US" sz="1800"/>
        </a:p>
      </dgm:t>
    </dgm:pt>
    <dgm:pt modelId="{EDEE3DDD-8697-4294-8BF2-47C69160A42E}" type="sibTrans" cxnId="{0DF83B73-026E-48B2-A4C3-7EEEFA7B6ABB}">
      <dgm:prSet/>
      <dgm:spPr/>
      <dgm:t>
        <a:bodyPr/>
        <a:lstStyle/>
        <a:p>
          <a:endParaRPr lang="en-US" sz="1800"/>
        </a:p>
      </dgm:t>
    </dgm:pt>
    <dgm:pt modelId="{08BE22CA-DBB9-4FB4-9648-F6FC89A18C32}">
      <dgm:prSet phldrT="[Text]" custT="1"/>
      <dgm:spPr>
        <a:solidFill>
          <a:schemeClr val="tx1"/>
        </a:solidFill>
        <a:ln>
          <a:solidFill>
            <a:schemeClr val="tx1"/>
          </a:solidFill>
        </a:ln>
      </dgm:spPr>
      <dgm:t>
        <a:bodyPr/>
        <a:lstStyle/>
        <a:p>
          <a:r>
            <a:rPr lang="en-US" sz="1200" dirty="0"/>
            <a:t>Identify</a:t>
          </a:r>
        </a:p>
      </dgm:t>
    </dgm:pt>
    <dgm:pt modelId="{E7F93352-E3F9-48F0-B27A-AC4641C364BD}" type="parTrans" cxnId="{3E4E00FF-0267-4F0E-8D05-1FD98D9E8ADE}">
      <dgm:prSet/>
      <dgm:spPr/>
      <dgm:t>
        <a:bodyPr/>
        <a:lstStyle/>
        <a:p>
          <a:endParaRPr lang="en-US"/>
        </a:p>
      </dgm:t>
    </dgm:pt>
    <dgm:pt modelId="{E988C734-6E95-4257-BCFB-A25A4D9F76C1}" type="sibTrans" cxnId="{3E4E00FF-0267-4F0E-8D05-1FD98D9E8ADE}">
      <dgm:prSet/>
      <dgm:spPr/>
      <dgm:t>
        <a:bodyPr/>
        <a:lstStyle/>
        <a:p>
          <a:endParaRPr lang="en-US"/>
        </a:p>
      </dgm:t>
    </dgm:pt>
    <dgm:pt modelId="{60724CE1-3E8C-4F4E-B114-DDD3DA7A9C72}" type="pres">
      <dgm:prSet presAssocID="{B11845FF-54D9-4DF0-8274-0F6619410B8C}" presName="Name0" presStyleCnt="0">
        <dgm:presLayoutVars>
          <dgm:dir/>
          <dgm:animLvl val="lvl"/>
          <dgm:resizeHandles val="exact"/>
        </dgm:presLayoutVars>
      </dgm:prSet>
      <dgm:spPr/>
    </dgm:pt>
    <dgm:pt modelId="{1C313AF1-71E2-4F4C-BE8A-938E46D90E27}" type="pres">
      <dgm:prSet presAssocID="{08BE22CA-DBB9-4FB4-9648-F6FC89A18C32}" presName="parTxOnly" presStyleLbl="node1" presStyleIdx="0" presStyleCnt="7">
        <dgm:presLayoutVars>
          <dgm:chMax val="0"/>
          <dgm:chPref val="0"/>
          <dgm:bulletEnabled val="1"/>
        </dgm:presLayoutVars>
      </dgm:prSet>
      <dgm:spPr/>
    </dgm:pt>
    <dgm:pt modelId="{170C668C-410F-424C-BF2D-53A0651104BD}" type="pres">
      <dgm:prSet presAssocID="{E988C734-6E95-4257-BCFB-A25A4D9F76C1}" presName="parTxOnlySpace" presStyleCnt="0"/>
      <dgm:spPr/>
    </dgm:pt>
    <dgm:pt modelId="{70298322-E9D9-47AF-A268-EAAFBF8394BF}" type="pres">
      <dgm:prSet presAssocID="{21790E5B-8AC8-4ACF-B815-7F097DE49216}" presName="parTxOnly" presStyleLbl="node1" presStyleIdx="1" presStyleCnt="7">
        <dgm:presLayoutVars>
          <dgm:chMax val="0"/>
          <dgm:chPref val="0"/>
          <dgm:bulletEnabled val="1"/>
        </dgm:presLayoutVars>
      </dgm:prSet>
      <dgm:spPr/>
    </dgm:pt>
    <dgm:pt modelId="{EBC9FCE1-58D4-4677-AF90-4476C850B621}" type="pres">
      <dgm:prSet presAssocID="{F67DDF6E-7884-4BAC-89A0-D075A26D5426}" presName="parTxOnlySpace" presStyleCnt="0"/>
      <dgm:spPr/>
    </dgm:pt>
    <dgm:pt modelId="{6D200865-21AA-4CA5-A501-8403008AE26A}" type="pres">
      <dgm:prSet presAssocID="{D9B6AB58-7912-4B9B-AF1D-EDB81CE988F0}" presName="parTxOnly" presStyleLbl="node1" presStyleIdx="2" presStyleCnt="7">
        <dgm:presLayoutVars>
          <dgm:chMax val="0"/>
          <dgm:chPref val="0"/>
          <dgm:bulletEnabled val="1"/>
        </dgm:presLayoutVars>
      </dgm:prSet>
      <dgm:spPr/>
    </dgm:pt>
    <dgm:pt modelId="{ED0C7E43-2792-4865-A6DD-89E101DCC6B7}" type="pres">
      <dgm:prSet presAssocID="{46BDA054-4907-4557-9D8B-CB6812D78FBC}" presName="parTxOnlySpace" presStyleCnt="0"/>
      <dgm:spPr/>
    </dgm:pt>
    <dgm:pt modelId="{21480E30-DBA9-439E-A3EF-D589144D3D02}" type="pres">
      <dgm:prSet presAssocID="{610F7B9D-8ABB-4816-980C-2600D611A264}" presName="parTxOnly" presStyleLbl="node1" presStyleIdx="3" presStyleCnt="7">
        <dgm:presLayoutVars>
          <dgm:chMax val="0"/>
          <dgm:chPref val="0"/>
          <dgm:bulletEnabled val="1"/>
        </dgm:presLayoutVars>
      </dgm:prSet>
      <dgm:spPr/>
    </dgm:pt>
    <dgm:pt modelId="{99C1F336-8B53-4535-9839-94A3F4FACC78}" type="pres">
      <dgm:prSet presAssocID="{15771ED6-1B57-41A0-89B7-79E7C082C614}" presName="parTxOnlySpace" presStyleCnt="0"/>
      <dgm:spPr/>
    </dgm:pt>
    <dgm:pt modelId="{BC10C5E9-506A-4AF7-8601-EEA8D0AE4437}" type="pres">
      <dgm:prSet presAssocID="{41CF3221-31E2-443F-895A-16C3B0425187}" presName="parTxOnly" presStyleLbl="node1" presStyleIdx="4" presStyleCnt="7">
        <dgm:presLayoutVars>
          <dgm:chMax val="0"/>
          <dgm:chPref val="0"/>
          <dgm:bulletEnabled val="1"/>
        </dgm:presLayoutVars>
      </dgm:prSet>
      <dgm:spPr/>
    </dgm:pt>
    <dgm:pt modelId="{49AAB5F0-DF6E-44B7-8D6C-E96856DFCFC8}" type="pres">
      <dgm:prSet presAssocID="{A669B69B-B097-490F-A1EE-52D4F44AA564}" presName="parTxOnlySpace" presStyleCnt="0"/>
      <dgm:spPr/>
    </dgm:pt>
    <dgm:pt modelId="{64BB5C53-F988-4A33-9D32-719842AFC7A0}" type="pres">
      <dgm:prSet presAssocID="{2CB6CD3B-0455-4C63-96F7-49C64874DF85}" presName="parTxOnly" presStyleLbl="node1" presStyleIdx="5" presStyleCnt="7">
        <dgm:presLayoutVars>
          <dgm:chMax val="0"/>
          <dgm:chPref val="0"/>
          <dgm:bulletEnabled val="1"/>
        </dgm:presLayoutVars>
      </dgm:prSet>
      <dgm:spPr/>
    </dgm:pt>
    <dgm:pt modelId="{4390F8CE-B538-47B8-BBD9-E30D2EADEE4A}" type="pres">
      <dgm:prSet presAssocID="{CE1354F5-A387-4347-8F15-7CD93399AF0D}" presName="parTxOnlySpace" presStyleCnt="0"/>
      <dgm:spPr/>
    </dgm:pt>
    <dgm:pt modelId="{1430C37E-81AB-4221-96B1-F69A204D9423}" type="pres">
      <dgm:prSet presAssocID="{1CEF6684-71D0-474B-BF29-DDCE2704F62E}" presName="parTxOnly" presStyleLbl="node1" presStyleIdx="6" presStyleCnt="7">
        <dgm:presLayoutVars>
          <dgm:chMax val="0"/>
          <dgm:chPref val="0"/>
          <dgm:bulletEnabled val="1"/>
        </dgm:presLayoutVars>
      </dgm:prSet>
      <dgm:spPr/>
    </dgm:pt>
  </dgm:ptLst>
  <dgm:cxnLst>
    <dgm:cxn modelId="{74180C20-93FD-4DC0-AA5F-19AC15D61F3D}" srcId="{B11845FF-54D9-4DF0-8274-0F6619410B8C}" destId="{D9B6AB58-7912-4B9B-AF1D-EDB81CE988F0}" srcOrd="2" destOrd="0" parTransId="{FF2071C3-341C-44BD-8730-90AF082D17E7}" sibTransId="{46BDA054-4907-4557-9D8B-CB6812D78FBC}"/>
    <dgm:cxn modelId="{0425434E-9DE3-446A-9F8C-FFF4AB5454E5}" srcId="{B11845FF-54D9-4DF0-8274-0F6619410B8C}" destId="{21790E5B-8AC8-4ACF-B815-7F097DE49216}" srcOrd="1" destOrd="0" parTransId="{960068EB-2894-4778-A0B0-3346739D9690}" sibTransId="{F67DDF6E-7884-4BAC-89A0-D075A26D5426}"/>
    <dgm:cxn modelId="{7D549B68-29BB-4B40-A2CB-E24AA7DDB9DE}" type="presOf" srcId="{610F7B9D-8ABB-4816-980C-2600D611A264}" destId="{21480E30-DBA9-439E-A3EF-D589144D3D02}" srcOrd="0" destOrd="0" presId="urn:microsoft.com/office/officeart/2005/8/layout/chevron1"/>
    <dgm:cxn modelId="{0DF83B73-026E-48B2-A4C3-7EEEFA7B6ABB}" srcId="{B11845FF-54D9-4DF0-8274-0F6619410B8C}" destId="{1CEF6684-71D0-474B-BF29-DDCE2704F62E}" srcOrd="6" destOrd="0" parTransId="{A1B16EEC-231C-4151-9A09-954A41F7DD46}" sibTransId="{EDEE3DDD-8697-4294-8BF2-47C69160A42E}"/>
    <dgm:cxn modelId="{88172480-55EE-44BF-BDE8-9DC3CED40715}" srcId="{B11845FF-54D9-4DF0-8274-0F6619410B8C}" destId="{41CF3221-31E2-443F-895A-16C3B0425187}" srcOrd="4" destOrd="0" parTransId="{1133D6F1-5423-491C-80E9-DE59BD818612}" sibTransId="{A669B69B-B097-490F-A1EE-52D4F44AA564}"/>
    <dgm:cxn modelId="{C3972B83-99DD-4014-BC17-2799C389315D}" type="presOf" srcId="{1CEF6684-71D0-474B-BF29-DDCE2704F62E}" destId="{1430C37E-81AB-4221-96B1-F69A204D9423}" srcOrd="0" destOrd="0" presId="urn:microsoft.com/office/officeart/2005/8/layout/chevron1"/>
    <dgm:cxn modelId="{E12C798D-3D25-451F-BCB7-C8EE947A0CFE}" type="presOf" srcId="{08BE22CA-DBB9-4FB4-9648-F6FC89A18C32}" destId="{1C313AF1-71E2-4F4C-BE8A-938E46D90E27}" srcOrd="0" destOrd="0" presId="urn:microsoft.com/office/officeart/2005/8/layout/chevron1"/>
    <dgm:cxn modelId="{5E00B99B-4595-43AA-BFA8-0AA169A3195B}" type="presOf" srcId="{B11845FF-54D9-4DF0-8274-0F6619410B8C}" destId="{60724CE1-3E8C-4F4E-B114-DDD3DA7A9C72}" srcOrd="0" destOrd="0" presId="urn:microsoft.com/office/officeart/2005/8/layout/chevron1"/>
    <dgm:cxn modelId="{F9904CA1-FC09-45A6-BC54-F39B7AB900F0}" type="presOf" srcId="{D9B6AB58-7912-4B9B-AF1D-EDB81CE988F0}" destId="{6D200865-21AA-4CA5-A501-8403008AE26A}" srcOrd="0" destOrd="0" presId="urn:microsoft.com/office/officeart/2005/8/layout/chevron1"/>
    <dgm:cxn modelId="{4D86D4AA-7757-4F64-904F-8769D1E8F11B}" type="presOf" srcId="{41CF3221-31E2-443F-895A-16C3B0425187}" destId="{BC10C5E9-506A-4AF7-8601-EEA8D0AE4437}" srcOrd="0" destOrd="0" presId="urn:microsoft.com/office/officeart/2005/8/layout/chevron1"/>
    <dgm:cxn modelId="{E01358AC-9534-4B46-A4B4-84EC02793742}" srcId="{B11845FF-54D9-4DF0-8274-0F6619410B8C}" destId="{610F7B9D-8ABB-4816-980C-2600D611A264}" srcOrd="3" destOrd="0" parTransId="{3DBA9938-524D-498C-85E2-3F470DFC0EC2}" sibTransId="{15771ED6-1B57-41A0-89B7-79E7C082C614}"/>
    <dgm:cxn modelId="{90930AB1-D17E-4C23-A668-A0FBFAB1A045}" type="presOf" srcId="{2CB6CD3B-0455-4C63-96F7-49C64874DF85}" destId="{64BB5C53-F988-4A33-9D32-719842AFC7A0}" srcOrd="0" destOrd="0" presId="urn:microsoft.com/office/officeart/2005/8/layout/chevron1"/>
    <dgm:cxn modelId="{C25F5DC2-111D-42EC-A26A-D8FE86B22B5D}" type="presOf" srcId="{21790E5B-8AC8-4ACF-B815-7F097DE49216}" destId="{70298322-E9D9-47AF-A268-EAAFBF8394BF}" srcOrd="0" destOrd="0" presId="urn:microsoft.com/office/officeart/2005/8/layout/chevron1"/>
    <dgm:cxn modelId="{DF930AF7-2983-4F72-B8A1-9453B9D70C26}" srcId="{B11845FF-54D9-4DF0-8274-0F6619410B8C}" destId="{2CB6CD3B-0455-4C63-96F7-49C64874DF85}" srcOrd="5" destOrd="0" parTransId="{8571DE23-1311-4AB1-87FD-7FCE547C3305}" sibTransId="{CE1354F5-A387-4347-8F15-7CD93399AF0D}"/>
    <dgm:cxn modelId="{3E4E00FF-0267-4F0E-8D05-1FD98D9E8ADE}" srcId="{B11845FF-54D9-4DF0-8274-0F6619410B8C}" destId="{08BE22CA-DBB9-4FB4-9648-F6FC89A18C32}" srcOrd="0" destOrd="0" parTransId="{E7F93352-E3F9-48F0-B27A-AC4641C364BD}" sibTransId="{E988C734-6E95-4257-BCFB-A25A4D9F76C1}"/>
    <dgm:cxn modelId="{846DE0FA-BFD8-4C06-A42D-0592676F738C}" type="presParOf" srcId="{60724CE1-3E8C-4F4E-B114-DDD3DA7A9C72}" destId="{1C313AF1-71E2-4F4C-BE8A-938E46D90E27}" srcOrd="0" destOrd="0" presId="urn:microsoft.com/office/officeart/2005/8/layout/chevron1"/>
    <dgm:cxn modelId="{D1013FB4-1D24-44D1-8CBA-7F532BED2057}" type="presParOf" srcId="{60724CE1-3E8C-4F4E-B114-DDD3DA7A9C72}" destId="{170C668C-410F-424C-BF2D-53A0651104BD}" srcOrd="1" destOrd="0" presId="urn:microsoft.com/office/officeart/2005/8/layout/chevron1"/>
    <dgm:cxn modelId="{40A187FB-78F1-4958-B9C4-CE9574F728CB}" type="presParOf" srcId="{60724CE1-3E8C-4F4E-B114-DDD3DA7A9C72}" destId="{70298322-E9D9-47AF-A268-EAAFBF8394BF}" srcOrd="2" destOrd="0" presId="urn:microsoft.com/office/officeart/2005/8/layout/chevron1"/>
    <dgm:cxn modelId="{7FB72148-AE7B-4BD3-90DF-FA61ACC0C3C4}" type="presParOf" srcId="{60724CE1-3E8C-4F4E-B114-DDD3DA7A9C72}" destId="{EBC9FCE1-58D4-4677-AF90-4476C850B621}" srcOrd="3" destOrd="0" presId="urn:microsoft.com/office/officeart/2005/8/layout/chevron1"/>
    <dgm:cxn modelId="{985F6439-EAC0-49D8-BD86-BB166E11D301}" type="presParOf" srcId="{60724CE1-3E8C-4F4E-B114-DDD3DA7A9C72}" destId="{6D200865-21AA-4CA5-A501-8403008AE26A}" srcOrd="4" destOrd="0" presId="urn:microsoft.com/office/officeart/2005/8/layout/chevron1"/>
    <dgm:cxn modelId="{7F7BDC95-3516-459C-9FCC-9157E8D42034}" type="presParOf" srcId="{60724CE1-3E8C-4F4E-B114-DDD3DA7A9C72}" destId="{ED0C7E43-2792-4865-A6DD-89E101DCC6B7}" srcOrd="5" destOrd="0" presId="urn:microsoft.com/office/officeart/2005/8/layout/chevron1"/>
    <dgm:cxn modelId="{964590FC-718A-4B0F-87C2-F8336D9151C4}" type="presParOf" srcId="{60724CE1-3E8C-4F4E-B114-DDD3DA7A9C72}" destId="{21480E30-DBA9-439E-A3EF-D589144D3D02}" srcOrd="6" destOrd="0" presId="urn:microsoft.com/office/officeart/2005/8/layout/chevron1"/>
    <dgm:cxn modelId="{1B67A30F-C389-4A2E-8C24-A6A173338AD3}" type="presParOf" srcId="{60724CE1-3E8C-4F4E-B114-DDD3DA7A9C72}" destId="{99C1F336-8B53-4535-9839-94A3F4FACC78}" srcOrd="7" destOrd="0" presId="urn:microsoft.com/office/officeart/2005/8/layout/chevron1"/>
    <dgm:cxn modelId="{4D175859-FFEE-4CA0-B325-B6D4E6A3C4FF}" type="presParOf" srcId="{60724CE1-3E8C-4F4E-B114-DDD3DA7A9C72}" destId="{BC10C5E9-506A-4AF7-8601-EEA8D0AE4437}" srcOrd="8" destOrd="0" presId="urn:microsoft.com/office/officeart/2005/8/layout/chevron1"/>
    <dgm:cxn modelId="{A5F1545C-75B1-4722-9C52-90A6506310FC}" type="presParOf" srcId="{60724CE1-3E8C-4F4E-B114-DDD3DA7A9C72}" destId="{49AAB5F0-DF6E-44B7-8D6C-E96856DFCFC8}" srcOrd="9" destOrd="0" presId="urn:microsoft.com/office/officeart/2005/8/layout/chevron1"/>
    <dgm:cxn modelId="{344A7411-D752-44D9-A846-704788E22A35}" type="presParOf" srcId="{60724CE1-3E8C-4F4E-B114-DDD3DA7A9C72}" destId="{64BB5C53-F988-4A33-9D32-719842AFC7A0}" srcOrd="10" destOrd="0" presId="urn:microsoft.com/office/officeart/2005/8/layout/chevron1"/>
    <dgm:cxn modelId="{B438E383-C353-4CB4-AD60-569604272BFD}" type="presParOf" srcId="{60724CE1-3E8C-4F4E-B114-DDD3DA7A9C72}" destId="{4390F8CE-B538-47B8-BBD9-E30D2EADEE4A}" srcOrd="11" destOrd="0" presId="urn:microsoft.com/office/officeart/2005/8/layout/chevron1"/>
    <dgm:cxn modelId="{6EF44C1B-0AA2-4A32-8F50-8716A4A7B93A}" type="presParOf" srcId="{60724CE1-3E8C-4F4E-B114-DDD3DA7A9C72}" destId="{1430C37E-81AB-4221-96B1-F69A204D9423}" srcOrd="12" destOrd="0" presId="urn:microsoft.com/office/officeart/2005/8/layout/chevron1"/>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56905F1-3BA6-443D-BD9A-AC87F93AED86}" type="doc">
      <dgm:prSet loTypeId="urn:microsoft.com/office/officeart/2005/8/layout/venn2" loCatId="relationship" qsTypeId="urn:microsoft.com/office/officeart/2005/8/quickstyle/simple1" qsCatId="simple" csTypeId="urn:microsoft.com/office/officeart/2005/8/colors/accent1_2" csCatId="accent1" phldr="1"/>
      <dgm:spPr/>
      <dgm:t>
        <a:bodyPr/>
        <a:lstStyle/>
        <a:p>
          <a:endParaRPr lang="en-US"/>
        </a:p>
      </dgm:t>
    </dgm:pt>
    <dgm:pt modelId="{227720DE-F46D-4CA0-A5B1-677843515B9A}">
      <dgm:prSet phldrT="[Text]" custT="1"/>
      <dgm:spPr/>
      <dgm:t>
        <a:bodyPr lIns="0" tIns="0" rIns="0" bIns="0" anchor="t" anchorCtr="0"/>
        <a:lstStyle/>
        <a:p>
          <a:pPr algn="r"/>
          <a:r>
            <a:rPr lang="en-US" sz="1200" b="1" dirty="0"/>
            <a:t>Balance of the Organization</a:t>
          </a:r>
        </a:p>
      </dgm:t>
    </dgm:pt>
    <dgm:pt modelId="{CE29B68F-E34C-4FA9-AEBE-588E003CD1FA}" type="parTrans" cxnId="{FF974457-2ED9-444B-AFE3-F808B27390E2}">
      <dgm:prSet/>
      <dgm:spPr/>
      <dgm:t>
        <a:bodyPr/>
        <a:lstStyle/>
        <a:p>
          <a:endParaRPr lang="en-US" sz="4000" b="1"/>
        </a:p>
      </dgm:t>
    </dgm:pt>
    <dgm:pt modelId="{EB3279A5-A3DF-4959-B715-72D855DF5629}" type="sibTrans" cxnId="{FF974457-2ED9-444B-AFE3-F808B27390E2}">
      <dgm:prSet/>
      <dgm:spPr/>
      <dgm:t>
        <a:bodyPr/>
        <a:lstStyle/>
        <a:p>
          <a:endParaRPr lang="en-US" sz="4000" b="1"/>
        </a:p>
      </dgm:t>
    </dgm:pt>
    <dgm:pt modelId="{A2457684-3B3D-460E-A8CF-73EC60C643F7}">
      <dgm:prSet phldrT="[Text]" custT="1"/>
      <dgm:spPr/>
      <dgm:t>
        <a:bodyPr lIns="0" tIns="0" rIns="0" bIns="0" anchor="t" anchorCtr="0"/>
        <a:lstStyle/>
        <a:p>
          <a:pPr algn="r"/>
          <a:r>
            <a:rPr lang="en-US" sz="1200" b="1" dirty="0"/>
            <a:t>Educated Base of Employees</a:t>
          </a:r>
        </a:p>
      </dgm:t>
    </dgm:pt>
    <dgm:pt modelId="{358672AB-009B-4A7B-8781-9957CDBD4906}" type="parTrans" cxnId="{2F61A5AE-568B-4E23-82A3-EE7C5D76FCEC}">
      <dgm:prSet/>
      <dgm:spPr/>
      <dgm:t>
        <a:bodyPr/>
        <a:lstStyle/>
        <a:p>
          <a:endParaRPr lang="en-US" sz="4000" b="1"/>
        </a:p>
      </dgm:t>
    </dgm:pt>
    <dgm:pt modelId="{418071DE-AA42-4C2F-8676-D4183C35F7EB}" type="sibTrans" cxnId="{2F61A5AE-568B-4E23-82A3-EE7C5D76FCEC}">
      <dgm:prSet/>
      <dgm:spPr/>
      <dgm:t>
        <a:bodyPr/>
        <a:lstStyle/>
        <a:p>
          <a:endParaRPr lang="en-US" sz="4000" b="1"/>
        </a:p>
      </dgm:t>
    </dgm:pt>
    <dgm:pt modelId="{EDF00280-98F3-4401-8B4A-2B4874D4F039}">
      <dgm:prSet phldrT="[Text]" custT="1"/>
      <dgm:spPr/>
      <dgm:t>
        <a:bodyPr lIns="0" tIns="0" rIns="0" bIns="0" anchor="ctr" anchorCtr="0"/>
        <a:lstStyle/>
        <a:p>
          <a:pPr algn="r"/>
          <a:r>
            <a:rPr lang="en-US" sz="1200" b="1" dirty="0"/>
            <a:t>Mentors &amp; Affinity Group Members</a:t>
          </a:r>
        </a:p>
      </dgm:t>
    </dgm:pt>
    <dgm:pt modelId="{0694FA64-750D-4D07-91F9-69ACB8C4033F}" type="parTrans" cxnId="{DABB758C-1812-426D-9047-43D2D5F31CF0}">
      <dgm:prSet/>
      <dgm:spPr/>
      <dgm:t>
        <a:bodyPr/>
        <a:lstStyle/>
        <a:p>
          <a:endParaRPr lang="en-US" sz="4000" b="1"/>
        </a:p>
      </dgm:t>
    </dgm:pt>
    <dgm:pt modelId="{D461EA90-413E-4808-8A94-E5D3AC8BE37A}" type="sibTrans" cxnId="{DABB758C-1812-426D-9047-43D2D5F31CF0}">
      <dgm:prSet/>
      <dgm:spPr/>
      <dgm:t>
        <a:bodyPr/>
        <a:lstStyle/>
        <a:p>
          <a:endParaRPr lang="en-US" sz="4000" b="1"/>
        </a:p>
      </dgm:t>
    </dgm:pt>
    <dgm:pt modelId="{8E6DA88B-8692-438E-88A8-0A81C3F49461}">
      <dgm:prSet phldrT="[Text]" custT="1"/>
      <dgm:spPr/>
      <dgm:t>
        <a:bodyPr/>
        <a:lstStyle/>
        <a:p>
          <a:r>
            <a:rPr lang="en-US" sz="1200" b="1" dirty="0"/>
            <a:t>Veteran New Hires</a:t>
          </a:r>
        </a:p>
      </dgm:t>
    </dgm:pt>
    <dgm:pt modelId="{ADDE0E8C-8D5A-41E9-A4B6-DC6FE3593AB8}" type="parTrans" cxnId="{70BB9A3B-404F-49B1-854A-6A63BEC176D3}">
      <dgm:prSet/>
      <dgm:spPr/>
      <dgm:t>
        <a:bodyPr/>
        <a:lstStyle/>
        <a:p>
          <a:endParaRPr lang="en-US" sz="4000" b="1"/>
        </a:p>
      </dgm:t>
    </dgm:pt>
    <dgm:pt modelId="{D586620A-7DCE-48E1-96D6-4FEB509EBD95}" type="sibTrans" cxnId="{70BB9A3B-404F-49B1-854A-6A63BEC176D3}">
      <dgm:prSet/>
      <dgm:spPr/>
      <dgm:t>
        <a:bodyPr/>
        <a:lstStyle/>
        <a:p>
          <a:endParaRPr lang="en-US" sz="4000" b="1"/>
        </a:p>
      </dgm:t>
    </dgm:pt>
    <dgm:pt modelId="{462B047C-3780-45D3-B682-20DD7A23E01B}" type="pres">
      <dgm:prSet presAssocID="{C56905F1-3BA6-443D-BD9A-AC87F93AED86}" presName="Name0" presStyleCnt="0">
        <dgm:presLayoutVars>
          <dgm:chMax val="7"/>
          <dgm:resizeHandles val="exact"/>
        </dgm:presLayoutVars>
      </dgm:prSet>
      <dgm:spPr/>
    </dgm:pt>
    <dgm:pt modelId="{F711BC73-8AE1-46BC-8EE3-2C2B81071D7A}" type="pres">
      <dgm:prSet presAssocID="{C56905F1-3BA6-443D-BD9A-AC87F93AED86}" presName="comp1" presStyleCnt="0"/>
      <dgm:spPr/>
    </dgm:pt>
    <dgm:pt modelId="{2A73E1D7-ADC5-4795-8A87-7A4A41C69562}" type="pres">
      <dgm:prSet presAssocID="{C56905F1-3BA6-443D-BD9A-AC87F93AED86}" presName="circle1" presStyleLbl="node1" presStyleIdx="0" presStyleCnt="4" custLinFactNeighborX="1429"/>
      <dgm:spPr/>
    </dgm:pt>
    <dgm:pt modelId="{F97DEE7C-EC8B-4A6A-B298-5FB3294A9276}" type="pres">
      <dgm:prSet presAssocID="{C56905F1-3BA6-443D-BD9A-AC87F93AED86}" presName="c1text" presStyleLbl="node1" presStyleIdx="0" presStyleCnt="4">
        <dgm:presLayoutVars>
          <dgm:bulletEnabled val="1"/>
        </dgm:presLayoutVars>
      </dgm:prSet>
      <dgm:spPr/>
    </dgm:pt>
    <dgm:pt modelId="{614F471E-5BFF-4AC0-9677-1CDBC5800AA2}" type="pres">
      <dgm:prSet presAssocID="{C56905F1-3BA6-443D-BD9A-AC87F93AED86}" presName="comp2" presStyleCnt="0"/>
      <dgm:spPr/>
    </dgm:pt>
    <dgm:pt modelId="{8C5847A8-C8FE-4D04-9FD3-64BD809B375A}" type="pres">
      <dgm:prSet presAssocID="{C56905F1-3BA6-443D-BD9A-AC87F93AED86}" presName="circle2" presStyleLbl="node1" presStyleIdx="1" presStyleCnt="4" custLinFactNeighborX="-9301" custLinFactNeighborY="-4836"/>
      <dgm:spPr/>
    </dgm:pt>
    <dgm:pt modelId="{155EBDC5-A478-48D6-B138-32BDCFF2FC20}" type="pres">
      <dgm:prSet presAssocID="{C56905F1-3BA6-443D-BD9A-AC87F93AED86}" presName="c2text" presStyleLbl="node1" presStyleIdx="1" presStyleCnt="4">
        <dgm:presLayoutVars>
          <dgm:bulletEnabled val="1"/>
        </dgm:presLayoutVars>
      </dgm:prSet>
      <dgm:spPr/>
    </dgm:pt>
    <dgm:pt modelId="{4E642FA4-5FBD-4054-B81A-9AB6EBC8C78C}" type="pres">
      <dgm:prSet presAssocID="{C56905F1-3BA6-443D-BD9A-AC87F93AED86}" presName="comp3" presStyleCnt="0"/>
      <dgm:spPr/>
    </dgm:pt>
    <dgm:pt modelId="{742D2C02-2343-4B22-8543-8CE2EA565CF6}" type="pres">
      <dgm:prSet presAssocID="{C56905F1-3BA6-443D-BD9A-AC87F93AED86}" presName="circle3" presStyleLbl="node1" presStyleIdx="2" presStyleCnt="4" custLinFactNeighborX="-24802" custLinFactNeighborY="-12179"/>
      <dgm:spPr/>
    </dgm:pt>
    <dgm:pt modelId="{A1D3B437-CD2F-4F43-B3F6-26E018C75DF8}" type="pres">
      <dgm:prSet presAssocID="{C56905F1-3BA6-443D-BD9A-AC87F93AED86}" presName="c3text" presStyleLbl="node1" presStyleIdx="2" presStyleCnt="4">
        <dgm:presLayoutVars>
          <dgm:bulletEnabled val="1"/>
        </dgm:presLayoutVars>
      </dgm:prSet>
      <dgm:spPr/>
    </dgm:pt>
    <dgm:pt modelId="{2B12038B-ABB8-4CDE-9EF5-5AEB87C65E3F}" type="pres">
      <dgm:prSet presAssocID="{C56905F1-3BA6-443D-BD9A-AC87F93AED86}" presName="comp4" presStyleCnt="0"/>
      <dgm:spPr/>
    </dgm:pt>
    <dgm:pt modelId="{8E361550-775B-4E0A-8DA3-0E96365C5DC4}" type="pres">
      <dgm:prSet presAssocID="{C56905F1-3BA6-443D-BD9A-AC87F93AED86}" presName="circle4" presStyleLbl="node1" presStyleIdx="3" presStyleCnt="4" custScaleX="92628" custScaleY="92628" custLinFactNeighborX="-60925" custLinFactNeighborY="-28365"/>
      <dgm:spPr/>
    </dgm:pt>
    <dgm:pt modelId="{E371A613-19DD-449C-9BDB-2E2A0FF5DCE1}" type="pres">
      <dgm:prSet presAssocID="{C56905F1-3BA6-443D-BD9A-AC87F93AED86}" presName="c4text" presStyleLbl="node1" presStyleIdx="3" presStyleCnt="4">
        <dgm:presLayoutVars>
          <dgm:bulletEnabled val="1"/>
        </dgm:presLayoutVars>
      </dgm:prSet>
      <dgm:spPr/>
    </dgm:pt>
  </dgm:ptLst>
  <dgm:cxnLst>
    <dgm:cxn modelId="{3F6E2E1D-DBDD-4C3C-9756-0C8E3800A77D}" type="presOf" srcId="{8E6DA88B-8692-438E-88A8-0A81C3F49461}" destId="{8E361550-775B-4E0A-8DA3-0E96365C5DC4}" srcOrd="0" destOrd="0" presId="urn:microsoft.com/office/officeart/2005/8/layout/venn2"/>
    <dgm:cxn modelId="{70BB9A3B-404F-49B1-854A-6A63BEC176D3}" srcId="{C56905F1-3BA6-443D-BD9A-AC87F93AED86}" destId="{8E6DA88B-8692-438E-88A8-0A81C3F49461}" srcOrd="3" destOrd="0" parTransId="{ADDE0E8C-8D5A-41E9-A4B6-DC6FE3593AB8}" sibTransId="{D586620A-7DCE-48E1-96D6-4FEB509EBD95}"/>
    <dgm:cxn modelId="{34782B4F-40A8-44CF-8C50-6AF85D294192}" type="presOf" srcId="{227720DE-F46D-4CA0-A5B1-677843515B9A}" destId="{2A73E1D7-ADC5-4795-8A87-7A4A41C69562}" srcOrd="0" destOrd="0" presId="urn:microsoft.com/office/officeart/2005/8/layout/venn2"/>
    <dgm:cxn modelId="{FF974457-2ED9-444B-AFE3-F808B27390E2}" srcId="{C56905F1-3BA6-443D-BD9A-AC87F93AED86}" destId="{227720DE-F46D-4CA0-A5B1-677843515B9A}" srcOrd="0" destOrd="0" parTransId="{CE29B68F-E34C-4FA9-AEBE-588E003CD1FA}" sibTransId="{EB3279A5-A3DF-4959-B715-72D855DF5629}"/>
    <dgm:cxn modelId="{40F72A5F-CBE8-4EB1-909A-820EF0B51FCD}" type="presOf" srcId="{A2457684-3B3D-460E-A8CF-73EC60C643F7}" destId="{155EBDC5-A478-48D6-B138-32BDCFF2FC20}" srcOrd="1" destOrd="0" presId="urn:microsoft.com/office/officeart/2005/8/layout/venn2"/>
    <dgm:cxn modelId="{BA1AA26F-9907-4A62-86AE-B8D0A52A36E1}" type="presOf" srcId="{EDF00280-98F3-4401-8B4A-2B4874D4F039}" destId="{742D2C02-2343-4B22-8543-8CE2EA565CF6}" srcOrd="0" destOrd="0" presId="urn:microsoft.com/office/officeart/2005/8/layout/venn2"/>
    <dgm:cxn modelId="{26836E73-9CF6-4F06-AFAC-0BEB0F6E026E}" type="presOf" srcId="{8E6DA88B-8692-438E-88A8-0A81C3F49461}" destId="{E371A613-19DD-449C-9BDB-2E2A0FF5DCE1}" srcOrd="1" destOrd="0" presId="urn:microsoft.com/office/officeart/2005/8/layout/venn2"/>
    <dgm:cxn modelId="{DABB758C-1812-426D-9047-43D2D5F31CF0}" srcId="{C56905F1-3BA6-443D-BD9A-AC87F93AED86}" destId="{EDF00280-98F3-4401-8B4A-2B4874D4F039}" srcOrd="2" destOrd="0" parTransId="{0694FA64-750D-4D07-91F9-69ACB8C4033F}" sibTransId="{D461EA90-413E-4808-8A94-E5D3AC8BE37A}"/>
    <dgm:cxn modelId="{C7019D9A-6F5B-4B86-B55E-8EDDE8D30014}" type="presOf" srcId="{EDF00280-98F3-4401-8B4A-2B4874D4F039}" destId="{A1D3B437-CD2F-4F43-B3F6-26E018C75DF8}" srcOrd="1" destOrd="0" presId="urn:microsoft.com/office/officeart/2005/8/layout/venn2"/>
    <dgm:cxn modelId="{2F61A5AE-568B-4E23-82A3-EE7C5D76FCEC}" srcId="{C56905F1-3BA6-443D-BD9A-AC87F93AED86}" destId="{A2457684-3B3D-460E-A8CF-73EC60C643F7}" srcOrd="1" destOrd="0" parTransId="{358672AB-009B-4A7B-8781-9957CDBD4906}" sibTransId="{418071DE-AA42-4C2F-8676-D4183C35F7EB}"/>
    <dgm:cxn modelId="{8F1DDBAE-F9D5-4AE2-8C37-590B0A65FA60}" type="presOf" srcId="{227720DE-F46D-4CA0-A5B1-677843515B9A}" destId="{F97DEE7C-EC8B-4A6A-B298-5FB3294A9276}" srcOrd="1" destOrd="0" presId="urn:microsoft.com/office/officeart/2005/8/layout/venn2"/>
    <dgm:cxn modelId="{987070D0-DEE7-45F9-BF5B-90DCA98B0785}" type="presOf" srcId="{C56905F1-3BA6-443D-BD9A-AC87F93AED86}" destId="{462B047C-3780-45D3-B682-20DD7A23E01B}" srcOrd="0" destOrd="0" presId="urn:microsoft.com/office/officeart/2005/8/layout/venn2"/>
    <dgm:cxn modelId="{2295CAEC-AB07-44A4-BD61-46293E634809}" type="presOf" srcId="{A2457684-3B3D-460E-A8CF-73EC60C643F7}" destId="{8C5847A8-C8FE-4D04-9FD3-64BD809B375A}" srcOrd="0" destOrd="0" presId="urn:microsoft.com/office/officeart/2005/8/layout/venn2"/>
    <dgm:cxn modelId="{F003D380-5DA2-4133-B3F8-76CB01D0FFAB}" type="presParOf" srcId="{462B047C-3780-45D3-B682-20DD7A23E01B}" destId="{F711BC73-8AE1-46BC-8EE3-2C2B81071D7A}" srcOrd="0" destOrd="0" presId="urn:microsoft.com/office/officeart/2005/8/layout/venn2"/>
    <dgm:cxn modelId="{F8B561CA-7F29-4E0F-8DF4-EBB9A76AB146}" type="presParOf" srcId="{F711BC73-8AE1-46BC-8EE3-2C2B81071D7A}" destId="{2A73E1D7-ADC5-4795-8A87-7A4A41C69562}" srcOrd="0" destOrd="0" presId="urn:microsoft.com/office/officeart/2005/8/layout/venn2"/>
    <dgm:cxn modelId="{E37AB8E4-F15A-44BE-A4E5-CCA0544B3F94}" type="presParOf" srcId="{F711BC73-8AE1-46BC-8EE3-2C2B81071D7A}" destId="{F97DEE7C-EC8B-4A6A-B298-5FB3294A9276}" srcOrd="1" destOrd="0" presId="urn:microsoft.com/office/officeart/2005/8/layout/venn2"/>
    <dgm:cxn modelId="{60B62261-5C15-473B-B06F-F53FF8975B3D}" type="presParOf" srcId="{462B047C-3780-45D3-B682-20DD7A23E01B}" destId="{614F471E-5BFF-4AC0-9677-1CDBC5800AA2}" srcOrd="1" destOrd="0" presId="urn:microsoft.com/office/officeart/2005/8/layout/venn2"/>
    <dgm:cxn modelId="{232E97D7-78A1-4E3D-B0A0-1403E334E0CF}" type="presParOf" srcId="{614F471E-5BFF-4AC0-9677-1CDBC5800AA2}" destId="{8C5847A8-C8FE-4D04-9FD3-64BD809B375A}" srcOrd="0" destOrd="0" presId="urn:microsoft.com/office/officeart/2005/8/layout/venn2"/>
    <dgm:cxn modelId="{376A6FFE-DE0A-4260-97C5-A665F511B4CA}" type="presParOf" srcId="{614F471E-5BFF-4AC0-9677-1CDBC5800AA2}" destId="{155EBDC5-A478-48D6-B138-32BDCFF2FC20}" srcOrd="1" destOrd="0" presId="urn:microsoft.com/office/officeart/2005/8/layout/venn2"/>
    <dgm:cxn modelId="{1947E2C5-B990-499E-8611-7A4A582D6EB8}" type="presParOf" srcId="{462B047C-3780-45D3-B682-20DD7A23E01B}" destId="{4E642FA4-5FBD-4054-B81A-9AB6EBC8C78C}" srcOrd="2" destOrd="0" presId="urn:microsoft.com/office/officeart/2005/8/layout/venn2"/>
    <dgm:cxn modelId="{E29C7CA5-A343-468B-834F-68695F79BC02}" type="presParOf" srcId="{4E642FA4-5FBD-4054-B81A-9AB6EBC8C78C}" destId="{742D2C02-2343-4B22-8543-8CE2EA565CF6}" srcOrd="0" destOrd="0" presId="urn:microsoft.com/office/officeart/2005/8/layout/venn2"/>
    <dgm:cxn modelId="{3053DB12-F2CF-4C98-82CB-4EFBB28169EA}" type="presParOf" srcId="{4E642FA4-5FBD-4054-B81A-9AB6EBC8C78C}" destId="{A1D3B437-CD2F-4F43-B3F6-26E018C75DF8}" srcOrd="1" destOrd="0" presId="urn:microsoft.com/office/officeart/2005/8/layout/venn2"/>
    <dgm:cxn modelId="{EAFC8E94-1315-41DE-9647-E792758B47C0}" type="presParOf" srcId="{462B047C-3780-45D3-B682-20DD7A23E01B}" destId="{2B12038B-ABB8-4CDE-9EF5-5AEB87C65E3F}" srcOrd="3" destOrd="0" presId="urn:microsoft.com/office/officeart/2005/8/layout/venn2"/>
    <dgm:cxn modelId="{28A0AC5B-02EF-4296-8B14-2D40C2403EA0}" type="presParOf" srcId="{2B12038B-ABB8-4CDE-9EF5-5AEB87C65E3F}" destId="{8E361550-775B-4E0A-8DA3-0E96365C5DC4}" srcOrd="0" destOrd="0" presId="urn:microsoft.com/office/officeart/2005/8/layout/venn2"/>
    <dgm:cxn modelId="{6182BE94-6AF2-4A75-8614-13965FBCA0C3}" type="presParOf" srcId="{2B12038B-ABB8-4CDE-9EF5-5AEB87C65E3F}" destId="{E371A613-19DD-449C-9BDB-2E2A0FF5DCE1}" srcOrd="1" destOrd="0" presId="urn:microsoft.com/office/officeart/2005/8/layout/venn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537257-C252-6B44-9A4C-467F4EAFF28B}">
      <dsp:nvSpPr>
        <dsp:cNvPr id="0" name=""/>
        <dsp:cNvSpPr/>
      </dsp:nvSpPr>
      <dsp:spPr>
        <a:xfrm>
          <a:off x="676370" y="1113541"/>
          <a:ext cx="5486374" cy="4297678"/>
        </a:xfrm>
        <a:prstGeom prst="ellipse">
          <a:avLst/>
        </a:prstGeom>
        <a:solidFill>
          <a:schemeClr val="accent1">
            <a:alpha val="50000"/>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2889250">
            <a:lnSpc>
              <a:spcPct val="90000"/>
            </a:lnSpc>
            <a:spcBef>
              <a:spcPct val="0"/>
            </a:spcBef>
            <a:spcAft>
              <a:spcPct val="35000"/>
            </a:spcAft>
            <a:buNone/>
          </a:pPr>
          <a:endParaRPr lang="en-US" sz="6500" kern="1200" dirty="0">
            <a:noFill/>
          </a:endParaRPr>
        </a:p>
      </dsp:txBody>
      <dsp:txXfrm>
        <a:off x="1442485" y="1620329"/>
        <a:ext cx="3163315" cy="3284101"/>
      </dsp:txXfrm>
    </dsp:sp>
    <dsp:sp modelId="{D503EB36-935A-DE41-BA72-DB67771BF952}">
      <dsp:nvSpPr>
        <dsp:cNvPr id="0" name=""/>
        <dsp:cNvSpPr/>
      </dsp:nvSpPr>
      <dsp:spPr>
        <a:xfrm>
          <a:off x="3294792" y="1106688"/>
          <a:ext cx="5486374" cy="4297678"/>
        </a:xfrm>
        <a:prstGeom prst="ellipse">
          <a:avLst/>
        </a:prstGeom>
        <a:solidFill>
          <a:schemeClr val="accent1">
            <a:alpha val="50000"/>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2889250">
            <a:lnSpc>
              <a:spcPct val="90000"/>
            </a:lnSpc>
            <a:spcBef>
              <a:spcPct val="0"/>
            </a:spcBef>
            <a:spcAft>
              <a:spcPct val="35000"/>
            </a:spcAft>
            <a:buNone/>
          </a:pPr>
          <a:endParaRPr lang="en-US" sz="6500" kern="1200" dirty="0">
            <a:noFill/>
          </a:endParaRPr>
        </a:p>
      </dsp:txBody>
      <dsp:txXfrm>
        <a:off x="4851736" y="1613476"/>
        <a:ext cx="3163315" cy="328410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313AF1-71E2-4F4C-BE8A-938E46D90E27}">
      <dsp:nvSpPr>
        <dsp:cNvPr id="0" name=""/>
        <dsp:cNvSpPr/>
      </dsp:nvSpPr>
      <dsp:spPr>
        <a:xfrm>
          <a:off x="0" y="138791"/>
          <a:ext cx="1409738" cy="563895"/>
        </a:xfrm>
        <a:prstGeom prst="chevron">
          <a:avLst/>
        </a:prstGeom>
        <a:solidFill>
          <a:schemeClr val="tx1"/>
        </a:solidFill>
        <a:ln w="34925" cap="flat" cmpd="sng" algn="in">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en-US" sz="1200" kern="1200" dirty="0"/>
            <a:t>Identify</a:t>
          </a:r>
        </a:p>
      </dsp:txBody>
      <dsp:txXfrm>
        <a:off x="281948" y="138791"/>
        <a:ext cx="845843" cy="563895"/>
      </dsp:txXfrm>
    </dsp:sp>
    <dsp:sp modelId="{70298322-E9D9-47AF-A268-EAAFBF8394BF}">
      <dsp:nvSpPr>
        <dsp:cNvPr id="0" name=""/>
        <dsp:cNvSpPr/>
      </dsp:nvSpPr>
      <dsp:spPr>
        <a:xfrm>
          <a:off x="1268764" y="138791"/>
          <a:ext cx="1409738" cy="563895"/>
        </a:xfrm>
        <a:prstGeom prst="chevron">
          <a:avLst/>
        </a:prstGeom>
        <a:solidFill>
          <a:schemeClr val="tx1"/>
        </a:solidFill>
        <a:ln w="34925" cap="flat" cmpd="sng" algn="in">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en-US" sz="1200" kern="1200" dirty="0"/>
            <a:t>Recruit</a:t>
          </a:r>
        </a:p>
      </dsp:txBody>
      <dsp:txXfrm>
        <a:off x="1550712" y="138791"/>
        <a:ext cx="845843" cy="563895"/>
      </dsp:txXfrm>
    </dsp:sp>
    <dsp:sp modelId="{6D200865-21AA-4CA5-A501-8403008AE26A}">
      <dsp:nvSpPr>
        <dsp:cNvPr id="0" name=""/>
        <dsp:cNvSpPr/>
      </dsp:nvSpPr>
      <dsp:spPr>
        <a:xfrm>
          <a:off x="2537529" y="138791"/>
          <a:ext cx="1409738" cy="563895"/>
        </a:xfrm>
        <a:prstGeom prst="chevron">
          <a:avLst/>
        </a:prstGeom>
        <a:solidFill>
          <a:schemeClr val="tx1"/>
        </a:solidFill>
        <a:ln w="34925" cap="flat" cmpd="sng" algn="in">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en-US" sz="1200" kern="1200" dirty="0"/>
            <a:t>Interview</a:t>
          </a:r>
        </a:p>
      </dsp:txBody>
      <dsp:txXfrm>
        <a:off x="2819477" y="138791"/>
        <a:ext cx="845843" cy="563895"/>
      </dsp:txXfrm>
    </dsp:sp>
    <dsp:sp modelId="{21480E30-DBA9-439E-A3EF-D589144D3D02}">
      <dsp:nvSpPr>
        <dsp:cNvPr id="0" name=""/>
        <dsp:cNvSpPr/>
      </dsp:nvSpPr>
      <dsp:spPr>
        <a:xfrm>
          <a:off x="3806293" y="138791"/>
          <a:ext cx="1409738" cy="563895"/>
        </a:xfrm>
        <a:prstGeom prst="chevron">
          <a:avLst/>
        </a:prstGeom>
        <a:solidFill>
          <a:schemeClr val="tx1"/>
        </a:solidFill>
        <a:ln w="34925" cap="flat" cmpd="sng" algn="in">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en-US" sz="1200" kern="1200" dirty="0"/>
            <a:t>Hire</a:t>
          </a:r>
        </a:p>
      </dsp:txBody>
      <dsp:txXfrm>
        <a:off x="4088241" y="138791"/>
        <a:ext cx="845843" cy="563895"/>
      </dsp:txXfrm>
    </dsp:sp>
    <dsp:sp modelId="{BC10C5E9-506A-4AF7-8601-EEA8D0AE4437}">
      <dsp:nvSpPr>
        <dsp:cNvPr id="0" name=""/>
        <dsp:cNvSpPr/>
      </dsp:nvSpPr>
      <dsp:spPr>
        <a:xfrm>
          <a:off x="5075058" y="138791"/>
          <a:ext cx="1409738" cy="563895"/>
        </a:xfrm>
        <a:prstGeom prst="chevron">
          <a:avLst/>
        </a:prstGeom>
        <a:solidFill>
          <a:schemeClr val="tx1"/>
        </a:solidFill>
        <a:ln w="34925" cap="flat" cmpd="sng" algn="in">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en-US" sz="1200" kern="1200" dirty="0"/>
            <a:t>Onboard / Train</a:t>
          </a:r>
        </a:p>
      </dsp:txBody>
      <dsp:txXfrm>
        <a:off x="5357006" y="138791"/>
        <a:ext cx="845843" cy="563895"/>
      </dsp:txXfrm>
    </dsp:sp>
    <dsp:sp modelId="{64BB5C53-F988-4A33-9D32-719842AFC7A0}">
      <dsp:nvSpPr>
        <dsp:cNvPr id="0" name=""/>
        <dsp:cNvSpPr/>
      </dsp:nvSpPr>
      <dsp:spPr>
        <a:xfrm>
          <a:off x="6343822" y="138791"/>
          <a:ext cx="1409738" cy="563895"/>
        </a:xfrm>
        <a:prstGeom prst="chevron">
          <a:avLst/>
        </a:prstGeom>
        <a:solidFill>
          <a:schemeClr val="tx1"/>
        </a:solidFill>
        <a:ln w="34925" cap="flat" cmpd="sng" algn="in">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en-US" sz="1200" kern="1200" dirty="0"/>
            <a:t>Deploy / Develop</a:t>
          </a:r>
        </a:p>
      </dsp:txBody>
      <dsp:txXfrm>
        <a:off x="6625770" y="138791"/>
        <a:ext cx="845843" cy="563895"/>
      </dsp:txXfrm>
    </dsp:sp>
    <dsp:sp modelId="{1430C37E-81AB-4221-96B1-F69A204D9423}">
      <dsp:nvSpPr>
        <dsp:cNvPr id="0" name=""/>
        <dsp:cNvSpPr/>
      </dsp:nvSpPr>
      <dsp:spPr>
        <a:xfrm>
          <a:off x="7612587" y="138791"/>
          <a:ext cx="1409738" cy="563895"/>
        </a:xfrm>
        <a:prstGeom prst="chevron">
          <a:avLst/>
        </a:prstGeom>
        <a:solidFill>
          <a:schemeClr val="tx1"/>
        </a:solidFill>
        <a:ln w="34925" cap="flat" cmpd="sng" algn="in">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en-US" sz="1200" kern="1200" dirty="0"/>
            <a:t>Retain / Separate</a:t>
          </a:r>
        </a:p>
      </dsp:txBody>
      <dsp:txXfrm>
        <a:off x="7894535" y="138791"/>
        <a:ext cx="845843" cy="56389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73E1D7-ADC5-4795-8A87-7A4A41C69562}">
      <dsp:nvSpPr>
        <dsp:cNvPr id="0" name=""/>
        <dsp:cNvSpPr/>
      </dsp:nvSpPr>
      <dsp:spPr>
        <a:xfrm>
          <a:off x="1042057" y="0"/>
          <a:ext cx="4195481" cy="4195481"/>
        </a:xfrm>
        <a:prstGeom prst="ellipse">
          <a:avLst/>
        </a:prstGeom>
        <a:solidFill>
          <a:schemeClr val="accent1">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t" anchorCtr="0">
          <a:noAutofit/>
        </a:bodyPr>
        <a:lstStyle/>
        <a:p>
          <a:pPr marL="0" lvl="0" indent="0" algn="r" defTabSz="533400">
            <a:lnSpc>
              <a:spcPct val="90000"/>
            </a:lnSpc>
            <a:spcBef>
              <a:spcPct val="0"/>
            </a:spcBef>
            <a:spcAft>
              <a:spcPct val="35000"/>
            </a:spcAft>
            <a:buNone/>
          </a:pPr>
          <a:r>
            <a:rPr lang="en-US" sz="1200" b="1" kern="1200" dirty="0"/>
            <a:t>Balance of the Organization</a:t>
          </a:r>
        </a:p>
      </dsp:txBody>
      <dsp:txXfrm>
        <a:off x="2553270" y="209774"/>
        <a:ext cx="1173056" cy="629322"/>
      </dsp:txXfrm>
    </dsp:sp>
    <dsp:sp modelId="{8C5847A8-C8FE-4D04-9FD3-64BD809B375A}">
      <dsp:nvSpPr>
        <dsp:cNvPr id="0" name=""/>
        <dsp:cNvSpPr/>
      </dsp:nvSpPr>
      <dsp:spPr>
        <a:xfrm>
          <a:off x="1089475" y="676781"/>
          <a:ext cx="3356384" cy="3356384"/>
        </a:xfrm>
        <a:prstGeom prst="ellipse">
          <a:avLst/>
        </a:prstGeom>
        <a:solidFill>
          <a:schemeClr val="accent1">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t" anchorCtr="0">
          <a:noAutofit/>
        </a:bodyPr>
        <a:lstStyle/>
        <a:p>
          <a:pPr marL="0" lvl="0" indent="0" algn="r" defTabSz="533400">
            <a:lnSpc>
              <a:spcPct val="90000"/>
            </a:lnSpc>
            <a:spcBef>
              <a:spcPct val="0"/>
            </a:spcBef>
            <a:spcAft>
              <a:spcPct val="35000"/>
            </a:spcAft>
            <a:buNone/>
          </a:pPr>
          <a:r>
            <a:rPr lang="en-US" sz="1200" b="1" kern="1200" dirty="0"/>
            <a:t>Educated Base of Employees</a:t>
          </a:r>
        </a:p>
      </dsp:txBody>
      <dsp:txXfrm>
        <a:off x="2181139" y="878164"/>
        <a:ext cx="1173056" cy="604149"/>
      </dsp:txXfrm>
    </dsp:sp>
    <dsp:sp modelId="{742D2C02-2343-4B22-8543-8CE2EA565CF6}">
      <dsp:nvSpPr>
        <dsp:cNvPr id="0" name=""/>
        <dsp:cNvSpPr/>
      </dsp:nvSpPr>
      <dsp:spPr>
        <a:xfrm>
          <a:off x="1196862" y="1371611"/>
          <a:ext cx="2517288" cy="2517288"/>
        </a:xfrm>
        <a:prstGeom prst="ellipse">
          <a:avLst/>
        </a:prstGeom>
        <a:solidFill>
          <a:schemeClr val="accent1">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r" defTabSz="533400">
            <a:lnSpc>
              <a:spcPct val="90000"/>
            </a:lnSpc>
            <a:spcBef>
              <a:spcPct val="0"/>
            </a:spcBef>
            <a:spcAft>
              <a:spcPct val="35000"/>
            </a:spcAft>
            <a:buNone/>
          </a:pPr>
          <a:r>
            <a:rPr lang="en-US" sz="1200" b="1" kern="1200" dirty="0"/>
            <a:t>Mentors &amp; Affinity Group Members</a:t>
          </a:r>
        </a:p>
      </dsp:txBody>
      <dsp:txXfrm>
        <a:off x="1868978" y="1560408"/>
        <a:ext cx="1173056" cy="566389"/>
      </dsp:txXfrm>
    </dsp:sp>
    <dsp:sp modelId="{8E361550-775B-4E0A-8DA3-0E96365C5DC4}">
      <dsp:nvSpPr>
        <dsp:cNvPr id="0" name=""/>
        <dsp:cNvSpPr/>
      </dsp:nvSpPr>
      <dsp:spPr>
        <a:xfrm>
          <a:off x="1280168" y="2103127"/>
          <a:ext cx="1554476" cy="1554476"/>
        </a:xfrm>
        <a:prstGeom prst="ellipse">
          <a:avLst/>
        </a:prstGeom>
        <a:solidFill>
          <a:schemeClr val="accent1">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US" sz="1200" b="1" kern="1200" dirty="0"/>
            <a:t>Veteran New Hires</a:t>
          </a:r>
        </a:p>
      </dsp:txBody>
      <dsp:txXfrm>
        <a:off x="1507815" y="2491746"/>
        <a:ext cx="1099180" cy="777238"/>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692050" cy="355083"/>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4826093" y="0"/>
            <a:ext cx="3692050" cy="355083"/>
          </a:xfrm>
          <a:prstGeom prst="rect">
            <a:avLst/>
          </a:prstGeom>
        </p:spPr>
        <p:txBody>
          <a:bodyPr vert="horz" lIns="91440" tIns="45720" rIns="91440" bIns="45720" rtlCol="0"/>
          <a:lstStyle>
            <a:lvl1pPr algn="r">
              <a:defRPr sz="1200"/>
            </a:lvl1pPr>
          </a:lstStyle>
          <a:p>
            <a:fld id="{17175924-51B1-461B-B8F8-DC1360F9099A}" type="datetimeFigureOut">
              <a:rPr lang="en-US" smtClean="0"/>
              <a:t>10/3/24</a:t>
            </a:fld>
            <a:endParaRPr lang="en-US" dirty="0"/>
          </a:p>
        </p:txBody>
      </p:sp>
      <p:sp>
        <p:nvSpPr>
          <p:cNvPr id="4" name="Slide Image Placeholder 3"/>
          <p:cNvSpPr>
            <a:spLocks noGrp="1" noRot="1" noChangeAspect="1"/>
          </p:cNvSpPr>
          <p:nvPr>
            <p:ph type="sldImg" idx="2"/>
          </p:nvPr>
        </p:nvSpPr>
        <p:spPr>
          <a:xfrm>
            <a:off x="2136775" y="884238"/>
            <a:ext cx="4246563" cy="2389187"/>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852012" y="3405843"/>
            <a:ext cx="6816090" cy="2786598"/>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721993"/>
            <a:ext cx="3692050" cy="355082"/>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4826093" y="6721993"/>
            <a:ext cx="3692050" cy="355082"/>
          </a:xfrm>
          <a:prstGeom prst="rect">
            <a:avLst/>
          </a:prstGeom>
        </p:spPr>
        <p:txBody>
          <a:bodyPr vert="horz" lIns="91440" tIns="45720" rIns="91440" bIns="45720" rtlCol="0" anchor="b"/>
          <a:lstStyle>
            <a:lvl1pPr algn="r">
              <a:defRPr sz="1200"/>
            </a:lvl1pPr>
          </a:lstStyle>
          <a:p>
            <a:fld id="{F0749F43-F843-4AB8-964E-518C16983D58}" type="slidenum">
              <a:rPr lang="en-US" smtClean="0"/>
              <a:t>‹#›</a:t>
            </a:fld>
            <a:endParaRPr lang="en-US" dirty="0"/>
          </a:p>
        </p:txBody>
      </p:sp>
    </p:spTree>
    <p:extLst>
      <p:ext uri="{BB962C8B-B14F-4D97-AF65-F5344CB8AC3E}">
        <p14:creationId xmlns:p14="http://schemas.microsoft.com/office/powerpoint/2010/main" val="3580354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download.militaryonesource.mil/12038/MOS/Reports/2015-Demographics-Report.pdf" TargetMode="External"/><Relationship Id="rId2" Type="http://schemas.openxmlformats.org/officeDocument/2006/relationships/slide" Target="../slides/slide21.xml"/><Relationship Id="rId1" Type="http://schemas.openxmlformats.org/officeDocument/2006/relationships/notesMaster" Target="../notesMasters/notesMaster1.xml"/><Relationship Id="rId4" Type="http://schemas.openxmlformats.org/officeDocument/2006/relationships/hyperlink" Target="https://ivmf.syracuse.edu/wp-content/uploads/2016/08/USAA_paper3_8.30.16_REVISED_digtial.pdf" TargetMode="Externa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medium.com/@HRCaroline/8-in-10-employers-lack-recruitment-programs-for-veterans-3426e6ba72ae" TargetMode="External"/><Relationship Id="rId2" Type="http://schemas.openxmlformats.org/officeDocument/2006/relationships/slide" Target="../slides/slide22.xml"/><Relationship Id="rId1" Type="http://schemas.openxmlformats.org/officeDocument/2006/relationships/notesMaster" Target="../notesMasters/notesMaster1.xml"/><Relationship Id="rId4" Type="http://schemas.openxmlformats.org/officeDocument/2006/relationships/hyperlink" Target="https://www.uschamber.com/sbindex/uploads/SBI_2021_Q1.pdf"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a:p>
            <a:r>
              <a:rPr lang="en-US" dirty="0"/>
              <a:t>My explanation for the basis in these difficulties lies in what I call the civil-military gap. </a:t>
            </a:r>
          </a:p>
          <a:p>
            <a:r>
              <a:rPr lang="en-US" dirty="0"/>
              <a:t>So let’s start with a definition.</a:t>
            </a:r>
          </a:p>
        </p:txBody>
      </p:sp>
      <p:sp>
        <p:nvSpPr>
          <p:cNvPr id="4" name="Slide Number Placeholder 3"/>
          <p:cNvSpPr>
            <a:spLocks noGrp="1"/>
          </p:cNvSpPr>
          <p:nvPr>
            <p:ph type="sldNum" sz="quarter" idx="5"/>
          </p:nvPr>
        </p:nvSpPr>
        <p:spPr/>
        <p:txBody>
          <a:bodyPr/>
          <a:lstStyle/>
          <a:p>
            <a:fld id="{F0749F43-F843-4AB8-964E-518C16983D58}" type="slidenum">
              <a:rPr lang="en-US" smtClean="0"/>
              <a:t>3</a:t>
            </a:fld>
            <a:endParaRPr lang="en-US" dirty="0"/>
          </a:p>
        </p:txBody>
      </p:sp>
    </p:spTree>
    <p:extLst>
      <p:ext uri="{BB962C8B-B14F-4D97-AF65-F5344CB8AC3E}">
        <p14:creationId xmlns:p14="http://schemas.microsoft.com/office/powerpoint/2010/main" val="2361250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That lack of familiarization and understanding draws us further apart.</a:t>
            </a:r>
          </a:p>
        </p:txBody>
      </p:sp>
      <p:sp>
        <p:nvSpPr>
          <p:cNvPr id="4" name="Slide Number Placeholder 3"/>
          <p:cNvSpPr>
            <a:spLocks noGrp="1"/>
          </p:cNvSpPr>
          <p:nvPr>
            <p:ph type="sldNum" sz="quarter" idx="5"/>
          </p:nvPr>
        </p:nvSpPr>
        <p:spPr/>
        <p:txBody>
          <a:bodyPr/>
          <a:lstStyle/>
          <a:p>
            <a:fld id="{F0749F43-F843-4AB8-964E-518C16983D58}" type="slidenum">
              <a:rPr lang="en-US" smtClean="0"/>
              <a:t>13</a:t>
            </a:fld>
            <a:endParaRPr lang="en-US" dirty="0"/>
          </a:p>
        </p:txBody>
      </p:sp>
    </p:spTree>
    <p:extLst>
      <p:ext uri="{BB962C8B-B14F-4D97-AF65-F5344CB8AC3E}">
        <p14:creationId xmlns:p14="http://schemas.microsoft.com/office/powerpoint/2010/main" val="31536071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That lack of familiarization and understanding draws us further apart.</a:t>
            </a:r>
          </a:p>
        </p:txBody>
      </p:sp>
      <p:sp>
        <p:nvSpPr>
          <p:cNvPr id="4" name="Slide Number Placeholder 3"/>
          <p:cNvSpPr>
            <a:spLocks noGrp="1"/>
          </p:cNvSpPr>
          <p:nvPr>
            <p:ph type="sldNum" sz="quarter" idx="5"/>
          </p:nvPr>
        </p:nvSpPr>
        <p:spPr/>
        <p:txBody>
          <a:bodyPr/>
          <a:lstStyle/>
          <a:p>
            <a:fld id="{F0749F43-F843-4AB8-964E-518C16983D58}" type="slidenum">
              <a:rPr lang="en-US" smtClean="0"/>
              <a:t>14</a:t>
            </a:fld>
            <a:endParaRPr lang="en-US" dirty="0"/>
          </a:p>
        </p:txBody>
      </p:sp>
    </p:spTree>
    <p:extLst>
      <p:ext uri="{BB962C8B-B14F-4D97-AF65-F5344CB8AC3E}">
        <p14:creationId xmlns:p14="http://schemas.microsoft.com/office/powerpoint/2010/main" val="21142639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Even more impactful, leaders in today’s corporate world tend to not include veterans.</a:t>
            </a:r>
          </a:p>
          <a:p>
            <a:r>
              <a:rPr lang="en-US" dirty="0"/>
              <a:t>Start with the fact that half of veterans are beyond retirement age           [CLICK]</a:t>
            </a:r>
          </a:p>
          <a:p>
            <a:r>
              <a:rPr lang="en-US" dirty="0"/>
              <a:t>Add to that the fact that only 2.6% of publicly-held corporations had CEOs with ANY military background – which is a 90% drop since 1980.</a:t>
            </a:r>
          </a:p>
          <a:p>
            <a:r>
              <a:rPr lang="en-US" dirty="0"/>
              <a:t>So what?</a:t>
            </a:r>
          </a:p>
          <a:p>
            <a:r>
              <a:rPr lang="en-US" dirty="0"/>
              <a:t>There are fewer and fewer corporate leaders that understand who veterans are, what they’ve done, and what they can do. </a:t>
            </a:r>
          </a:p>
        </p:txBody>
      </p:sp>
      <p:sp>
        <p:nvSpPr>
          <p:cNvPr id="4" name="Slide Number Placeholder 3"/>
          <p:cNvSpPr>
            <a:spLocks noGrp="1"/>
          </p:cNvSpPr>
          <p:nvPr>
            <p:ph type="sldNum" sz="quarter" idx="10"/>
          </p:nvPr>
        </p:nvSpPr>
        <p:spPr/>
        <p:txBody>
          <a:bodyPr/>
          <a:lstStyle/>
          <a:p>
            <a:fld id="{F0749F43-F843-4AB8-964E-518C16983D58}" type="slidenum">
              <a:rPr lang="en-US" smtClean="0"/>
              <a:t>15</a:t>
            </a:fld>
            <a:endParaRPr lang="en-US" dirty="0"/>
          </a:p>
        </p:txBody>
      </p:sp>
    </p:spTree>
    <p:extLst>
      <p:ext uri="{BB962C8B-B14F-4D97-AF65-F5344CB8AC3E}">
        <p14:creationId xmlns:p14="http://schemas.microsoft.com/office/powerpoint/2010/main" val="9392711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That lack of familiarization and understanding draws us further apart.</a:t>
            </a:r>
          </a:p>
        </p:txBody>
      </p:sp>
      <p:sp>
        <p:nvSpPr>
          <p:cNvPr id="4" name="Slide Number Placeholder 3"/>
          <p:cNvSpPr>
            <a:spLocks noGrp="1"/>
          </p:cNvSpPr>
          <p:nvPr>
            <p:ph type="sldNum" sz="quarter" idx="5"/>
          </p:nvPr>
        </p:nvSpPr>
        <p:spPr/>
        <p:txBody>
          <a:bodyPr/>
          <a:lstStyle/>
          <a:p>
            <a:fld id="{F0749F43-F843-4AB8-964E-518C16983D58}" type="slidenum">
              <a:rPr lang="en-US" smtClean="0"/>
              <a:t>16</a:t>
            </a:fld>
            <a:endParaRPr lang="en-US" dirty="0"/>
          </a:p>
        </p:txBody>
      </p:sp>
    </p:spTree>
    <p:extLst>
      <p:ext uri="{BB962C8B-B14F-4D97-AF65-F5344CB8AC3E}">
        <p14:creationId xmlns:p14="http://schemas.microsoft.com/office/powerpoint/2010/main" val="16504143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That lack of familiarization and understanding draws us further apart.</a:t>
            </a:r>
          </a:p>
        </p:txBody>
      </p:sp>
      <p:sp>
        <p:nvSpPr>
          <p:cNvPr id="4" name="Slide Number Placeholder 3"/>
          <p:cNvSpPr>
            <a:spLocks noGrp="1"/>
          </p:cNvSpPr>
          <p:nvPr>
            <p:ph type="sldNum" sz="quarter" idx="5"/>
          </p:nvPr>
        </p:nvSpPr>
        <p:spPr/>
        <p:txBody>
          <a:bodyPr/>
          <a:lstStyle/>
          <a:p>
            <a:fld id="{F0749F43-F843-4AB8-964E-518C16983D58}" type="slidenum">
              <a:rPr lang="en-US" smtClean="0"/>
              <a:t>17</a:t>
            </a:fld>
            <a:endParaRPr lang="en-US" dirty="0"/>
          </a:p>
        </p:txBody>
      </p:sp>
    </p:spTree>
    <p:extLst>
      <p:ext uri="{BB962C8B-B14F-4D97-AF65-F5344CB8AC3E}">
        <p14:creationId xmlns:p14="http://schemas.microsoft.com/office/powerpoint/2010/main" val="8272739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i="1" dirty="0"/>
              <a:t>Even more directly, </a:t>
            </a:r>
            <a:r>
              <a:rPr lang="en-US" dirty="0"/>
              <a:t>The American public does not live near or interact with the military population. Check out the heat maps on the right side of the slide</a:t>
            </a:r>
            <a:endParaRPr lang="en-US" sz="1200" i="1" dirty="0"/>
          </a:p>
          <a:p>
            <a:pPr marL="285750" indent="-285750">
              <a:buFont typeface="Arial" panose="020B0604020202020204" pitchFamily="34" charset="0"/>
              <a:buChar char="•"/>
            </a:pPr>
            <a:r>
              <a:rPr lang="en-US" sz="1200" i="1" dirty="0"/>
              <a:t>84% of post-9/11 veterans say the public does not understand the problems those in the military face</a:t>
            </a:r>
          </a:p>
          <a:p>
            <a:pPr marL="285750" indent="-285750">
              <a:buFont typeface="Arial" panose="020B0604020202020204" pitchFamily="34" charset="0"/>
              <a:buChar char="•"/>
            </a:pPr>
            <a:r>
              <a:rPr lang="en-US" sz="1200" i="1" dirty="0"/>
              <a:t>76% of pre-9/11 veterans and 71% of the public agree</a:t>
            </a:r>
            <a:endParaRPr lang="en-US" dirty="0"/>
          </a:p>
        </p:txBody>
      </p:sp>
      <p:sp>
        <p:nvSpPr>
          <p:cNvPr id="4" name="Slide Number Placeholder 3"/>
          <p:cNvSpPr>
            <a:spLocks noGrp="1"/>
          </p:cNvSpPr>
          <p:nvPr>
            <p:ph type="sldNum" sz="quarter" idx="10"/>
          </p:nvPr>
        </p:nvSpPr>
        <p:spPr/>
        <p:txBody>
          <a:bodyPr/>
          <a:lstStyle/>
          <a:p>
            <a:fld id="{F0749F43-F843-4AB8-964E-518C16983D58}" type="slidenum">
              <a:rPr lang="en-US" smtClean="0"/>
              <a:t>18</a:t>
            </a:fld>
            <a:endParaRPr lang="en-US" dirty="0"/>
          </a:p>
        </p:txBody>
      </p:sp>
    </p:spTree>
    <p:extLst>
      <p:ext uri="{BB962C8B-B14F-4D97-AF65-F5344CB8AC3E}">
        <p14:creationId xmlns:p14="http://schemas.microsoft.com/office/powerpoint/2010/main" val="18967886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That lack of familiarization and understanding draws us further apart.</a:t>
            </a:r>
          </a:p>
        </p:txBody>
      </p:sp>
      <p:sp>
        <p:nvSpPr>
          <p:cNvPr id="4" name="Slide Number Placeholder 3"/>
          <p:cNvSpPr>
            <a:spLocks noGrp="1"/>
          </p:cNvSpPr>
          <p:nvPr>
            <p:ph type="sldNum" sz="quarter" idx="5"/>
          </p:nvPr>
        </p:nvSpPr>
        <p:spPr/>
        <p:txBody>
          <a:bodyPr/>
          <a:lstStyle/>
          <a:p>
            <a:fld id="{F0749F43-F843-4AB8-964E-518C16983D58}" type="slidenum">
              <a:rPr lang="en-US" smtClean="0"/>
              <a:t>19</a:t>
            </a:fld>
            <a:endParaRPr lang="en-US" dirty="0"/>
          </a:p>
        </p:txBody>
      </p:sp>
    </p:spTree>
    <p:extLst>
      <p:ext uri="{BB962C8B-B14F-4D97-AF65-F5344CB8AC3E}">
        <p14:creationId xmlns:p14="http://schemas.microsoft.com/office/powerpoint/2010/main" val="19181975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That lack of familiarization and understanding draws us further apart.</a:t>
            </a:r>
          </a:p>
        </p:txBody>
      </p:sp>
      <p:sp>
        <p:nvSpPr>
          <p:cNvPr id="4" name="Slide Number Placeholder 3"/>
          <p:cNvSpPr>
            <a:spLocks noGrp="1"/>
          </p:cNvSpPr>
          <p:nvPr>
            <p:ph type="sldNum" sz="quarter" idx="5"/>
          </p:nvPr>
        </p:nvSpPr>
        <p:spPr/>
        <p:txBody>
          <a:bodyPr/>
          <a:lstStyle/>
          <a:p>
            <a:fld id="{F0749F43-F843-4AB8-964E-518C16983D58}" type="slidenum">
              <a:rPr lang="en-US" smtClean="0"/>
              <a:t>20</a:t>
            </a:fld>
            <a:endParaRPr lang="en-US" dirty="0"/>
          </a:p>
        </p:txBody>
      </p:sp>
    </p:spTree>
    <p:extLst>
      <p:ext uri="{BB962C8B-B14F-4D97-AF65-F5344CB8AC3E}">
        <p14:creationId xmlns:p14="http://schemas.microsoft.com/office/powerpoint/2010/main" val="9184089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Sources: U.S. Department of Veterans Affairs, </a:t>
            </a:r>
            <a:r>
              <a:rPr lang="en-US" sz="1200" dirty="0" err="1"/>
              <a:t>VetPop</a:t>
            </a:r>
            <a:r>
              <a:rPr lang="en-US" sz="1200" dirty="0"/>
              <a:t> 2007 Data, “Table 2S: Separations by State, Period, Age Group, Gender 2000-2036,” 2007. U.S. Department of Defense, “2015 Demographic Profile of the Military Community,” 2015, accessed December 31, 2016, </a:t>
            </a:r>
            <a:r>
              <a:rPr lang="en-US" sz="1200" u="sng" dirty="0">
                <a:hlinkClick r:id="rId3"/>
              </a:rPr>
              <a:t>http://download.militaryonesource.mil/12038/MOS/Reports/2015-Demographics-Report.pdf</a:t>
            </a:r>
            <a:r>
              <a:rPr lang="en-US" sz="1200" dirty="0"/>
              <a:t>.  Maury, R., Stone, B., </a:t>
            </a:r>
            <a:r>
              <a:rPr lang="en-US" sz="1200" dirty="0" err="1"/>
              <a:t>Bradbard</a:t>
            </a:r>
            <a:r>
              <a:rPr lang="en-US" sz="1200" dirty="0"/>
              <a:t>, D.A., Armstrong, N.A., Haynie, J.M., “Workforce Readiness Alignment: The Relationship Between Job Preferences, Retention, and Earnings (Workforce Readiness Briefs, Paper No. 3),” Institute for Veterans and Military Families, Syracuse University, August 2016, accessed October 27, 2017, </a:t>
            </a:r>
            <a:r>
              <a:rPr lang="en-US" sz="1200" dirty="0">
                <a:hlinkClick r:id="rId4"/>
              </a:rPr>
              <a:t>https://ivmf.syracuse.edu/wp-content/uploads/2016/08/USAA_paper3_8.30.16_REVISED_digtial.pdf</a:t>
            </a:r>
            <a:r>
              <a:rPr lang="en-US" sz="1200" dirty="0"/>
              <a:t>.  </a:t>
            </a:r>
          </a:p>
          <a:p>
            <a:endParaRPr lang="en-US" dirty="0"/>
          </a:p>
        </p:txBody>
      </p:sp>
      <p:sp>
        <p:nvSpPr>
          <p:cNvPr id="4" name="Slide Number Placeholder 3"/>
          <p:cNvSpPr>
            <a:spLocks noGrp="1"/>
          </p:cNvSpPr>
          <p:nvPr>
            <p:ph type="sldNum" sz="quarter" idx="5"/>
          </p:nvPr>
        </p:nvSpPr>
        <p:spPr/>
        <p:txBody>
          <a:bodyPr/>
          <a:lstStyle/>
          <a:p>
            <a:fld id="{F0749F43-F843-4AB8-964E-518C16983D58}" type="slidenum">
              <a:rPr lang="en-US" smtClean="0"/>
              <a:t>21</a:t>
            </a:fld>
            <a:endParaRPr lang="en-US" dirty="0"/>
          </a:p>
        </p:txBody>
      </p:sp>
    </p:spTree>
    <p:extLst>
      <p:ext uri="{BB962C8B-B14F-4D97-AF65-F5344CB8AC3E}">
        <p14:creationId xmlns:p14="http://schemas.microsoft.com/office/powerpoint/2010/main" val="33033986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Sources: Roy Maurer, “8 in 10 Employers Lack Recruitment Programs for Veterans,” </a:t>
            </a:r>
            <a:r>
              <a:rPr lang="en-US" sz="1200" dirty="0" err="1"/>
              <a:t>Medium.com</a:t>
            </a:r>
            <a:r>
              <a:rPr lang="en-US" sz="1200" dirty="0"/>
              <a:t>, May 25, 2015, accessed August 26, 2022, </a:t>
            </a:r>
            <a:r>
              <a:rPr lang="en-US" sz="1200" dirty="0">
                <a:hlinkClick r:id="rId3"/>
              </a:rPr>
              <a:t>https://medium.com/@HRCaroline/8-in-10-employers-lack-recruitment-programs-for-veterans-3426e6ba72ae</a:t>
            </a:r>
            <a:r>
              <a:rPr lang="en-US" sz="1200" dirty="0"/>
              <a:t>. “Small Business Index: The Voice of Small Business Owners,” </a:t>
            </a:r>
            <a:r>
              <a:rPr lang="en-US" sz="1200" dirty="0" err="1"/>
              <a:t>Metlife</a:t>
            </a:r>
            <a:r>
              <a:rPr lang="en-US" sz="1200" dirty="0"/>
              <a:t> &amp; US Chamber of Commerce, Q3 2019, accessed August 26, 2022, </a:t>
            </a:r>
            <a:r>
              <a:rPr lang="en-US" sz="1200" dirty="0">
                <a:hlinkClick r:id="rId4"/>
              </a:rPr>
              <a:t>https://www.uschamber.com/sbindex/uploads/SBI_2021_Q1.pdf</a:t>
            </a:r>
            <a:r>
              <a:rPr lang="en-US" sz="1200" dirty="0"/>
              <a:t>.  </a:t>
            </a:r>
          </a:p>
          <a:p>
            <a:endParaRPr lang="en-US" dirty="0"/>
          </a:p>
        </p:txBody>
      </p:sp>
      <p:sp>
        <p:nvSpPr>
          <p:cNvPr id="4" name="Slide Number Placeholder 3"/>
          <p:cNvSpPr>
            <a:spLocks noGrp="1"/>
          </p:cNvSpPr>
          <p:nvPr>
            <p:ph type="sldNum" sz="quarter" idx="5"/>
          </p:nvPr>
        </p:nvSpPr>
        <p:spPr/>
        <p:txBody>
          <a:bodyPr/>
          <a:lstStyle/>
          <a:p>
            <a:fld id="{F0749F43-F843-4AB8-964E-518C16983D58}" type="slidenum">
              <a:rPr lang="en-US" smtClean="0"/>
              <a:t>22</a:t>
            </a:fld>
            <a:endParaRPr lang="en-US" dirty="0"/>
          </a:p>
        </p:txBody>
      </p:sp>
    </p:spTree>
    <p:extLst>
      <p:ext uri="{BB962C8B-B14F-4D97-AF65-F5344CB8AC3E}">
        <p14:creationId xmlns:p14="http://schemas.microsoft.com/office/powerpoint/2010/main" val="27420921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a:p>
            <a:r>
              <a:rPr lang="en-US" dirty="0"/>
              <a:t>My explanation for the basis in these difficulties lies in what I call the civil-military gap. </a:t>
            </a:r>
          </a:p>
          <a:p>
            <a:r>
              <a:rPr lang="en-US" dirty="0"/>
              <a:t>So let’s start with a definition.</a:t>
            </a:r>
          </a:p>
        </p:txBody>
      </p:sp>
      <p:sp>
        <p:nvSpPr>
          <p:cNvPr id="4" name="Slide Number Placeholder 3"/>
          <p:cNvSpPr>
            <a:spLocks noGrp="1"/>
          </p:cNvSpPr>
          <p:nvPr>
            <p:ph type="sldNum" sz="quarter" idx="5"/>
          </p:nvPr>
        </p:nvSpPr>
        <p:spPr/>
        <p:txBody>
          <a:bodyPr/>
          <a:lstStyle/>
          <a:p>
            <a:fld id="{F0749F43-F843-4AB8-964E-518C16983D58}" type="slidenum">
              <a:rPr lang="en-US" smtClean="0"/>
              <a:t>5</a:t>
            </a:fld>
            <a:endParaRPr lang="en-US" dirty="0"/>
          </a:p>
        </p:txBody>
      </p:sp>
    </p:spTree>
    <p:extLst>
      <p:ext uri="{BB962C8B-B14F-4D97-AF65-F5344CB8AC3E}">
        <p14:creationId xmlns:p14="http://schemas.microsoft.com/office/powerpoint/2010/main" val="27181585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More veterans are entering a nation…</a:t>
            </a:r>
          </a:p>
          <a:p>
            <a:pPr lvl="1"/>
            <a:r>
              <a:rPr lang="en-US" dirty="0"/>
              <a:t>Whose elected leaders don’t represent them</a:t>
            </a:r>
          </a:p>
          <a:p>
            <a:pPr lvl="1"/>
            <a:r>
              <a:rPr lang="en-US" dirty="0"/>
              <a:t>Whose corporate leaders don’t include them</a:t>
            </a:r>
          </a:p>
          <a:p>
            <a:pPr lvl="1"/>
            <a:r>
              <a:rPr lang="en-US" dirty="0"/>
              <a:t>Whose population doesn’t look like them or live near them</a:t>
            </a:r>
          </a:p>
          <a:p>
            <a:pPr lvl="1"/>
            <a:r>
              <a:rPr lang="en-US" dirty="0"/>
              <a:t>Whose employers don’t understand them</a:t>
            </a:r>
          </a:p>
          <a:p>
            <a:pPr lvl="1"/>
            <a:r>
              <a:rPr lang="en-US" dirty="0"/>
              <a:t>…and for which they are unprepared</a:t>
            </a:r>
          </a:p>
          <a:p>
            <a:r>
              <a:rPr lang="en-US" dirty="0"/>
              <a:t>Employers, while incentivized to hire veterans…</a:t>
            </a:r>
          </a:p>
          <a:p>
            <a:pPr lvl="1"/>
            <a:r>
              <a:rPr lang="en-US" dirty="0"/>
              <a:t>Typically don’t have effective programs to identify, hire, train, and retain vets</a:t>
            </a:r>
          </a:p>
          <a:p>
            <a:pPr lvl="1"/>
            <a:r>
              <a:rPr lang="en-US" dirty="0"/>
              <a:t>Face the challenge of justifying doing so for an ever-shrinking minority of their work force…and in the face of constantly shrinking budgets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rPr>
              <a:t>This gap drives many transition challenges, as it causes a lack of knowledge, familiarity, and interaction</a:t>
            </a:r>
          </a:p>
          <a:p>
            <a:endParaRPr lang="en-US" dirty="0"/>
          </a:p>
        </p:txBody>
      </p:sp>
      <p:sp>
        <p:nvSpPr>
          <p:cNvPr id="4" name="Slide Number Placeholder 3"/>
          <p:cNvSpPr>
            <a:spLocks noGrp="1"/>
          </p:cNvSpPr>
          <p:nvPr>
            <p:ph type="sldNum" sz="quarter" idx="5"/>
          </p:nvPr>
        </p:nvSpPr>
        <p:spPr/>
        <p:txBody>
          <a:bodyPr/>
          <a:lstStyle/>
          <a:p>
            <a:fld id="{F0749F43-F843-4AB8-964E-518C16983D58}" type="slidenum">
              <a:rPr lang="en-US" smtClean="0"/>
              <a:t>23</a:t>
            </a:fld>
            <a:endParaRPr lang="en-US" dirty="0"/>
          </a:p>
        </p:txBody>
      </p:sp>
    </p:spTree>
    <p:extLst>
      <p:ext uri="{BB962C8B-B14F-4D97-AF65-F5344CB8AC3E}">
        <p14:creationId xmlns:p14="http://schemas.microsoft.com/office/powerpoint/2010/main" val="17968988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solidFill>
                  <a:srgbClr val="000000"/>
                </a:solidFill>
                <a:effectLst/>
                <a:latin typeface="Cambria" panose="02040503050406030204" pitchFamily="18" charset="0"/>
                <a:ea typeface="MS Mincho" panose="02020609040205080304" pitchFamily="49" charset="-128"/>
                <a:cs typeface="Times New Roman" panose="02020603050405020304" pitchFamily="18" charset="0"/>
              </a:rPr>
              <a:t>Amy Shafer et al., “Onward and Upward: Understanding Veteran Retention and Performance in the Workforce,” Center for a New American Security, November 2016.</a:t>
            </a:r>
            <a:r>
              <a:rPr lang="en-US">
                <a:effectLst/>
              </a:rPr>
              <a:t> </a:t>
            </a:r>
            <a:endParaRPr lang="en-US"/>
          </a:p>
        </p:txBody>
      </p:sp>
      <p:sp>
        <p:nvSpPr>
          <p:cNvPr id="4" name="Slide Number Placeholder 3"/>
          <p:cNvSpPr>
            <a:spLocks noGrp="1"/>
          </p:cNvSpPr>
          <p:nvPr>
            <p:ph type="sldNum" sz="quarter" idx="5"/>
          </p:nvPr>
        </p:nvSpPr>
        <p:spPr/>
        <p:txBody>
          <a:bodyPr/>
          <a:lstStyle/>
          <a:p>
            <a:fld id="{F0749F43-F843-4AB8-964E-518C16983D58}" type="slidenum">
              <a:rPr lang="en-US" smtClean="0"/>
              <a:t>24</a:t>
            </a:fld>
            <a:endParaRPr lang="en-US" dirty="0"/>
          </a:p>
        </p:txBody>
      </p:sp>
    </p:spTree>
    <p:extLst>
      <p:ext uri="{BB962C8B-B14F-4D97-AF65-F5344CB8AC3E}">
        <p14:creationId xmlns:p14="http://schemas.microsoft.com/office/powerpoint/2010/main" val="8491785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Fact of the matter is Veterans Bring Significant Education and Experience…</a:t>
            </a:r>
          </a:p>
          <a:p>
            <a:r>
              <a:rPr lang="en-US" dirty="0"/>
              <a:t>See the red rectangle. These tend to be the typical ranks that organizations recruit from the military. I suspect most of you fall within that rectangle.</a:t>
            </a:r>
          </a:p>
          <a:p>
            <a:r>
              <a:rPr lang="en-US" dirty="0"/>
              <a:t>If you compare your military training, education, and supervisory responsibilities to that of your civilian peers, you’ll see the differences are quite stark. </a:t>
            </a:r>
          </a:p>
          <a:p>
            <a:r>
              <a:rPr lang="en-US" dirty="0"/>
              <a:t>Now that’s not to say that an Army captain can step immediately into a Director role in a business. Absolutely not. </a:t>
            </a:r>
          </a:p>
          <a:p>
            <a:r>
              <a:rPr lang="en-US" dirty="0"/>
              <a:t>That would be like saying that business Director could step immediately into the role of an Army company commander. That just doesn’t work. </a:t>
            </a:r>
          </a:p>
          <a:p>
            <a:r>
              <a:rPr lang="en-US" dirty="0"/>
              <a:t>There needs to be some transition, some training, some assimilation before an individual could assume such roles. We will talk about that later.</a:t>
            </a:r>
          </a:p>
        </p:txBody>
      </p:sp>
      <p:sp>
        <p:nvSpPr>
          <p:cNvPr id="4" name="Slide Number Placeholder 3"/>
          <p:cNvSpPr>
            <a:spLocks noGrp="1"/>
          </p:cNvSpPr>
          <p:nvPr>
            <p:ph type="sldNum" sz="quarter" idx="5"/>
          </p:nvPr>
        </p:nvSpPr>
        <p:spPr/>
        <p:txBody>
          <a:bodyPr/>
          <a:lstStyle/>
          <a:p>
            <a:fld id="{F0749F43-F843-4AB8-964E-518C16983D58}" type="slidenum">
              <a:rPr lang="en-US" smtClean="0"/>
              <a:t>30</a:t>
            </a:fld>
            <a:endParaRPr lang="en-US" dirty="0"/>
          </a:p>
        </p:txBody>
      </p:sp>
    </p:spTree>
    <p:extLst>
      <p:ext uri="{BB962C8B-B14F-4D97-AF65-F5344CB8AC3E}">
        <p14:creationId xmlns:p14="http://schemas.microsoft.com/office/powerpoint/2010/main" val="41109452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Check out this table. I’ve circled the percentage of service members that serve in a combat specialty. Now, let’s flip that figure on it’s head…</a:t>
            </a:r>
          </a:p>
          <a:p>
            <a:r>
              <a:rPr lang="en-US" dirty="0"/>
              <a:t>85% of military occupational specialties are in career fields that have directly transferable skills – think of engineers, construction, technology, healthcare, human resources, logistics, etc.</a:t>
            </a:r>
          </a:p>
          <a:p>
            <a:r>
              <a:rPr lang="en-US" dirty="0"/>
              <a:t>I was unfortunately one of those trigger pullers that represent the 15%. I was a tanker. The good news is that we don’t have Abrams tanks rolling down our streets. The bad news is that meant I needed to recreate myself. </a:t>
            </a:r>
          </a:p>
          <a:p>
            <a:r>
              <a:rPr lang="en-US" dirty="0"/>
              <a:t>Some of you may fall into that group as well. If you do, just know that you will need a little more time to self-reflect, uncover your transferable skills, and reinvent yourself. </a:t>
            </a:r>
          </a:p>
          <a:p>
            <a:endParaRPr lang="en-US" dirty="0"/>
          </a:p>
        </p:txBody>
      </p:sp>
      <p:sp>
        <p:nvSpPr>
          <p:cNvPr id="4" name="Slide Number Placeholder 3"/>
          <p:cNvSpPr>
            <a:spLocks noGrp="1"/>
          </p:cNvSpPr>
          <p:nvPr>
            <p:ph type="sldNum" sz="quarter" idx="5"/>
          </p:nvPr>
        </p:nvSpPr>
        <p:spPr/>
        <p:txBody>
          <a:bodyPr/>
          <a:lstStyle/>
          <a:p>
            <a:fld id="{F0749F43-F843-4AB8-964E-518C16983D58}" type="slidenum">
              <a:rPr lang="en-US" smtClean="0"/>
              <a:t>33</a:t>
            </a:fld>
            <a:endParaRPr lang="en-US" dirty="0"/>
          </a:p>
        </p:txBody>
      </p:sp>
    </p:spTree>
    <p:extLst>
      <p:ext uri="{BB962C8B-B14F-4D97-AF65-F5344CB8AC3E}">
        <p14:creationId xmlns:p14="http://schemas.microsoft.com/office/powerpoint/2010/main" val="1506537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749F43-F843-4AB8-964E-518C16983D58}" type="slidenum">
              <a:rPr lang="en-US" smtClean="0"/>
              <a:t>56</a:t>
            </a:fld>
            <a:endParaRPr lang="en-US" dirty="0"/>
          </a:p>
        </p:txBody>
      </p:sp>
    </p:spTree>
    <p:extLst>
      <p:ext uri="{BB962C8B-B14F-4D97-AF65-F5344CB8AC3E}">
        <p14:creationId xmlns:p14="http://schemas.microsoft.com/office/powerpoint/2010/main" val="38842348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mentioned my website several times. Please check it out at MatthewJLouis.com</a:t>
            </a:r>
          </a:p>
          <a:p>
            <a:r>
              <a:rPr lang="en-US" dirty="0"/>
              <a:t>I have a bunch of valuable free resources for you.</a:t>
            </a:r>
          </a:p>
        </p:txBody>
      </p:sp>
      <p:sp>
        <p:nvSpPr>
          <p:cNvPr id="4" name="Slide Number Placeholder 3"/>
          <p:cNvSpPr>
            <a:spLocks noGrp="1"/>
          </p:cNvSpPr>
          <p:nvPr>
            <p:ph type="sldNum" sz="quarter" idx="5"/>
          </p:nvPr>
        </p:nvSpPr>
        <p:spPr/>
        <p:txBody>
          <a:bodyPr/>
          <a:lstStyle/>
          <a:p>
            <a:fld id="{A19FB7E7-230C-45B7-9D76-CD8295C78F94}" type="slidenum">
              <a:rPr lang="en-US" smtClean="0"/>
              <a:t>61</a:t>
            </a:fld>
            <a:endParaRPr lang="en-US" dirty="0"/>
          </a:p>
        </p:txBody>
      </p:sp>
    </p:spTree>
    <p:extLst>
      <p:ext uri="{BB962C8B-B14F-4D97-AF65-F5344CB8AC3E}">
        <p14:creationId xmlns:p14="http://schemas.microsoft.com/office/powerpoint/2010/main" val="24197314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widening divide between the nation and those who serve her</a:t>
            </a:r>
          </a:p>
          <a:p>
            <a:r>
              <a:rPr lang="en-US" dirty="0"/>
              <a:t>Characterized by issues among multiple dimensions</a:t>
            </a:r>
          </a:p>
          <a:p>
            <a:r>
              <a:rPr lang="en-US" dirty="0"/>
              <a:t>Driven by many root causes – to include failed transitions from the military and lack of coordinated support systems</a:t>
            </a:r>
          </a:p>
          <a:p>
            <a:r>
              <a:rPr lang="en-US" dirty="0"/>
              <a:t>Exacerbated by opposing attitudes from both the public and the military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rPr>
              <a:t>This drives a fundamental disconnect between what veterans expect of employers and what employers expect of veterans</a:t>
            </a:r>
          </a:p>
        </p:txBody>
      </p:sp>
      <p:sp>
        <p:nvSpPr>
          <p:cNvPr id="4" name="Slide Number Placeholder 3"/>
          <p:cNvSpPr>
            <a:spLocks noGrp="1"/>
          </p:cNvSpPr>
          <p:nvPr>
            <p:ph type="sldNum" sz="quarter" idx="5"/>
          </p:nvPr>
        </p:nvSpPr>
        <p:spPr/>
        <p:txBody>
          <a:bodyPr/>
          <a:lstStyle/>
          <a:p>
            <a:fld id="{F0749F43-F843-4AB8-964E-518C16983D58}" type="slidenum">
              <a:rPr lang="en-US" smtClean="0"/>
              <a:t>6</a:t>
            </a:fld>
            <a:endParaRPr lang="en-US" dirty="0"/>
          </a:p>
        </p:txBody>
      </p:sp>
    </p:spTree>
    <p:extLst>
      <p:ext uri="{BB962C8B-B14F-4D97-AF65-F5344CB8AC3E}">
        <p14:creationId xmlns:p14="http://schemas.microsoft.com/office/powerpoint/2010/main" val="7227725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 a visual learner. Allow me to paint this picture in a bit more detail.</a:t>
            </a:r>
          </a:p>
        </p:txBody>
      </p:sp>
      <p:sp>
        <p:nvSpPr>
          <p:cNvPr id="4" name="Slide Number Placeholder 3"/>
          <p:cNvSpPr>
            <a:spLocks noGrp="1"/>
          </p:cNvSpPr>
          <p:nvPr>
            <p:ph type="sldNum" sz="quarter" idx="5"/>
          </p:nvPr>
        </p:nvSpPr>
        <p:spPr/>
        <p:txBody>
          <a:bodyPr/>
          <a:lstStyle/>
          <a:p>
            <a:fld id="{F0749F43-F843-4AB8-964E-518C16983D58}" type="slidenum">
              <a:rPr lang="en-US" smtClean="0"/>
              <a:t>7</a:t>
            </a:fld>
            <a:endParaRPr lang="en-US" dirty="0"/>
          </a:p>
        </p:txBody>
      </p:sp>
    </p:spTree>
    <p:extLst>
      <p:ext uri="{BB962C8B-B14F-4D97-AF65-F5344CB8AC3E}">
        <p14:creationId xmlns:p14="http://schemas.microsoft.com/office/powerpoint/2010/main" val="1743667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Veterans make up less than half the % of the US population they did a generation ago. </a:t>
            </a:r>
          </a:p>
          <a:p>
            <a:r>
              <a:rPr lang="en-US" dirty="0"/>
              <a:t>It’s a simple matter of the US population growing while the veteran population remains relatively steady.</a:t>
            </a:r>
          </a:p>
          <a:p>
            <a:r>
              <a:rPr lang="en-US" dirty="0"/>
              <a:t>But, percentage-wise, there are fewer of us around.</a:t>
            </a:r>
          </a:p>
        </p:txBody>
      </p:sp>
      <p:sp>
        <p:nvSpPr>
          <p:cNvPr id="4" name="Slide Number Placeholder 3"/>
          <p:cNvSpPr>
            <a:spLocks noGrp="1"/>
          </p:cNvSpPr>
          <p:nvPr>
            <p:ph type="sldNum" sz="quarter" idx="5"/>
          </p:nvPr>
        </p:nvSpPr>
        <p:spPr/>
        <p:txBody>
          <a:bodyPr/>
          <a:lstStyle/>
          <a:p>
            <a:fld id="{F0749F43-F843-4AB8-964E-518C16983D58}" type="slidenum">
              <a:rPr lang="en-US" smtClean="0"/>
              <a:t>8</a:t>
            </a:fld>
            <a:endParaRPr lang="en-US" dirty="0"/>
          </a:p>
        </p:txBody>
      </p:sp>
    </p:spTree>
    <p:extLst>
      <p:ext uri="{BB962C8B-B14F-4D97-AF65-F5344CB8AC3E}">
        <p14:creationId xmlns:p14="http://schemas.microsoft.com/office/powerpoint/2010/main" val="9754096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percentage of veterans in the US has not been this low since 1940 – since before WW II - and it will continue to drop. </a:t>
            </a:r>
          </a:p>
          <a:p>
            <a:pPr marL="171450" indent="-171450">
              <a:buFont typeface="Arial" panose="020B0604020202020204" pitchFamily="34" charset="0"/>
              <a:buChar char="•"/>
            </a:pPr>
            <a:r>
              <a:rPr lang="en-US" dirty="0"/>
              <a:t>Within the next 15 years, veterans will comprise a smaller % of the US population than at any time since before WW I. </a:t>
            </a:r>
          </a:p>
          <a:p>
            <a:pPr marL="171450" indent="-171450">
              <a:buFont typeface="Arial" panose="020B0604020202020204" pitchFamily="34" charset="0"/>
              <a:buChar char="•"/>
            </a:pPr>
            <a:r>
              <a:rPr lang="en-US" dirty="0"/>
              <a:t>Although the overall population of veterans continues to fall, the percentages of some demographics within that population is rising</a:t>
            </a:r>
          </a:p>
        </p:txBody>
      </p:sp>
      <p:sp>
        <p:nvSpPr>
          <p:cNvPr id="4" name="Slide Number Placeholder 3"/>
          <p:cNvSpPr>
            <a:spLocks noGrp="1"/>
          </p:cNvSpPr>
          <p:nvPr>
            <p:ph type="sldNum" sz="quarter" idx="5"/>
          </p:nvPr>
        </p:nvSpPr>
        <p:spPr/>
        <p:txBody>
          <a:bodyPr/>
          <a:lstStyle/>
          <a:p>
            <a:fld id="{F0749F43-F843-4AB8-964E-518C16983D58}" type="slidenum">
              <a:rPr lang="en-US" smtClean="0"/>
              <a:t>9</a:t>
            </a:fld>
            <a:endParaRPr lang="en-US" dirty="0"/>
          </a:p>
        </p:txBody>
      </p:sp>
    </p:spTree>
    <p:extLst>
      <p:ext uri="{BB962C8B-B14F-4D97-AF65-F5344CB8AC3E}">
        <p14:creationId xmlns:p14="http://schemas.microsoft.com/office/powerpoint/2010/main" val="15127957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That lack of familiarization and understanding draws us further apart.</a:t>
            </a:r>
          </a:p>
        </p:txBody>
      </p:sp>
      <p:sp>
        <p:nvSpPr>
          <p:cNvPr id="4" name="Slide Number Placeholder 3"/>
          <p:cNvSpPr>
            <a:spLocks noGrp="1"/>
          </p:cNvSpPr>
          <p:nvPr>
            <p:ph type="sldNum" sz="quarter" idx="5"/>
          </p:nvPr>
        </p:nvSpPr>
        <p:spPr/>
        <p:txBody>
          <a:bodyPr/>
          <a:lstStyle/>
          <a:p>
            <a:fld id="{F0749F43-F843-4AB8-964E-518C16983D58}" type="slidenum">
              <a:rPr lang="en-US" smtClean="0"/>
              <a:t>10</a:t>
            </a:fld>
            <a:endParaRPr lang="en-US" dirty="0"/>
          </a:p>
        </p:txBody>
      </p:sp>
    </p:spTree>
    <p:extLst>
      <p:ext uri="{BB962C8B-B14F-4D97-AF65-F5344CB8AC3E}">
        <p14:creationId xmlns:p14="http://schemas.microsoft.com/office/powerpoint/2010/main" val="27655831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That lack of familiarization and understanding draws us further apart.</a:t>
            </a:r>
          </a:p>
        </p:txBody>
      </p:sp>
      <p:sp>
        <p:nvSpPr>
          <p:cNvPr id="4" name="Slide Number Placeholder 3"/>
          <p:cNvSpPr>
            <a:spLocks noGrp="1"/>
          </p:cNvSpPr>
          <p:nvPr>
            <p:ph type="sldNum" sz="quarter" idx="5"/>
          </p:nvPr>
        </p:nvSpPr>
        <p:spPr/>
        <p:txBody>
          <a:bodyPr/>
          <a:lstStyle/>
          <a:p>
            <a:fld id="{F0749F43-F843-4AB8-964E-518C16983D58}" type="slidenum">
              <a:rPr lang="en-US" smtClean="0"/>
              <a:t>11</a:t>
            </a:fld>
            <a:endParaRPr lang="en-US" dirty="0"/>
          </a:p>
        </p:txBody>
      </p:sp>
    </p:spTree>
    <p:extLst>
      <p:ext uri="{BB962C8B-B14F-4D97-AF65-F5344CB8AC3E}">
        <p14:creationId xmlns:p14="http://schemas.microsoft.com/office/powerpoint/2010/main" val="26283822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As the chart indicates, Elected veteran leadership is at an historic low</a:t>
            </a:r>
          </a:p>
          <a:p>
            <a:pPr lvl="0"/>
            <a:r>
              <a:rPr lang="en-US" dirty="0"/>
              <a:t>99.5% of the American public has not served on active duty at any given time in the period since 9/11. </a:t>
            </a:r>
          </a:p>
        </p:txBody>
      </p:sp>
      <p:sp>
        <p:nvSpPr>
          <p:cNvPr id="4" name="Slide Number Placeholder 3"/>
          <p:cNvSpPr>
            <a:spLocks noGrp="1"/>
          </p:cNvSpPr>
          <p:nvPr>
            <p:ph type="sldNum" sz="quarter" idx="10"/>
          </p:nvPr>
        </p:nvSpPr>
        <p:spPr/>
        <p:txBody>
          <a:bodyPr/>
          <a:lstStyle/>
          <a:p>
            <a:fld id="{F0749F43-F843-4AB8-964E-518C16983D58}" type="slidenum">
              <a:rPr lang="en-US" smtClean="0"/>
              <a:t>12</a:t>
            </a:fld>
            <a:endParaRPr lang="en-US" dirty="0"/>
          </a:p>
        </p:txBody>
      </p:sp>
    </p:spTree>
    <p:extLst>
      <p:ext uri="{BB962C8B-B14F-4D97-AF65-F5344CB8AC3E}">
        <p14:creationId xmlns:p14="http://schemas.microsoft.com/office/powerpoint/2010/main" val="27666560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87DE6118-2437-4B30-8E3C-4D2BE6020583}" type="datetimeFigureOut">
              <a:rPr lang="en-US"/>
              <a:pPr/>
              <a:t>10/3/24</a:t>
            </a:fld>
            <a:endParaRPr lang="en-US" dirty="0"/>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69E57DC2-970A-4B3E-BB1C-7A09969E49DF}" type="slidenum">
              <a:rPr lang="en-US"/>
              <a:pPr/>
              <a:t>‹#›</a:t>
            </a:fld>
            <a:endParaRPr lang="en-US" dirty="0"/>
          </a:p>
        </p:txBody>
      </p:sp>
      <p:grpSp>
        <p:nvGrpSpPr>
          <p:cNvPr id="7" name="Group 6"/>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a:t>10/3/24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a:t>10/3/24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87DE6118-2437-4B30-8E3C-4D2BE6020583}" type="datetimeFigureOut">
              <a:rPr lang="en-US"/>
              <a:pPr/>
              <a:t>10/3/24</a:t>
            </a:fld>
            <a:endParaRPr lang="en-US" dirty="0"/>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69E57DC2-970A-4B3E-BB1C-7A09969E49DF}" type="slidenum">
              <a:rPr lang="en-US"/>
              <a:pPr/>
              <a:t>‹#›</a:t>
            </a:fld>
            <a:endParaRPr lang="en-US" dirty="0"/>
          </a:p>
        </p:txBody>
      </p:sp>
      <p:grpSp>
        <p:nvGrpSpPr>
          <p:cNvPr id="7" name="Group 6"/>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extLst>
      <p:ext uri="{BB962C8B-B14F-4D97-AF65-F5344CB8AC3E}">
        <p14:creationId xmlns:p14="http://schemas.microsoft.com/office/powerpoint/2010/main" val="3144070621"/>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a:t>10/3/24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a:t>‹#›</a:t>
            </a:fld>
            <a:endParaRPr lang="en-US" dirty="0"/>
          </a:p>
        </p:txBody>
      </p:sp>
    </p:spTree>
    <p:extLst>
      <p:ext uri="{BB962C8B-B14F-4D97-AF65-F5344CB8AC3E}">
        <p14:creationId xmlns:p14="http://schemas.microsoft.com/office/powerpoint/2010/main" val="27750475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87DE6118-2437-4B30-8E3C-4D2BE6020583}" type="datetimeFigureOut">
              <a:rPr lang="en-US"/>
              <a:pPr/>
              <a:t>10/3/24</a:t>
            </a:fld>
            <a:endParaRPr lang="en-US" dirty="0"/>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69E57DC2-970A-4B3E-BB1C-7A09969E49DF}" type="slidenum">
              <a:rPr lang="en-US"/>
              <a:pPr/>
              <a:t>‹#›</a:t>
            </a:fld>
            <a:endParaRPr lang="en-US" dirty="0"/>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extLst>
      <p:ext uri="{BB962C8B-B14F-4D97-AF65-F5344CB8AC3E}">
        <p14:creationId xmlns:p14="http://schemas.microsoft.com/office/powerpoint/2010/main" val="2178692673"/>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7DE6118-2437-4B30-8E3C-4D2BE6020583}" type="datetimeFigureOut">
              <a:rPr lang="en-US"/>
              <a:t>10/3/24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E57DC2-970A-4B3E-BB1C-7A09969E49DF}" type="slidenum">
              <a:rPr lang="en-US"/>
              <a:t>‹#›</a:t>
            </a:fld>
            <a:endParaRPr lang="en-US" dirty="0"/>
          </a:p>
        </p:txBody>
      </p:sp>
    </p:spTree>
    <p:extLst>
      <p:ext uri="{BB962C8B-B14F-4D97-AF65-F5344CB8AC3E}">
        <p14:creationId xmlns:p14="http://schemas.microsoft.com/office/powerpoint/2010/main" val="36101119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7DE6118-2437-4B30-8E3C-4D2BE6020583}" type="datetimeFigureOut">
              <a:rPr lang="en-US"/>
              <a:t>10/3/24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9E57DC2-970A-4B3E-BB1C-7A09969E49DF}" type="slidenum">
              <a:rPr lang="en-US"/>
              <a:t>‹#›</a:t>
            </a:fld>
            <a:endParaRPr lang="en-US" dirty="0"/>
          </a:p>
        </p:txBody>
      </p:sp>
    </p:spTree>
    <p:extLst>
      <p:ext uri="{BB962C8B-B14F-4D97-AF65-F5344CB8AC3E}">
        <p14:creationId xmlns:p14="http://schemas.microsoft.com/office/powerpoint/2010/main" val="6203462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7DE6118-2437-4B30-8E3C-4D2BE6020583}" type="datetimeFigureOut">
              <a:rPr lang="en-US"/>
              <a:t>10/3/24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9E57DC2-970A-4B3E-BB1C-7A09969E49DF}" type="slidenum">
              <a:rPr lang="en-US"/>
              <a:t>‹#›</a:t>
            </a:fld>
            <a:endParaRPr lang="en-US" dirty="0"/>
          </a:p>
        </p:txBody>
      </p:sp>
    </p:spTree>
    <p:extLst>
      <p:ext uri="{BB962C8B-B14F-4D97-AF65-F5344CB8AC3E}">
        <p14:creationId xmlns:p14="http://schemas.microsoft.com/office/powerpoint/2010/main" val="13484109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DE6118-2437-4B30-8E3C-4D2BE6020583}" type="datetimeFigureOut">
              <a:rPr lang="en-US"/>
              <a:t>10/3/24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9E57DC2-970A-4B3E-BB1C-7A09969E49DF}" type="slidenum">
              <a:rPr lang="en-US"/>
              <a:t>‹#›</a:t>
            </a:fld>
            <a:endParaRPr lang="en-US" dirty="0"/>
          </a:p>
        </p:txBody>
      </p:sp>
    </p:spTree>
    <p:extLst>
      <p:ext uri="{BB962C8B-B14F-4D97-AF65-F5344CB8AC3E}">
        <p14:creationId xmlns:p14="http://schemas.microsoft.com/office/powerpoint/2010/main" val="42784372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7DE6118-2437-4B30-8E3C-4D2BE6020583}" type="datetimeFigureOut">
              <a:rPr lang="en-US"/>
              <a:pPr/>
              <a:t>10/3/24</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a:pPr/>
              <a:t>‹#›</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828290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a:t>10/3/24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7DE6118-2437-4B30-8E3C-4D2BE6020583}" type="datetimeFigureOut">
              <a:rPr lang="en-US"/>
              <a:pPr/>
              <a:t>10/3/24</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a:pPr/>
              <a:t>‹#›</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3286773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a:t>10/3/24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a:t>‹#›</a:t>
            </a:fld>
            <a:endParaRPr lang="en-US" dirty="0"/>
          </a:p>
        </p:txBody>
      </p:sp>
    </p:spTree>
    <p:extLst>
      <p:ext uri="{BB962C8B-B14F-4D97-AF65-F5344CB8AC3E}">
        <p14:creationId xmlns:p14="http://schemas.microsoft.com/office/powerpoint/2010/main" val="1507186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a:t>10/3/24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a:t>‹#›</a:t>
            </a:fld>
            <a:endParaRPr lang="en-US" dirty="0"/>
          </a:p>
        </p:txBody>
      </p:sp>
    </p:spTree>
    <p:extLst>
      <p:ext uri="{BB962C8B-B14F-4D97-AF65-F5344CB8AC3E}">
        <p14:creationId xmlns:p14="http://schemas.microsoft.com/office/powerpoint/2010/main" val="35208894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87DE6118-2437-4B30-8E3C-4D2BE6020583}" type="datetimeFigureOut">
              <a:rPr lang="en-US"/>
              <a:pPr/>
              <a:t>10/3/24</a:t>
            </a:fld>
            <a:endParaRPr lang="en-US" dirty="0"/>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69E57DC2-970A-4B3E-BB1C-7A09969E49DF}" type="slidenum">
              <a:rPr lang="en-US"/>
              <a:pPr/>
              <a:t>‹#›</a:t>
            </a:fld>
            <a:endParaRPr lang="en-US" dirty="0"/>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7DE6118-2437-4B30-8E3C-4D2BE6020583}" type="datetimeFigureOut">
              <a:rPr lang="en-US"/>
              <a:t>10/3/24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E57DC2-970A-4B3E-BB1C-7A09969E49DF}" type="slidenum">
              <a:rPr lang="en-US"/>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7DE6118-2437-4B30-8E3C-4D2BE6020583}" type="datetimeFigureOut">
              <a:rPr lang="en-US"/>
              <a:t>10/3/24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9E57DC2-970A-4B3E-BB1C-7A09969E49DF}" type="slidenum">
              <a:rPr lang="en-US"/>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7DE6118-2437-4B30-8E3C-4D2BE6020583}" type="datetimeFigureOut">
              <a:rPr lang="en-US"/>
              <a:t>10/3/24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9E57DC2-970A-4B3E-BB1C-7A09969E49DF}" type="slidenum">
              <a:rPr lang="en-US"/>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DE6118-2437-4B30-8E3C-4D2BE6020583}" type="datetimeFigureOut">
              <a:rPr lang="en-US"/>
              <a:t>10/3/24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9E57DC2-970A-4B3E-BB1C-7A09969E49DF}" type="slidenum">
              <a:rPr lang="en-US"/>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7DE6118-2437-4B30-8E3C-4D2BE6020583}" type="datetimeFigureOut">
              <a:rPr lang="en-US"/>
              <a:pPr/>
              <a:t>10/3/24</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a:pPr/>
              <a:t>‹#›</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7DE6118-2437-4B30-8E3C-4D2BE6020583}" type="datetimeFigureOut">
              <a:rPr lang="en-US"/>
              <a:pPr/>
              <a:t>10/3/24</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a:pPr/>
              <a:t>‹#›</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87DE6118-2437-4B30-8E3C-4D2BE6020583}" type="datetimeFigureOut">
              <a:rPr lang="en-US"/>
              <a:pPr/>
              <a:t>10/3/24</a:t>
            </a:fld>
            <a:endParaRPr lang="en-US" dirty="0"/>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en-US" dirty="0"/>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69E57DC2-970A-4B3E-BB1C-7A09969E49DF}" type="slidenum">
              <a:rPr lang="en-US"/>
              <a:pPr/>
              <a:t>‹#›</a:t>
            </a:fld>
            <a:endParaRPr lang="en-US" dirty="0"/>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87DE6118-2437-4B30-8E3C-4D2BE6020583}" type="datetimeFigureOut">
              <a:rPr lang="en-US"/>
              <a:pPr/>
              <a:t>10/3/24</a:t>
            </a:fld>
            <a:endParaRPr lang="en-US" dirty="0"/>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en-US" dirty="0"/>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69E57DC2-970A-4B3E-BB1C-7A09969E49DF}" type="slidenum">
              <a:rPr lang="en-US"/>
              <a:pPr/>
              <a:t>‹#›</a:t>
            </a:fld>
            <a:endParaRPr lang="en-US" dirty="0"/>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57142820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3.jpg"/><Relationship Id="rId7" Type="http://schemas.openxmlformats.org/officeDocument/2006/relationships/image" Target="../media/image44.sv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svg"/><Relationship Id="rId4" Type="http://schemas.openxmlformats.org/officeDocument/2006/relationships/image" Target="../media/image41.png"/></Relationships>
</file>

<file path=ppt/slides/_rels/slide11.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3.jpg"/><Relationship Id="rId7" Type="http://schemas.openxmlformats.org/officeDocument/2006/relationships/image" Target="../media/image44.sv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svg"/><Relationship Id="rId4" Type="http://schemas.openxmlformats.org/officeDocument/2006/relationships/image" Target="../media/image41.png"/></Relationships>
</file>

<file path=ppt/slides/_rels/slide12.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hyperlink" Target="http://www.pewresearch.org/fact-tank/2016/11/11/profile-of-u-s-veterans-is-changing-dramatically-as-their-ranks-decline/" TargetMode="External"/><Relationship Id="rId4" Type="http://schemas.openxmlformats.org/officeDocument/2006/relationships/hyperlink" Target="http://www.pewresearch.org/fact-tank/2013/05/24/on-memorial-day-public-pride-in-veterans-but-at-a-distance-2/" TargetMode="External"/></Relationships>
</file>

<file path=ppt/slides/_rels/slide13.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3.jpg"/><Relationship Id="rId7" Type="http://schemas.openxmlformats.org/officeDocument/2006/relationships/image" Target="../media/image44.sv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svg"/><Relationship Id="rId4" Type="http://schemas.openxmlformats.org/officeDocument/2006/relationships/image" Target="../media/image41.png"/></Relationships>
</file>

<file path=ppt/slides/_rels/slide14.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3.jpg"/><Relationship Id="rId7" Type="http://schemas.openxmlformats.org/officeDocument/2006/relationships/image" Target="../media/image44.sv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svg"/><Relationship Id="rId4" Type="http://schemas.openxmlformats.org/officeDocument/2006/relationships/image" Target="../media/image41.png"/></Relationships>
</file>

<file path=ppt/slides/_rels/slide15.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hyperlink" Target="https://www.wsj.com/articles/generals-bring-battlefield-expertise-to-the-business-world-1504008002?shareToken=st0173955a9a9e4f4d9d7c2056ac1f3e19&amp;reflink=article_email_share&amp;mg=prod/accounts-wsj" TargetMode="External"/><Relationship Id="rId5" Type="http://schemas.openxmlformats.org/officeDocument/2006/relationships/hyperlink" Target="http://www.nber.org/papers/w19782.pdf" TargetMode="External"/><Relationship Id="rId4" Type="http://schemas.openxmlformats.org/officeDocument/2006/relationships/image" Target="../media/image52.jpg"/></Relationships>
</file>

<file path=ppt/slides/_rels/slide16.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3.jpg"/><Relationship Id="rId7" Type="http://schemas.openxmlformats.org/officeDocument/2006/relationships/image" Target="../media/image44.sv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svg"/><Relationship Id="rId4" Type="http://schemas.openxmlformats.org/officeDocument/2006/relationships/image" Target="../media/image41.png"/></Relationships>
</file>

<file path=ppt/slides/_rels/slide17.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3.jpg"/><Relationship Id="rId7" Type="http://schemas.openxmlformats.org/officeDocument/2006/relationships/image" Target="../media/image44.sv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svg"/><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hyperlink" Target="http://www.pewresearch.org/fact-tank/2013/05/24/on-memorial-day-public-pride-in-veterans-but-at-a-distance-2/" TargetMode="External"/></Relationships>
</file>

<file path=ppt/slides/_rels/slide19.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3.jpg"/><Relationship Id="rId7" Type="http://schemas.openxmlformats.org/officeDocument/2006/relationships/image" Target="../media/image44.sv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svg"/><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13" Type="http://schemas.openxmlformats.org/officeDocument/2006/relationships/image" Target="../media/image14.png"/><Relationship Id="rId18" Type="http://schemas.openxmlformats.org/officeDocument/2006/relationships/image" Target="../media/image19.png"/><Relationship Id="rId26" Type="http://schemas.openxmlformats.org/officeDocument/2006/relationships/image" Target="../media/image26.png"/><Relationship Id="rId39" Type="http://schemas.openxmlformats.org/officeDocument/2006/relationships/image" Target="../media/image39.jpeg"/><Relationship Id="rId21" Type="http://schemas.openxmlformats.org/officeDocument/2006/relationships/image" Target="../media/image22.png"/><Relationship Id="rId34" Type="http://schemas.openxmlformats.org/officeDocument/2006/relationships/image" Target="../media/image34.png"/><Relationship Id="rId7" Type="http://schemas.openxmlformats.org/officeDocument/2006/relationships/image" Target="../media/image8.png"/><Relationship Id="rId12" Type="http://schemas.openxmlformats.org/officeDocument/2006/relationships/image" Target="../media/image13.png"/><Relationship Id="rId17" Type="http://schemas.openxmlformats.org/officeDocument/2006/relationships/image" Target="../media/image18.png"/><Relationship Id="rId25" Type="http://schemas.openxmlformats.org/officeDocument/2006/relationships/image" Target="../media/image25.jpeg"/><Relationship Id="rId33" Type="http://schemas.openxmlformats.org/officeDocument/2006/relationships/image" Target="../media/image33.png"/><Relationship Id="rId38" Type="http://schemas.openxmlformats.org/officeDocument/2006/relationships/image" Target="../media/image38.png"/><Relationship Id="rId2" Type="http://schemas.openxmlformats.org/officeDocument/2006/relationships/image" Target="../media/image3.jpg"/><Relationship Id="rId16" Type="http://schemas.openxmlformats.org/officeDocument/2006/relationships/image" Target="../media/image17.png"/><Relationship Id="rId20" Type="http://schemas.openxmlformats.org/officeDocument/2006/relationships/image" Target="../media/image21.png"/><Relationship Id="rId29" Type="http://schemas.openxmlformats.org/officeDocument/2006/relationships/image" Target="../media/image29.jpeg"/><Relationship Id="rId1" Type="http://schemas.openxmlformats.org/officeDocument/2006/relationships/slideLayout" Target="../slideLayouts/slideLayout2.xml"/><Relationship Id="rId6" Type="http://schemas.openxmlformats.org/officeDocument/2006/relationships/image" Target="../media/image7.jpeg"/><Relationship Id="rId11" Type="http://schemas.openxmlformats.org/officeDocument/2006/relationships/image" Target="../media/image12.jpeg"/><Relationship Id="rId24" Type="http://schemas.openxmlformats.org/officeDocument/2006/relationships/hyperlink" Target="http://www.usmc.mil/images.nsf/b7a610ddc1be59598525650500718300/83BBAC1AC80276438525654700499A5D/$FILE/MARINE.JPG" TargetMode="External"/><Relationship Id="rId32" Type="http://schemas.openxmlformats.org/officeDocument/2006/relationships/image" Target="../media/image32.png"/><Relationship Id="rId37" Type="http://schemas.openxmlformats.org/officeDocument/2006/relationships/image" Target="../media/image37.png"/><Relationship Id="rId5" Type="http://schemas.openxmlformats.org/officeDocument/2006/relationships/image" Target="../media/image6.jpeg"/><Relationship Id="rId15" Type="http://schemas.openxmlformats.org/officeDocument/2006/relationships/image" Target="../media/image16.png"/><Relationship Id="rId23" Type="http://schemas.openxmlformats.org/officeDocument/2006/relationships/image" Target="../media/image24.png"/><Relationship Id="rId28" Type="http://schemas.openxmlformats.org/officeDocument/2006/relationships/image" Target="../media/image28.png"/><Relationship Id="rId36" Type="http://schemas.openxmlformats.org/officeDocument/2006/relationships/image" Target="../media/image36.png"/><Relationship Id="rId10" Type="http://schemas.openxmlformats.org/officeDocument/2006/relationships/image" Target="../media/image11.jpeg"/><Relationship Id="rId19" Type="http://schemas.openxmlformats.org/officeDocument/2006/relationships/image" Target="../media/image20.png"/><Relationship Id="rId31" Type="http://schemas.openxmlformats.org/officeDocument/2006/relationships/image" Target="../media/image31.jpg"/><Relationship Id="rId4" Type="http://schemas.openxmlformats.org/officeDocument/2006/relationships/image" Target="../media/image5.jpeg"/><Relationship Id="rId9" Type="http://schemas.openxmlformats.org/officeDocument/2006/relationships/image" Target="../media/image10.png"/><Relationship Id="rId14" Type="http://schemas.openxmlformats.org/officeDocument/2006/relationships/image" Target="../media/image15.png"/><Relationship Id="rId22" Type="http://schemas.openxmlformats.org/officeDocument/2006/relationships/image" Target="../media/image23.png"/><Relationship Id="rId27" Type="http://schemas.openxmlformats.org/officeDocument/2006/relationships/image" Target="../media/image27.png"/><Relationship Id="rId30" Type="http://schemas.openxmlformats.org/officeDocument/2006/relationships/image" Target="../media/image30.jpeg"/><Relationship Id="rId35" Type="http://schemas.openxmlformats.org/officeDocument/2006/relationships/image" Target="../media/image35.png"/><Relationship Id="rId8" Type="http://schemas.openxmlformats.org/officeDocument/2006/relationships/image" Target="../media/image9.png"/><Relationship Id="rId3"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3.jpg"/><Relationship Id="rId7" Type="http://schemas.openxmlformats.org/officeDocument/2006/relationships/image" Target="../media/image44.sv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svg"/><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2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2.jpeg"/><Relationship Id="rId4" Type="http://schemas.openxmlformats.org/officeDocument/2006/relationships/image" Target="../media/image40.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3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56.jpg"/></Relationships>
</file>

<file path=ppt/slides/_rels/slide3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2.xml"/><Relationship Id="rId5" Type="http://schemas.openxmlformats.org/officeDocument/2006/relationships/image" Target="../media/image58.svg"/><Relationship Id="rId4" Type="http://schemas.openxmlformats.org/officeDocument/2006/relationships/image" Target="../media/image57.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2.xml"/><Relationship Id="rId5" Type="http://schemas.openxmlformats.org/officeDocument/2006/relationships/image" Target="../media/image60.svg"/><Relationship Id="rId4" Type="http://schemas.openxmlformats.org/officeDocument/2006/relationships/image" Target="../media/image59.png"/></Relationships>
</file>

<file path=ppt/slides/_rels/slide4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2.xml"/><Relationship Id="rId5" Type="http://schemas.openxmlformats.org/officeDocument/2006/relationships/image" Target="../media/image60.svg"/><Relationship Id="rId4" Type="http://schemas.openxmlformats.org/officeDocument/2006/relationships/image" Target="../media/image59.png"/></Relationships>
</file>

<file path=ppt/slides/_rels/slide4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60.svg"/><Relationship Id="rId4" Type="http://schemas.openxmlformats.org/officeDocument/2006/relationships/image" Target="../media/image59.png"/></Relationships>
</file>

<file path=ppt/slides/_rels/slide4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svg"/><Relationship Id="rId4" Type="http://schemas.openxmlformats.org/officeDocument/2006/relationships/image" Target="../media/image59.png"/></Relationships>
</file>

<file path=ppt/slides/_rels/slide4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2.xml"/><Relationship Id="rId5" Type="http://schemas.openxmlformats.org/officeDocument/2006/relationships/image" Target="../media/image60.svg"/><Relationship Id="rId4" Type="http://schemas.openxmlformats.org/officeDocument/2006/relationships/image" Target="../media/image59.png"/></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2.jpeg"/><Relationship Id="rId4" Type="http://schemas.openxmlformats.org/officeDocument/2006/relationships/image" Target="../media/image40.jpeg"/></Relationships>
</file>

<file path=ppt/slides/_rels/slide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2.xml"/><Relationship Id="rId5" Type="http://schemas.openxmlformats.org/officeDocument/2006/relationships/image" Target="../media/image63.emf"/><Relationship Id="rId4" Type="http://schemas.openxmlformats.org/officeDocument/2006/relationships/image" Target="../media/image62.emf"/></Relationships>
</file>

<file path=ppt/slides/_rels/slide5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4.png"/><Relationship Id="rId7" Type="http://schemas.openxmlformats.org/officeDocument/2006/relationships/diagramColors" Target="../diagrams/colors1.xml"/><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54.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4.png"/><Relationship Id="rId7" Type="http://schemas.openxmlformats.org/officeDocument/2006/relationships/diagramColors" Target="../diagrams/colors2.xml"/><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5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2.xml"/><Relationship Id="rId5" Type="http://schemas.openxmlformats.org/officeDocument/2006/relationships/image" Target="../media/image65.svg"/><Relationship Id="rId4" Type="http://schemas.openxmlformats.org/officeDocument/2006/relationships/image" Target="../media/image64.png"/></Relationships>
</file>

<file path=ppt/slides/_rels/slide5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69.svg"/><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67.svg"/><Relationship Id="rId4" Type="http://schemas.openxmlformats.org/officeDocument/2006/relationships/image" Target="../media/image66.png"/></Relationships>
</file>

<file path=ppt/slides/_rels/slide58.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4.png"/><Relationship Id="rId7" Type="http://schemas.openxmlformats.org/officeDocument/2006/relationships/diagramColors" Target="../diagrams/colors3.xml"/><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5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1.jpeg"/><Relationship Id="rId1" Type="http://schemas.openxmlformats.org/officeDocument/2006/relationships/slideLayout" Target="../slideLayouts/slideLayout18.xml"/><Relationship Id="rId4" Type="http://schemas.openxmlformats.org/officeDocument/2006/relationships/image" Target="../media/image2.jpeg"/></Relationships>
</file>

<file path=ppt/slides/_rels/slide61.xml.rels><?xml version="1.0" encoding="UTF-8" standalone="yes"?>
<Relationships xmlns="http://schemas.openxmlformats.org/package/2006/relationships"><Relationship Id="rId8" Type="http://schemas.openxmlformats.org/officeDocument/2006/relationships/image" Target="../media/image73.jpeg"/><Relationship Id="rId3" Type="http://schemas.openxmlformats.org/officeDocument/2006/relationships/image" Target="../media/image3.jpg"/><Relationship Id="rId7" Type="http://schemas.openxmlformats.org/officeDocument/2006/relationships/hyperlink" Target="http://www.matthewjlouis.com/" TargetMode="External"/><Relationship Id="rId2" Type="http://schemas.openxmlformats.org/officeDocument/2006/relationships/notesSlide" Target="../notesSlides/notesSlide25.xml"/><Relationship Id="rId1" Type="http://schemas.openxmlformats.org/officeDocument/2006/relationships/slideLayout" Target="../slideLayouts/slideLayout13.xml"/><Relationship Id="rId6" Type="http://schemas.openxmlformats.org/officeDocument/2006/relationships/image" Target="../media/image72.jpeg"/><Relationship Id="rId11" Type="http://schemas.openxmlformats.org/officeDocument/2006/relationships/image" Target="../media/image76.jpeg"/><Relationship Id="rId5" Type="http://schemas.openxmlformats.org/officeDocument/2006/relationships/image" Target="../media/image71.jpeg"/><Relationship Id="rId10" Type="http://schemas.openxmlformats.org/officeDocument/2006/relationships/image" Target="../media/image75.jpeg"/><Relationship Id="rId4" Type="http://schemas.openxmlformats.org/officeDocument/2006/relationships/image" Target="../media/image70.jpeg"/><Relationship Id="rId9" Type="http://schemas.openxmlformats.org/officeDocument/2006/relationships/image" Target="../media/image74.jpeg"/></Relationships>
</file>

<file path=ppt/slides/_rels/slide62.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4.png"/><Relationship Id="rId7" Type="http://schemas.openxmlformats.org/officeDocument/2006/relationships/image" Target="../media/image80.png"/><Relationship Id="rId2" Type="http://schemas.openxmlformats.org/officeDocument/2006/relationships/image" Target="../media/image3.jpg"/><Relationship Id="rId1" Type="http://schemas.openxmlformats.org/officeDocument/2006/relationships/slideLayout" Target="../slideLayouts/slideLayout13.xml"/><Relationship Id="rId6" Type="http://schemas.openxmlformats.org/officeDocument/2006/relationships/image" Target="../media/image79.png"/><Relationship Id="rId5" Type="http://schemas.openxmlformats.org/officeDocument/2006/relationships/image" Target="../media/image78.jpeg"/><Relationship Id="rId4" Type="http://schemas.openxmlformats.org/officeDocument/2006/relationships/image" Target="../media/image77.png"/><Relationship Id="rId9" Type="http://schemas.openxmlformats.org/officeDocument/2006/relationships/image" Target="../media/image82.png"/></Relationships>
</file>

<file path=ppt/slides/_rels/slide6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1.jpeg"/><Relationship Id="rId1" Type="http://schemas.openxmlformats.org/officeDocument/2006/relationships/slideLayout" Target="../slideLayouts/slideLayout18.xml"/><Relationship Id="rId4" Type="http://schemas.openxmlformats.org/officeDocument/2006/relationships/image" Target="../media/image2.jpeg"/></Relationships>
</file>

<file path=ppt/slides/_rels/slide6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3.jpg"/><Relationship Id="rId2" Type="http://schemas.openxmlformats.org/officeDocument/2006/relationships/image" Target="../media/image3.jpg"/><Relationship Id="rId1" Type="http://schemas.openxmlformats.org/officeDocument/2006/relationships/slideLayout" Target="../slideLayouts/slideLayout13.xml"/><Relationship Id="rId6" Type="http://schemas.openxmlformats.org/officeDocument/2006/relationships/hyperlink" Target="http://www.purepost.co/" TargetMode="External"/><Relationship Id="rId5" Type="http://schemas.openxmlformats.org/officeDocument/2006/relationships/hyperlink" Target="http://www.matthewjlouisauthor.com/" TargetMode="External"/><Relationship Id="rId4" Type="http://schemas.openxmlformats.org/officeDocument/2006/relationships/hyperlink" Target="mailto:Matt@matthewjlouis@gmail.com" TargetMode="External"/></Relationships>
</file>

<file path=ppt/slides/_rels/slide6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6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2.xml"/><Relationship Id="rId5" Type="http://schemas.openxmlformats.org/officeDocument/2006/relationships/image" Target="../media/image65.svg"/><Relationship Id="rId4" Type="http://schemas.openxmlformats.org/officeDocument/2006/relationships/image" Target="../media/image64.png"/></Relationships>
</file>

<file path=ppt/slides/_rels/slide6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2.xml"/><Relationship Id="rId5" Type="http://schemas.openxmlformats.org/officeDocument/2006/relationships/image" Target="../media/image65.svg"/><Relationship Id="rId4" Type="http://schemas.openxmlformats.org/officeDocument/2006/relationships/image" Target="../media/image64.png"/></Relationships>
</file>

<file path=ppt/slides/_rels/slide6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2.xml"/><Relationship Id="rId5" Type="http://schemas.openxmlformats.org/officeDocument/2006/relationships/image" Target="../media/image65.svg"/><Relationship Id="rId4" Type="http://schemas.openxmlformats.org/officeDocument/2006/relationships/image" Target="../media/image64.png"/></Relationships>
</file>

<file path=ppt/slides/_rels/slide6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2.xml"/><Relationship Id="rId5" Type="http://schemas.openxmlformats.org/officeDocument/2006/relationships/image" Target="../media/image65.svg"/><Relationship Id="rId4" Type="http://schemas.openxmlformats.org/officeDocument/2006/relationships/image" Target="../media/image64.png"/></Relationships>
</file>

<file path=ppt/slides/_rels/slide7.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3.jpg"/><Relationship Id="rId7" Type="http://schemas.openxmlformats.org/officeDocument/2006/relationships/image" Target="../media/image44.sv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svg"/><Relationship Id="rId4" Type="http://schemas.openxmlformats.org/officeDocument/2006/relationships/image" Target="../media/image41.png"/></Relationships>
</file>

<file path=ppt/slides/_rels/slide7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2.xml"/><Relationship Id="rId5" Type="http://schemas.openxmlformats.org/officeDocument/2006/relationships/image" Target="../media/image85.svg"/><Relationship Id="rId4" Type="http://schemas.openxmlformats.org/officeDocument/2006/relationships/image" Target="../media/image84.png"/></Relationships>
</file>

<file path=ppt/slides/_rels/slide71.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4.png"/><Relationship Id="rId7" Type="http://schemas.openxmlformats.org/officeDocument/2006/relationships/hyperlink" Target="https://www.youtube.com/watch?v=V0E7wbLmu8A" TargetMode="External"/><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image" Target="../media/image88.png"/><Relationship Id="rId5" Type="http://schemas.openxmlformats.org/officeDocument/2006/relationships/image" Target="../media/image87.jpeg"/><Relationship Id="rId4" Type="http://schemas.openxmlformats.org/officeDocument/2006/relationships/image" Target="../media/image86.jpg"/></Relationships>
</file>

<file path=ppt/slides/_rels/slide72.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8" Type="http://schemas.openxmlformats.org/officeDocument/2006/relationships/image" Target="../media/image95.jpg"/><Relationship Id="rId13" Type="http://schemas.openxmlformats.org/officeDocument/2006/relationships/image" Target="../media/image100.svg"/><Relationship Id="rId18" Type="http://schemas.openxmlformats.org/officeDocument/2006/relationships/image" Target="../media/image105.png"/><Relationship Id="rId3" Type="http://schemas.openxmlformats.org/officeDocument/2006/relationships/image" Target="../media/image4.png"/><Relationship Id="rId7" Type="http://schemas.openxmlformats.org/officeDocument/2006/relationships/image" Target="../media/image94.png"/><Relationship Id="rId12" Type="http://schemas.openxmlformats.org/officeDocument/2006/relationships/image" Target="../media/image99.png"/><Relationship Id="rId17" Type="http://schemas.openxmlformats.org/officeDocument/2006/relationships/image" Target="../media/image104.png"/><Relationship Id="rId2" Type="http://schemas.openxmlformats.org/officeDocument/2006/relationships/image" Target="../media/image3.jpg"/><Relationship Id="rId16" Type="http://schemas.openxmlformats.org/officeDocument/2006/relationships/image" Target="../media/image103.jpg"/><Relationship Id="rId1" Type="http://schemas.openxmlformats.org/officeDocument/2006/relationships/slideLayout" Target="../slideLayouts/slideLayout2.xml"/><Relationship Id="rId6" Type="http://schemas.openxmlformats.org/officeDocument/2006/relationships/image" Target="../media/image93.png"/><Relationship Id="rId11" Type="http://schemas.openxmlformats.org/officeDocument/2006/relationships/image" Target="../media/image98.png"/><Relationship Id="rId5" Type="http://schemas.openxmlformats.org/officeDocument/2006/relationships/image" Target="../media/image92.jpg"/><Relationship Id="rId15" Type="http://schemas.openxmlformats.org/officeDocument/2006/relationships/image" Target="../media/image102.png"/><Relationship Id="rId10" Type="http://schemas.openxmlformats.org/officeDocument/2006/relationships/image" Target="../media/image97.svg"/><Relationship Id="rId4" Type="http://schemas.openxmlformats.org/officeDocument/2006/relationships/image" Target="../media/image91.png"/><Relationship Id="rId9" Type="http://schemas.openxmlformats.org/officeDocument/2006/relationships/image" Target="../media/image96.png"/><Relationship Id="rId14" Type="http://schemas.openxmlformats.org/officeDocument/2006/relationships/image" Target="../media/image101.png"/></Relationships>
</file>

<file path=ppt/slides/_rels/slide7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7.jpg"/></Relationships>
</file>

<file path=ppt/slides/_rels/slide9.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up of a flag&#10;&#10;Description automatically generated with medium confidence">
            <a:extLst>
              <a:ext uri="{FF2B5EF4-FFF2-40B4-BE49-F238E27FC236}">
                <a16:creationId xmlns:a16="http://schemas.microsoft.com/office/drawing/2014/main" id="{35EB36E3-0947-0A8B-AA21-1FCFF7C8A6E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1"/>
            <a:ext cx="12328634" cy="8219089"/>
          </a:xfrm>
          <a:prstGeom prst="rect">
            <a:avLst/>
          </a:prstGeom>
        </p:spPr>
      </p:pic>
      <p:sp>
        <p:nvSpPr>
          <p:cNvPr id="7" name="Rectangle 6">
            <a:extLst>
              <a:ext uri="{FF2B5EF4-FFF2-40B4-BE49-F238E27FC236}">
                <a16:creationId xmlns:a16="http://schemas.microsoft.com/office/drawing/2014/main" id="{BBCE2A4B-AE9F-E6A5-2F44-290C5A65BF2B}"/>
              </a:ext>
            </a:extLst>
          </p:cNvPr>
          <p:cNvSpPr/>
          <p:nvPr/>
        </p:nvSpPr>
        <p:spPr>
          <a:xfrm>
            <a:off x="4310743" y="-1"/>
            <a:ext cx="8017891" cy="7365443"/>
          </a:xfrm>
          <a:prstGeom prst="rect">
            <a:avLst/>
          </a:prstGeom>
          <a:solidFill>
            <a:schemeClr val="accent1">
              <a:lumMod val="40000"/>
              <a:lumOff val="60000"/>
              <a:alpha val="71301"/>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E93F16DA-03CE-7495-8C6A-7F13D8ED76E5}"/>
              </a:ext>
            </a:extLst>
          </p:cNvPr>
          <p:cNvPicPr>
            <a:picLocks noChangeAspect="1"/>
          </p:cNvPicPr>
          <p:nvPr/>
        </p:nvPicPr>
        <p:blipFill>
          <a:blip r:embed="rId3"/>
          <a:stretch>
            <a:fillRect/>
          </a:stretch>
        </p:blipFill>
        <p:spPr>
          <a:xfrm>
            <a:off x="10791930" y="149050"/>
            <a:ext cx="1400070" cy="1074472"/>
          </a:xfrm>
          <a:prstGeom prst="rect">
            <a:avLst/>
          </a:prstGeom>
        </p:spPr>
      </p:pic>
      <p:sp>
        <p:nvSpPr>
          <p:cNvPr id="8" name="TextBox 7">
            <a:extLst>
              <a:ext uri="{FF2B5EF4-FFF2-40B4-BE49-F238E27FC236}">
                <a16:creationId xmlns:a16="http://schemas.microsoft.com/office/drawing/2014/main" id="{680DD586-EBC7-BDC7-AFC6-0F6E6131F832}"/>
              </a:ext>
            </a:extLst>
          </p:cNvPr>
          <p:cNvSpPr txBox="1"/>
          <p:nvPr/>
        </p:nvSpPr>
        <p:spPr>
          <a:xfrm>
            <a:off x="4943793" y="1527349"/>
            <a:ext cx="6952180" cy="3139321"/>
          </a:xfrm>
          <a:prstGeom prst="rect">
            <a:avLst/>
          </a:prstGeom>
          <a:noFill/>
        </p:spPr>
        <p:txBody>
          <a:bodyPr wrap="square" rtlCol="0">
            <a:spAutoFit/>
          </a:bodyPr>
          <a:lstStyle/>
          <a:p>
            <a:pPr algn="ctr"/>
            <a:r>
              <a:rPr lang="en-US" sz="6600" b="1" spc="170" dirty="0">
                <a:latin typeface="Rockwell" panose="02060603020205020403" pitchFamily="18" charset="0"/>
              </a:rPr>
              <a:t>The Importance of Hiring Veterans</a:t>
            </a:r>
          </a:p>
        </p:txBody>
      </p:sp>
      <p:sp>
        <p:nvSpPr>
          <p:cNvPr id="9" name="TextBox 8">
            <a:extLst>
              <a:ext uri="{FF2B5EF4-FFF2-40B4-BE49-F238E27FC236}">
                <a16:creationId xmlns:a16="http://schemas.microsoft.com/office/drawing/2014/main" id="{E20A28DC-2021-111D-3369-65067C296771}"/>
              </a:ext>
            </a:extLst>
          </p:cNvPr>
          <p:cNvSpPr txBox="1"/>
          <p:nvPr/>
        </p:nvSpPr>
        <p:spPr>
          <a:xfrm>
            <a:off x="4943793" y="5732355"/>
            <a:ext cx="2793442" cy="923330"/>
          </a:xfrm>
          <a:prstGeom prst="rect">
            <a:avLst/>
          </a:prstGeom>
          <a:noFill/>
        </p:spPr>
        <p:txBody>
          <a:bodyPr wrap="square" rtlCol="0">
            <a:spAutoFit/>
          </a:bodyPr>
          <a:lstStyle/>
          <a:p>
            <a:r>
              <a:rPr lang="en-US" dirty="0"/>
              <a:t>Matthew J. Louis</a:t>
            </a:r>
          </a:p>
          <a:p>
            <a:r>
              <a:rPr lang="en-US" dirty="0"/>
              <a:t>Louis Advisors LLC</a:t>
            </a:r>
          </a:p>
          <a:p>
            <a:r>
              <a:rPr lang="en-US" dirty="0"/>
              <a:t>November 2024</a:t>
            </a:r>
          </a:p>
        </p:txBody>
      </p:sp>
      <p:sp>
        <p:nvSpPr>
          <p:cNvPr id="10" name="TextBox 9">
            <a:extLst>
              <a:ext uri="{FF2B5EF4-FFF2-40B4-BE49-F238E27FC236}">
                <a16:creationId xmlns:a16="http://schemas.microsoft.com/office/drawing/2014/main" id="{C95C0B82-5422-CBF7-A662-448D56020799}"/>
              </a:ext>
            </a:extLst>
          </p:cNvPr>
          <p:cNvSpPr txBox="1"/>
          <p:nvPr/>
        </p:nvSpPr>
        <p:spPr>
          <a:xfrm>
            <a:off x="9697295" y="6280506"/>
            <a:ext cx="2414321" cy="307777"/>
          </a:xfrm>
          <a:prstGeom prst="rect">
            <a:avLst/>
          </a:prstGeom>
          <a:noFill/>
        </p:spPr>
        <p:txBody>
          <a:bodyPr wrap="square" rtlCol="0">
            <a:spAutoFit/>
          </a:bodyPr>
          <a:lstStyle/>
          <a:p>
            <a:pPr algn="r"/>
            <a:r>
              <a:rPr lang="en-US" sz="1400" dirty="0"/>
              <a:t>Copyright</a:t>
            </a:r>
          </a:p>
        </p:txBody>
      </p:sp>
    </p:spTree>
    <p:extLst>
      <p:ext uri="{BB962C8B-B14F-4D97-AF65-F5344CB8AC3E}">
        <p14:creationId xmlns:p14="http://schemas.microsoft.com/office/powerpoint/2010/main" val="26940864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72B9691-9C01-9F78-FEAA-7735C414F836}"/>
              </a:ext>
            </a:extLst>
          </p:cNvPr>
          <p:cNvPicPr>
            <a:picLocks noChangeAspect="1"/>
          </p:cNvPicPr>
          <p:nvPr/>
        </p:nvPicPr>
        <p:blipFill>
          <a:blip r:embed="rId3"/>
          <a:stretch>
            <a:fillRect/>
          </a:stretch>
        </p:blipFill>
        <p:spPr>
          <a:xfrm>
            <a:off x="0" y="-1"/>
            <a:ext cx="12390120" cy="8258687"/>
          </a:xfrm>
          <a:prstGeom prst="rect">
            <a:avLst/>
          </a:prstGeom>
        </p:spPr>
      </p:pic>
      <p:sp>
        <p:nvSpPr>
          <p:cNvPr id="7" name="Rectangle 6">
            <a:extLst>
              <a:ext uri="{FF2B5EF4-FFF2-40B4-BE49-F238E27FC236}">
                <a16:creationId xmlns:a16="http://schemas.microsoft.com/office/drawing/2014/main" id="{B1EE1CB8-57F6-CE4B-DE21-5EE5462F4CA0}"/>
              </a:ext>
            </a:extLst>
          </p:cNvPr>
          <p:cNvSpPr/>
          <p:nvPr/>
        </p:nvSpPr>
        <p:spPr>
          <a:xfrm>
            <a:off x="0" y="0"/>
            <a:ext cx="12390120" cy="6071616"/>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02031EC-6889-4D14-88E7-FE406A0BED65}"/>
              </a:ext>
            </a:extLst>
          </p:cNvPr>
          <p:cNvSpPr>
            <a:spLocks noGrp="1"/>
          </p:cNvSpPr>
          <p:nvPr>
            <p:ph type="title"/>
          </p:nvPr>
        </p:nvSpPr>
        <p:spPr/>
        <p:txBody>
          <a:bodyPr vert="horz" lIns="91440" tIns="45720" rIns="91440" bIns="45720" rtlCol="0" anchor="t">
            <a:normAutofit/>
          </a:bodyPr>
          <a:lstStyle/>
          <a:p>
            <a:pPr algn="ctr"/>
            <a:r>
              <a:rPr lang="en-US" dirty="0">
                <a:latin typeface="Rockwell" panose="02060603020205020403" pitchFamily="18" charset="0"/>
              </a:rPr>
              <a:t>The Civil-Military Divide</a:t>
            </a:r>
          </a:p>
        </p:txBody>
      </p:sp>
      <p:sp>
        <p:nvSpPr>
          <p:cNvPr id="14" name="Arrow: Right 13">
            <a:extLst>
              <a:ext uri="{FF2B5EF4-FFF2-40B4-BE49-F238E27FC236}">
                <a16:creationId xmlns:a16="http://schemas.microsoft.com/office/drawing/2014/main" id="{AFBE1388-CCFE-47AF-B719-37D4CC6E43B9}"/>
              </a:ext>
            </a:extLst>
          </p:cNvPr>
          <p:cNvSpPr/>
          <p:nvPr/>
        </p:nvSpPr>
        <p:spPr>
          <a:xfrm>
            <a:off x="9114388" y="4330070"/>
            <a:ext cx="914400" cy="371960"/>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Arrow: Right 14">
            <a:extLst>
              <a:ext uri="{FF2B5EF4-FFF2-40B4-BE49-F238E27FC236}">
                <a16:creationId xmlns:a16="http://schemas.microsoft.com/office/drawing/2014/main" id="{6221898B-AE5C-485B-8BBD-6208CE274EFC}"/>
              </a:ext>
            </a:extLst>
          </p:cNvPr>
          <p:cNvSpPr/>
          <p:nvPr/>
        </p:nvSpPr>
        <p:spPr>
          <a:xfrm rot="10800000">
            <a:off x="2424915" y="4330070"/>
            <a:ext cx="914400" cy="371960"/>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Cube 3">
            <a:extLst>
              <a:ext uri="{FF2B5EF4-FFF2-40B4-BE49-F238E27FC236}">
                <a16:creationId xmlns:a16="http://schemas.microsoft.com/office/drawing/2014/main" id="{BE48ED76-A018-A0F5-D72A-BD9E889EC80F}"/>
              </a:ext>
            </a:extLst>
          </p:cNvPr>
          <p:cNvSpPr/>
          <p:nvPr/>
        </p:nvSpPr>
        <p:spPr>
          <a:xfrm>
            <a:off x="3562629" y="3839497"/>
            <a:ext cx="2920181" cy="2027903"/>
          </a:xfrm>
          <a:prstGeom prst="cube">
            <a:avLst/>
          </a:prstGeom>
          <a:solidFill>
            <a:schemeClr val="tx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Civilians</a:t>
            </a:r>
          </a:p>
        </p:txBody>
      </p:sp>
      <p:sp>
        <p:nvSpPr>
          <p:cNvPr id="5" name="Cube 4">
            <a:extLst>
              <a:ext uri="{FF2B5EF4-FFF2-40B4-BE49-F238E27FC236}">
                <a16:creationId xmlns:a16="http://schemas.microsoft.com/office/drawing/2014/main" id="{53B802E5-B4A0-27B7-A421-72C20B443E58}"/>
              </a:ext>
            </a:extLst>
          </p:cNvPr>
          <p:cNvSpPr/>
          <p:nvPr/>
        </p:nvSpPr>
        <p:spPr>
          <a:xfrm>
            <a:off x="6001029" y="3839497"/>
            <a:ext cx="2920181" cy="2027903"/>
          </a:xfrm>
          <a:prstGeom prst="cube">
            <a:avLst/>
          </a:prstGeom>
          <a:solidFill>
            <a:schemeClr val="tx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Military</a:t>
            </a:r>
          </a:p>
        </p:txBody>
      </p:sp>
      <p:pic>
        <p:nvPicPr>
          <p:cNvPr id="12" name="Content Placeholder 11" descr="Group">
            <a:extLst>
              <a:ext uri="{FF2B5EF4-FFF2-40B4-BE49-F238E27FC236}">
                <a16:creationId xmlns:a16="http://schemas.microsoft.com/office/drawing/2014/main" id="{E3AE411D-EC60-4C71-95C4-6A724C394490}"/>
              </a:ext>
            </a:extLst>
          </p:cNvPr>
          <p:cNvPicPr>
            <a:picLocks noGrp="1" noChangeAspect="1"/>
          </p:cNvPicPr>
          <p:nvPr>
            <p:ph idx="1"/>
          </p:nvPr>
        </p:nvPicPr>
        <p:blipFill>
          <a:blip r:embed="rId4">
            <a:extLst>
              <a:ext uri="{96DAC541-7B7A-43D3-8B79-37D633B846F1}">
                <asvg:svgBlip xmlns:asvg="http://schemas.microsoft.com/office/drawing/2016/SVG/main" r:embed="rId5"/>
              </a:ext>
            </a:extLst>
          </a:blip>
          <a:stretch>
            <a:fillRect/>
          </a:stretch>
        </p:blipFill>
        <p:spPr>
          <a:xfrm>
            <a:off x="3980945" y="2594263"/>
            <a:ext cx="1917291" cy="1917291"/>
          </a:xfrm>
        </p:spPr>
      </p:pic>
      <p:grpSp>
        <p:nvGrpSpPr>
          <p:cNvPr id="6" name="Group 5">
            <a:extLst>
              <a:ext uri="{FF2B5EF4-FFF2-40B4-BE49-F238E27FC236}">
                <a16:creationId xmlns:a16="http://schemas.microsoft.com/office/drawing/2014/main" id="{BF20C44B-B35C-56C6-A54B-0D780913DCFB}"/>
              </a:ext>
            </a:extLst>
          </p:cNvPr>
          <p:cNvGrpSpPr/>
          <p:nvPr/>
        </p:nvGrpSpPr>
        <p:grpSpPr>
          <a:xfrm>
            <a:off x="6640995" y="3034220"/>
            <a:ext cx="1671911" cy="1125716"/>
            <a:chOff x="7458413" y="2729420"/>
            <a:chExt cx="1671911" cy="1125716"/>
          </a:xfrm>
        </p:grpSpPr>
        <p:pic>
          <p:nvPicPr>
            <p:cNvPr id="13" name="Graphic 12">
              <a:extLst>
                <a:ext uri="{FF2B5EF4-FFF2-40B4-BE49-F238E27FC236}">
                  <a16:creationId xmlns:a16="http://schemas.microsoft.com/office/drawing/2014/main" id="{2F68CF04-BDDB-4755-9C6D-0F9E212ACF8D}"/>
                </a:ext>
              </a:extLst>
            </p:cNvPr>
            <p:cNvPicPr>
              <a:picLocks noChangeAspect="1"/>
            </p:cNvPicPr>
            <p:nvPr/>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7458413" y="2731120"/>
              <a:ext cx="1106694" cy="1106694"/>
            </a:xfrm>
            <a:prstGeom prst="rect">
              <a:avLst/>
            </a:prstGeom>
          </p:spPr>
        </p:pic>
        <p:pic>
          <p:nvPicPr>
            <p:cNvPr id="16" name="Picture 15">
              <a:extLst>
                <a:ext uri="{FF2B5EF4-FFF2-40B4-BE49-F238E27FC236}">
                  <a16:creationId xmlns:a16="http://schemas.microsoft.com/office/drawing/2014/main" id="{476F3516-612A-4DE2-8C04-4A60CEB9192B}"/>
                </a:ext>
              </a:extLst>
            </p:cNvPr>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8704196" y="2729420"/>
              <a:ext cx="426128" cy="1125716"/>
            </a:xfrm>
            <a:prstGeom prst="rect">
              <a:avLst/>
            </a:prstGeom>
          </p:spPr>
        </p:pic>
      </p:grpSp>
      <p:sp>
        <p:nvSpPr>
          <p:cNvPr id="3" name="Footer Placeholder 14">
            <a:extLst>
              <a:ext uri="{FF2B5EF4-FFF2-40B4-BE49-F238E27FC236}">
                <a16:creationId xmlns:a16="http://schemas.microsoft.com/office/drawing/2014/main" id="{05D7E5F6-4A20-2230-650A-88B1A41A8564}"/>
              </a:ext>
            </a:extLst>
          </p:cNvPr>
          <p:cNvSpPr txBox="1">
            <a:spLocks/>
          </p:cNvSpPr>
          <p:nvPr/>
        </p:nvSpPr>
        <p:spPr>
          <a:xfrm>
            <a:off x="11183565" y="6534257"/>
            <a:ext cx="1018039" cy="404614"/>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COPYRIGHT</a:t>
            </a:r>
          </a:p>
        </p:txBody>
      </p:sp>
    </p:spTree>
    <p:extLst>
      <p:ext uri="{BB962C8B-B14F-4D97-AF65-F5344CB8AC3E}">
        <p14:creationId xmlns:p14="http://schemas.microsoft.com/office/powerpoint/2010/main" val="19701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19CEF16-F600-960F-8C72-D4AB41CEC802}"/>
              </a:ext>
            </a:extLst>
          </p:cNvPr>
          <p:cNvPicPr>
            <a:picLocks noChangeAspect="1"/>
          </p:cNvPicPr>
          <p:nvPr/>
        </p:nvPicPr>
        <p:blipFill>
          <a:blip r:embed="rId3"/>
          <a:stretch>
            <a:fillRect/>
          </a:stretch>
        </p:blipFill>
        <p:spPr>
          <a:xfrm>
            <a:off x="0" y="-1"/>
            <a:ext cx="12390120" cy="8258687"/>
          </a:xfrm>
          <a:prstGeom prst="rect">
            <a:avLst/>
          </a:prstGeom>
        </p:spPr>
      </p:pic>
      <p:sp>
        <p:nvSpPr>
          <p:cNvPr id="9" name="Rectangle 8">
            <a:extLst>
              <a:ext uri="{FF2B5EF4-FFF2-40B4-BE49-F238E27FC236}">
                <a16:creationId xmlns:a16="http://schemas.microsoft.com/office/drawing/2014/main" id="{480100D7-9500-92D1-2410-26450BB0B3E1}"/>
              </a:ext>
            </a:extLst>
          </p:cNvPr>
          <p:cNvSpPr/>
          <p:nvPr/>
        </p:nvSpPr>
        <p:spPr>
          <a:xfrm>
            <a:off x="0" y="0"/>
            <a:ext cx="12390120" cy="6071616"/>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02031EC-6889-4D14-88E7-FE406A0BED65}"/>
              </a:ext>
            </a:extLst>
          </p:cNvPr>
          <p:cNvSpPr>
            <a:spLocks noGrp="1"/>
          </p:cNvSpPr>
          <p:nvPr>
            <p:ph type="title"/>
          </p:nvPr>
        </p:nvSpPr>
        <p:spPr/>
        <p:txBody>
          <a:bodyPr vert="horz" lIns="91440" tIns="45720" rIns="91440" bIns="45720" rtlCol="0" anchor="t">
            <a:normAutofit/>
          </a:bodyPr>
          <a:lstStyle/>
          <a:p>
            <a:pPr algn="ctr"/>
            <a:r>
              <a:rPr lang="en-US" dirty="0">
                <a:latin typeface="Rockwell" panose="02060603020205020403" pitchFamily="18" charset="0"/>
              </a:rPr>
              <a:t>The Civil-Military Divide</a:t>
            </a:r>
          </a:p>
        </p:txBody>
      </p:sp>
      <p:sp>
        <p:nvSpPr>
          <p:cNvPr id="4" name="Cube 3">
            <a:extLst>
              <a:ext uri="{FF2B5EF4-FFF2-40B4-BE49-F238E27FC236}">
                <a16:creationId xmlns:a16="http://schemas.microsoft.com/office/drawing/2014/main" id="{BE48ED76-A018-A0F5-D72A-BD9E889EC80F}"/>
              </a:ext>
            </a:extLst>
          </p:cNvPr>
          <p:cNvSpPr/>
          <p:nvPr/>
        </p:nvSpPr>
        <p:spPr>
          <a:xfrm>
            <a:off x="3354804" y="3839497"/>
            <a:ext cx="2920181" cy="2027903"/>
          </a:xfrm>
          <a:prstGeom prst="cube">
            <a:avLst/>
          </a:prstGeom>
          <a:solidFill>
            <a:schemeClr val="tx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Civilians</a:t>
            </a:r>
          </a:p>
        </p:txBody>
      </p:sp>
      <p:sp>
        <p:nvSpPr>
          <p:cNvPr id="5" name="Cube 4">
            <a:extLst>
              <a:ext uri="{FF2B5EF4-FFF2-40B4-BE49-F238E27FC236}">
                <a16:creationId xmlns:a16="http://schemas.microsoft.com/office/drawing/2014/main" id="{53B802E5-B4A0-27B7-A421-72C20B443E58}"/>
              </a:ext>
            </a:extLst>
          </p:cNvPr>
          <p:cNvSpPr/>
          <p:nvPr/>
        </p:nvSpPr>
        <p:spPr>
          <a:xfrm>
            <a:off x="6375114" y="3839497"/>
            <a:ext cx="2920181" cy="2027903"/>
          </a:xfrm>
          <a:prstGeom prst="cube">
            <a:avLst/>
          </a:prstGeom>
          <a:solidFill>
            <a:schemeClr val="tx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Military</a:t>
            </a:r>
          </a:p>
        </p:txBody>
      </p:sp>
      <p:pic>
        <p:nvPicPr>
          <p:cNvPr id="12" name="Content Placeholder 11" descr="Group">
            <a:extLst>
              <a:ext uri="{FF2B5EF4-FFF2-40B4-BE49-F238E27FC236}">
                <a16:creationId xmlns:a16="http://schemas.microsoft.com/office/drawing/2014/main" id="{E3AE411D-EC60-4C71-95C4-6A724C394490}"/>
              </a:ext>
            </a:extLst>
          </p:cNvPr>
          <p:cNvPicPr>
            <a:picLocks noGrp="1" noChangeAspect="1"/>
          </p:cNvPicPr>
          <p:nvPr>
            <p:ph idx="1"/>
          </p:nvPr>
        </p:nvPicPr>
        <p:blipFill>
          <a:blip r:embed="rId4">
            <a:extLst>
              <a:ext uri="{96DAC541-7B7A-43D3-8B79-37D633B846F1}">
                <asvg:svgBlip xmlns:asvg="http://schemas.microsoft.com/office/drawing/2016/SVG/main" r:embed="rId5"/>
              </a:ext>
            </a:extLst>
          </a:blip>
          <a:stretch>
            <a:fillRect/>
          </a:stretch>
        </p:blipFill>
        <p:spPr>
          <a:xfrm>
            <a:off x="3773120" y="2594263"/>
            <a:ext cx="1917291" cy="1917291"/>
          </a:xfrm>
        </p:spPr>
      </p:pic>
      <p:grpSp>
        <p:nvGrpSpPr>
          <p:cNvPr id="6" name="Group 5">
            <a:extLst>
              <a:ext uri="{FF2B5EF4-FFF2-40B4-BE49-F238E27FC236}">
                <a16:creationId xmlns:a16="http://schemas.microsoft.com/office/drawing/2014/main" id="{BF20C44B-B35C-56C6-A54B-0D780913DCFB}"/>
              </a:ext>
            </a:extLst>
          </p:cNvPr>
          <p:cNvGrpSpPr/>
          <p:nvPr/>
        </p:nvGrpSpPr>
        <p:grpSpPr>
          <a:xfrm>
            <a:off x="7015080" y="3034220"/>
            <a:ext cx="1671911" cy="1125716"/>
            <a:chOff x="7458413" y="2729420"/>
            <a:chExt cx="1671911" cy="1125716"/>
          </a:xfrm>
        </p:grpSpPr>
        <p:pic>
          <p:nvPicPr>
            <p:cNvPr id="13" name="Graphic 12">
              <a:extLst>
                <a:ext uri="{FF2B5EF4-FFF2-40B4-BE49-F238E27FC236}">
                  <a16:creationId xmlns:a16="http://schemas.microsoft.com/office/drawing/2014/main" id="{2F68CF04-BDDB-4755-9C6D-0F9E212ACF8D}"/>
                </a:ext>
              </a:extLst>
            </p:cNvPr>
            <p:cNvPicPr>
              <a:picLocks noChangeAspect="1"/>
            </p:cNvPicPr>
            <p:nvPr/>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7458413" y="2731120"/>
              <a:ext cx="1106694" cy="1106694"/>
            </a:xfrm>
            <a:prstGeom prst="rect">
              <a:avLst/>
            </a:prstGeom>
          </p:spPr>
        </p:pic>
        <p:pic>
          <p:nvPicPr>
            <p:cNvPr id="16" name="Picture 15">
              <a:extLst>
                <a:ext uri="{FF2B5EF4-FFF2-40B4-BE49-F238E27FC236}">
                  <a16:creationId xmlns:a16="http://schemas.microsoft.com/office/drawing/2014/main" id="{476F3516-612A-4DE2-8C04-4A60CEB9192B}"/>
                </a:ext>
              </a:extLst>
            </p:cNvPr>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8704196" y="2729420"/>
              <a:ext cx="426128" cy="1125716"/>
            </a:xfrm>
            <a:prstGeom prst="rect">
              <a:avLst/>
            </a:prstGeom>
          </p:spPr>
        </p:pic>
      </p:grpSp>
      <p:sp>
        <p:nvSpPr>
          <p:cNvPr id="3" name="Arrow: Right 13">
            <a:extLst>
              <a:ext uri="{FF2B5EF4-FFF2-40B4-BE49-F238E27FC236}">
                <a16:creationId xmlns:a16="http://schemas.microsoft.com/office/drawing/2014/main" id="{C93D76C2-05F7-4F12-122E-62B276D6C8A5}"/>
              </a:ext>
            </a:extLst>
          </p:cNvPr>
          <p:cNvSpPr/>
          <p:nvPr/>
        </p:nvSpPr>
        <p:spPr>
          <a:xfrm>
            <a:off x="9502326" y="4330070"/>
            <a:ext cx="914400" cy="371960"/>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Arrow: Right 14">
            <a:extLst>
              <a:ext uri="{FF2B5EF4-FFF2-40B4-BE49-F238E27FC236}">
                <a16:creationId xmlns:a16="http://schemas.microsoft.com/office/drawing/2014/main" id="{1D44CE79-A603-9B68-81F1-0F7313DCAF00}"/>
              </a:ext>
            </a:extLst>
          </p:cNvPr>
          <p:cNvSpPr/>
          <p:nvPr/>
        </p:nvSpPr>
        <p:spPr>
          <a:xfrm rot="10800000">
            <a:off x="2189380" y="4330070"/>
            <a:ext cx="914400" cy="371960"/>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Footer Placeholder 14">
            <a:extLst>
              <a:ext uri="{FF2B5EF4-FFF2-40B4-BE49-F238E27FC236}">
                <a16:creationId xmlns:a16="http://schemas.microsoft.com/office/drawing/2014/main" id="{C15342A0-A831-1CD1-2C45-6EFE31D92662}"/>
              </a:ext>
            </a:extLst>
          </p:cNvPr>
          <p:cNvSpPr txBox="1">
            <a:spLocks/>
          </p:cNvSpPr>
          <p:nvPr/>
        </p:nvSpPr>
        <p:spPr>
          <a:xfrm>
            <a:off x="11183565" y="6534257"/>
            <a:ext cx="1018039" cy="404614"/>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COPYRIGHT</a:t>
            </a:r>
          </a:p>
        </p:txBody>
      </p:sp>
    </p:spTree>
    <p:extLst>
      <p:ext uri="{BB962C8B-B14F-4D97-AF65-F5344CB8AC3E}">
        <p14:creationId xmlns:p14="http://schemas.microsoft.com/office/powerpoint/2010/main" val="24032392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3CBBF7-7D03-4666-905D-A1BD9209C8C2}"/>
              </a:ext>
            </a:extLst>
          </p:cNvPr>
          <p:cNvSpPr>
            <a:spLocks noGrp="1"/>
          </p:cNvSpPr>
          <p:nvPr>
            <p:ph type="title"/>
          </p:nvPr>
        </p:nvSpPr>
        <p:spPr>
          <a:xfrm>
            <a:off x="858252" y="210789"/>
            <a:ext cx="11333748" cy="1485900"/>
          </a:xfrm>
        </p:spPr>
        <p:txBody>
          <a:bodyPr vert="horz" lIns="91440" tIns="45720" rIns="91440" bIns="45720" rtlCol="0" anchor="t">
            <a:normAutofit/>
          </a:bodyPr>
          <a:lstStyle/>
          <a:p>
            <a:r>
              <a:rPr lang="en-US" sz="4000" dirty="0">
                <a:latin typeface="Rockwell" panose="02060603020205020403" pitchFamily="18" charset="77"/>
              </a:rPr>
              <a:t>Elected veteran leadership is at an historic low</a:t>
            </a:r>
            <a:endParaRPr lang="en-US" sz="4000" baseline="30000" dirty="0">
              <a:latin typeface="Rockwell" panose="02060603020205020403" pitchFamily="18" charset="77"/>
            </a:endParaRPr>
          </a:p>
        </p:txBody>
      </p:sp>
      <p:sp>
        <p:nvSpPr>
          <p:cNvPr id="5" name="TextBox 4">
            <a:extLst>
              <a:ext uri="{FF2B5EF4-FFF2-40B4-BE49-F238E27FC236}">
                <a16:creationId xmlns:a16="http://schemas.microsoft.com/office/drawing/2014/main" id="{9258A7F5-5061-42B9-B27B-AD859DC622A5}"/>
              </a:ext>
            </a:extLst>
          </p:cNvPr>
          <p:cNvSpPr txBox="1"/>
          <p:nvPr/>
        </p:nvSpPr>
        <p:spPr>
          <a:xfrm>
            <a:off x="9296104" y="1696689"/>
            <a:ext cx="2542970" cy="1754326"/>
          </a:xfrm>
          <a:prstGeom prst="rect">
            <a:avLst/>
          </a:prstGeom>
          <a:noFill/>
        </p:spPr>
        <p:txBody>
          <a:bodyPr wrap="square" rtlCol="0">
            <a:spAutoFit/>
          </a:bodyPr>
          <a:lstStyle/>
          <a:p>
            <a:pPr marL="285750" indent="-285750">
              <a:buFont typeface="Arial" panose="020B0604020202020204" pitchFamily="34" charset="0"/>
              <a:buChar char="•"/>
            </a:pPr>
            <a:r>
              <a:rPr lang="en-US" dirty="0"/>
              <a:t>99.5% of the American public has </a:t>
            </a:r>
            <a:r>
              <a:rPr lang="en-US" u="sng" dirty="0"/>
              <a:t>not</a:t>
            </a:r>
            <a:r>
              <a:rPr lang="en-US" dirty="0"/>
              <a:t> served on active duty at any given time in the period since 9/11. </a:t>
            </a:r>
            <a:endParaRPr lang="en-US" baseline="30000" dirty="0"/>
          </a:p>
        </p:txBody>
      </p:sp>
      <p:pic>
        <p:nvPicPr>
          <p:cNvPr id="8" name="Picture 7">
            <a:extLst>
              <a:ext uri="{FF2B5EF4-FFF2-40B4-BE49-F238E27FC236}">
                <a16:creationId xmlns:a16="http://schemas.microsoft.com/office/drawing/2014/main" id="{9FA2326E-0DFD-B043-9755-20D6CEDF978B}"/>
              </a:ext>
            </a:extLst>
          </p:cNvPr>
          <p:cNvPicPr>
            <a:picLocks noChangeAspect="1"/>
          </p:cNvPicPr>
          <p:nvPr/>
        </p:nvPicPr>
        <p:blipFill>
          <a:blip r:embed="rId3"/>
          <a:stretch>
            <a:fillRect/>
          </a:stretch>
        </p:blipFill>
        <p:spPr>
          <a:xfrm>
            <a:off x="1138990" y="902886"/>
            <a:ext cx="7876376" cy="5301407"/>
          </a:xfrm>
          <a:prstGeom prst="rect">
            <a:avLst/>
          </a:prstGeom>
        </p:spPr>
      </p:pic>
      <p:sp>
        <p:nvSpPr>
          <p:cNvPr id="3" name="TextBox 2">
            <a:extLst>
              <a:ext uri="{FF2B5EF4-FFF2-40B4-BE49-F238E27FC236}">
                <a16:creationId xmlns:a16="http://schemas.microsoft.com/office/drawing/2014/main" id="{F183F818-2F3D-7D2C-2060-D4320CEA7BDB}"/>
              </a:ext>
            </a:extLst>
          </p:cNvPr>
          <p:cNvSpPr txBox="1"/>
          <p:nvPr/>
        </p:nvSpPr>
        <p:spPr>
          <a:xfrm>
            <a:off x="783769" y="6384333"/>
            <a:ext cx="11333748" cy="461665"/>
          </a:xfrm>
          <a:prstGeom prst="rect">
            <a:avLst/>
          </a:prstGeom>
          <a:noFill/>
        </p:spPr>
        <p:txBody>
          <a:bodyPr wrap="square" rtlCol="0">
            <a:spAutoFit/>
          </a:bodyPr>
          <a:lstStyle/>
          <a:p>
            <a:r>
              <a:rPr lang="en-US" sz="800" dirty="0"/>
              <a:t>Sources: Phillip Carter, Amy Schafer, Katherine Kidder and Moira Fagan, “Lost in Translation: The Civil-Military Divide and Veteran Employment,” Center For a New American Security, June 15, 2017, 3. Bruce Drake, “On Memorial Day, public pride in veterans, but at a distance,” Pew Research Center, May 24, 2013, accessed January 2, 2017, </a:t>
            </a:r>
            <a:r>
              <a:rPr lang="en-US" sz="800" dirty="0">
                <a:hlinkClick r:id="rId4"/>
              </a:rPr>
              <a:t>http://www.pewresearch.org/fact-tank/2013/05/24/on-memorial-day-public-pride-in-veterans-but-at-a-distance-2/</a:t>
            </a:r>
            <a:r>
              <a:rPr lang="en-US" sz="800" dirty="0"/>
              <a:t>.  Gretchen Livingston, “Profile of U.S. veterans is changing dramatically as their ranks decline,” Pew Research Center, November 11, 2016, accessed January 2, 2017, </a:t>
            </a:r>
            <a:r>
              <a:rPr lang="en-US" sz="800" dirty="0">
                <a:hlinkClick r:id="rId5"/>
              </a:rPr>
              <a:t>http://www.pewresearch.org/fact-tank/2016/11/11/profile-of-u-s-veterans-is-changing-dramatically-as-their-ranks-decline/</a:t>
            </a:r>
            <a:r>
              <a:rPr lang="en-US" sz="800" dirty="0"/>
              <a:t>. </a:t>
            </a:r>
          </a:p>
        </p:txBody>
      </p:sp>
      <p:sp>
        <p:nvSpPr>
          <p:cNvPr id="4" name="Footer Placeholder 14">
            <a:extLst>
              <a:ext uri="{FF2B5EF4-FFF2-40B4-BE49-F238E27FC236}">
                <a16:creationId xmlns:a16="http://schemas.microsoft.com/office/drawing/2014/main" id="{CEE5B0CD-3A56-0C7C-8132-61CAA322CC08}"/>
              </a:ext>
            </a:extLst>
          </p:cNvPr>
          <p:cNvSpPr txBox="1">
            <a:spLocks/>
          </p:cNvSpPr>
          <p:nvPr/>
        </p:nvSpPr>
        <p:spPr>
          <a:xfrm>
            <a:off x="11183565" y="6534257"/>
            <a:ext cx="1018039" cy="404614"/>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COPYRIGHT</a:t>
            </a:r>
          </a:p>
        </p:txBody>
      </p:sp>
    </p:spTree>
    <p:extLst>
      <p:ext uri="{BB962C8B-B14F-4D97-AF65-F5344CB8AC3E}">
        <p14:creationId xmlns:p14="http://schemas.microsoft.com/office/powerpoint/2010/main" val="392391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7B89A3A-AD6D-68E3-C63A-845E84EFB5D4}"/>
              </a:ext>
            </a:extLst>
          </p:cNvPr>
          <p:cNvPicPr>
            <a:picLocks noChangeAspect="1"/>
          </p:cNvPicPr>
          <p:nvPr/>
        </p:nvPicPr>
        <p:blipFill>
          <a:blip r:embed="rId3"/>
          <a:stretch>
            <a:fillRect/>
          </a:stretch>
        </p:blipFill>
        <p:spPr>
          <a:xfrm>
            <a:off x="0" y="-1"/>
            <a:ext cx="12390120" cy="8258687"/>
          </a:xfrm>
          <a:prstGeom prst="rect">
            <a:avLst/>
          </a:prstGeom>
        </p:spPr>
      </p:pic>
      <p:sp>
        <p:nvSpPr>
          <p:cNvPr id="9" name="Rectangle 8">
            <a:extLst>
              <a:ext uri="{FF2B5EF4-FFF2-40B4-BE49-F238E27FC236}">
                <a16:creationId xmlns:a16="http://schemas.microsoft.com/office/drawing/2014/main" id="{2346F41E-DE38-9009-A5B8-27AA3AD04201}"/>
              </a:ext>
            </a:extLst>
          </p:cNvPr>
          <p:cNvSpPr/>
          <p:nvPr/>
        </p:nvSpPr>
        <p:spPr>
          <a:xfrm>
            <a:off x="0" y="0"/>
            <a:ext cx="12390120" cy="6071616"/>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02031EC-6889-4D14-88E7-FE406A0BED65}"/>
              </a:ext>
            </a:extLst>
          </p:cNvPr>
          <p:cNvSpPr>
            <a:spLocks noGrp="1"/>
          </p:cNvSpPr>
          <p:nvPr>
            <p:ph type="title"/>
          </p:nvPr>
        </p:nvSpPr>
        <p:spPr/>
        <p:txBody>
          <a:bodyPr vert="horz" lIns="91440" tIns="45720" rIns="91440" bIns="45720" rtlCol="0" anchor="t">
            <a:normAutofit/>
          </a:bodyPr>
          <a:lstStyle/>
          <a:p>
            <a:pPr algn="ctr"/>
            <a:r>
              <a:rPr lang="en-US" dirty="0">
                <a:latin typeface="Rockwell" panose="02060603020205020403" pitchFamily="18" charset="0"/>
              </a:rPr>
              <a:t>The Civil-Military Divide</a:t>
            </a:r>
          </a:p>
        </p:txBody>
      </p:sp>
      <p:sp>
        <p:nvSpPr>
          <p:cNvPr id="4" name="Cube 3">
            <a:extLst>
              <a:ext uri="{FF2B5EF4-FFF2-40B4-BE49-F238E27FC236}">
                <a16:creationId xmlns:a16="http://schemas.microsoft.com/office/drawing/2014/main" id="{BE48ED76-A018-A0F5-D72A-BD9E889EC80F}"/>
              </a:ext>
            </a:extLst>
          </p:cNvPr>
          <p:cNvSpPr/>
          <p:nvPr/>
        </p:nvSpPr>
        <p:spPr>
          <a:xfrm>
            <a:off x="3354804" y="3839497"/>
            <a:ext cx="2920181" cy="2027903"/>
          </a:xfrm>
          <a:prstGeom prst="cube">
            <a:avLst/>
          </a:prstGeom>
          <a:solidFill>
            <a:schemeClr val="tx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Civilians</a:t>
            </a:r>
          </a:p>
        </p:txBody>
      </p:sp>
      <p:sp>
        <p:nvSpPr>
          <p:cNvPr id="5" name="Cube 4">
            <a:extLst>
              <a:ext uri="{FF2B5EF4-FFF2-40B4-BE49-F238E27FC236}">
                <a16:creationId xmlns:a16="http://schemas.microsoft.com/office/drawing/2014/main" id="{53B802E5-B4A0-27B7-A421-72C20B443E58}"/>
              </a:ext>
            </a:extLst>
          </p:cNvPr>
          <p:cNvSpPr/>
          <p:nvPr/>
        </p:nvSpPr>
        <p:spPr>
          <a:xfrm>
            <a:off x="6375114" y="3839497"/>
            <a:ext cx="2920181" cy="2027903"/>
          </a:xfrm>
          <a:prstGeom prst="cube">
            <a:avLst/>
          </a:prstGeom>
          <a:solidFill>
            <a:schemeClr val="tx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Military</a:t>
            </a:r>
          </a:p>
        </p:txBody>
      </p:sp>
      <p:pic>
        <p:nvPicPr>
          <p:cNvPr id="12" name="Content Placeholder 11" descr="Group">
            <a:extLst>
              <a:ext uri="{FF2B5EF4-FFF2-40B4-BE49-F238E27FC236}">
                <a16:creationId xmlns:a16="http://schemas.microsoft.com/office/drawing/2014/main" id="{E3AE411D-EC60-4C71-95C4-6A724C394490}"/>
              </a:ext>
            </a:extLst>
          </p:cNvPr>
          <p:cNvPicPr>
            <a:picLocks noGrp="1" noChangeAspect="1"/>
          </p:cNvPicPr>
          <p:nvPr>
            <p:ph idx="1"/>
          </p:nvPr>
        </p:nvPicPr>
        <p:blipFill>
          <a:blip r:embed="rId4">
            <a:extLst>
              <a:ext uri="{96DAC541-7B7A-43D3-8B79-37D633B846F1}">
                <asvg:svgBlip xmlns:asvg="http://schemas.microsoft.com/office/drawing/2016/SVG/main" r:embed="rId5"/>
              </a:ext>
            </a:extLst>
          </a:blip>
          <a:stretch>
            <a:fillRect/>
          </a:stretch>
        </p:blipFill>
        <p:spPr>
          <a:xfrm>
            <a:off x="3773120" y="2594263"/>
            <a:ext cx="1917291" cy="1917291"/>
          </a:xfrm>
        </p:spPr>
      </p:pic>
      <p:grpSp>
        <p:nvGrpSpPr>
          <p:cNvPr id="6" name="Group 5">
            <a:extLst>
              <a:ext uri="{FF2B5EF4-FFF2-40B4-BE49-F238E27FC236}">
                <a16:creationId xmlns:a16="http://schemas.microsoft.com/office/drawing/2014/main" id="{BF20C44B-B35C-56C6-A54B-0D780913DCFB}"/>
              </a:ext>
            </a:extLst>
          </p:cNvPr>
          <p:cNvGrpSpPr/>
          <p:nvPr/>
        </p:nvGrpSpPr>
        <p:grpSpPr>
          <a:xfrm>
            <a:off x="7015080" y="3034220"/>
            <a:ext cx="1671911" cy="1125716"/>
            <a:chOff x="7458413" y="2729420"/>
            <a:chExt cx="1671911" cy="1125716"/>
          </a:xfrm>
        </p:grpSpPr>
        <p:pic>
          <p:nvPicPr>
            <p:cNvPr id="13" name="Graphic 12">
              <a:extLst>
                <a:ext uri="{FF2B5EF4-FFF2-40B4-BE49-F238E27FC236}">
                  <a16:creationId xmlns:a16="http://schemas.microsoft.com/office/drawing/2014/main" id="{2F68CF04-BDDB-4755-9C6D-0F9E212ACF8D}"/>
                </a:ext>
              </a:extLst>
            </p:cNvPr>
            <p:cNvPicPr>
              <a:picLocks noChangeAspect="1"/>
            </p:cNvPicPr>
            <p:nvPr/>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7458413" y="2731120"/>
              <a:ext cx="1106694" cy="1106694"/>
            </a:xfrm>
            <a:prstGeom prst="rect">
              <a:avLst/>
            </a:prstGeom>
          </p:spPr>
        </p:pic>
        <p:pic>
          <p:nvPicPr>
            <p:cNvPr id="16" name="Picture 15">
              <a:extLst>
                <a:ext uri="{FF2B5EF4-FFF2-40B4-BE49-F238E27FC236}">
                  <a16:creationId xmlns:a16="http://schemas.microsoft.com/office/drawing/2014/main" id="{476F3516-612A-4DE2-8C04-4A60CEB9192B}"/>
                </a:ext>
              </a:extLst>
            </p:cNvPr>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8704196" y="2729420"/>
              <a:ext cx="426128" cy="1125716"/>
            </a:xfrm>
            <a:prstGeom prst="rect">
              <a:avLst/>
            </a:prstGeom>
          </p:spPr>
        </p:pic>
      </p:grpSp>
      <p:sp>
        <p:nvSpPr>
          <p:cNvPr id="3" name="Arrow: Right 13">
            <a:extLst>
              <a:ext uri="{FF2B5EF4-FFF2-40B4-BE49-F238E27FC236}">
                <a16:creationId xmlns:a16="http://schemas.microsoft.com/office/drawing/2014/main" id="{C93D76C2-05F7-4F12-122E-62B276D6C8A5}"/>
              </a:ext>
            </a:extLst>
          </p:cNvPr>
          <p:cNvSpPr/>
          <p:nvPr/>
        </p:nvSpPr>
        <p:spPr>
          <a:xfrm>
            <a:off x="9502326" y="4330070"/>
            <a:ext cx="914400" cy="371960"/>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Arrow: Right 14">
            <a:extLst>
              <a:ext uri="{FF2B5EF4-FFF2-40B4-BE49-F238E27FC236}">
                <a16:creationId xmlns:a16="http://schemas.microsoft.com/office/drawing/2014/main" id="{1D44CE79-A603-9B68-81F1-0F7313DCAF00}"/>
              </a:ext>
            </a:extLst>
          </p:cNvPr>
          <p:cNvSpPr/>
          <p:nvPr/>
        </p:nvSpPr>
        <p:spPr>
          <a:xfrm rot="10800000">
            <a:off x="2189380" y="4330070"/>
            <a:ext cx="914400" cy="371960"/>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Footer Placeholder 14">
            <a:extLst>
              <a:ext uri="{FF2B5EF4-FFF2-40B4-BE49-F238E27FC236}">
                <a16:creationId xmlns:a16="http://schemas.microsoft.com/office/drawing/2014/main" id="{027F8724-BBAA-8255-3A7A-6F4F0B322DA9}"/>
              </a:ext>
            </a:extLst>
          </p:cNvPr>
          <p:cNvSpPr txBox="1">
            <a:spLocks/>
          </p:cNvSpPr>
          <p:nvPr/>
        </p:nvSpPr>
        <p:spPr>
          <a:xfrm>
            <a:off x="11183565" y="6534257"/>
            <a:ext cx="1018039" cy="404614"/>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COPYRIGHT</a:t>
            </a:r>
          </a:p>
        </p:txBody>
      </p:sp>
    </p:spTree>
    <p:extLst>
      <p:ext uri="{BB962C8B-B14F-4D97-AF65-F5344CB8AC3E}">
        <p14:creationId xmlns:p14="http://schemas.microsoft.com/office/powerpoint/2010/main" val="31563865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EBF659D-EA14-5255-B952-0DB82A9BD0AC}"/>
              </a:ext>
            </a:extLst>
          </p:cNvPr>
          <p:cNvPicPr>
            <a:picLocks noChangeAspect="1"/>
          </p:cNvPicPr>
          <p:nvPr/>
        </p:nvPicPr>
        <p:blipFill>
          <a:blip r:embed="rId3"/>
          <a:stretch>
            <a:fillRect/>
          </a:stretch>
        </p:blipFill>
        <p:spPr>
          <a:xfrm>
            <a:off x="0" y="-1"/>
            <a:ext cx="12390120" cy="8258687"/>
          </a:xfrm>
          <a:prstGeom prst="rect">
            <a:avLst/>
          </a:prstGeom>
        </p:spPr>
      </p:pic>
      <p:sp>
        <p:nvSpPr>
          <p:cNvPr id="9" name="Rectangle 8">
            <a:extLst>
              <a:ext uri="{FF2B5EF4-FFF2-40B4-BE49-F238E27FC236}">
                <a16:creationId xmlns:a16="http://schemas.microsoft.com/office/drawing/2014/main" id="{756DB093-94C2-9B72-0E67-AF4295D64ACE}"/>
              </a:ext>
            </a:extLst>
          </p:cNvPr>
          <p:cNvSpPr/>
          <p:nvPr/>
        </p:nvSpPr>
        <p:spPr>
          <a:xfrm>
            <a:off x="0" y="-1588"/>
            <a:ext cx="12390120" cy="6071616"/>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02031EC-6889-4D14-88E7-FE406A0BED65}"/>
              </a:ext>
            </a:extLst>
          </p:cNvPr>
          <p:cNvSpPr>
            <a:spLocks noGrp="1"/>
          </p:cNvSpPr>
          <p:nvPr>
            <p:ph type="title"/>
          </p:nvPr>
        </p:nvSpPr>
        <p:spPr/>
        <p:txBody>
          <a:bodyPr/>
          <a:lstStyle/>
          <a:p>
            <a:pPr algn="ctr"/>
            <a:r>
              <a:rPr lang="en-US" dirty="0">
                <a:latin typeface="Rockwell" panose="02060603020205020403" pitchFamily="18" charset="77"/>
              </a:rPr>
              <a:t>The Civil-Military Divide</a:t>
            </a:r>
          </a:p>
        </p:txBody>
      </p:sp>
      <p:sp>
        <p:nvSpPr>
          <p:cNvPr id="4" name="Cube 3">
            <a:extLst>
              <a:ext uri="{FF2B5EF4-FFF2-40B4-BE49-F238E27FC236}">
                <a16:creationId xmlns:a16="http://schemas.microsoft.com/office/drawing/2014/main" id="{BE48ED76-A018-A0F5-D72A-BD9E889EC80F}"/>
              </a:ext>
            </a:extLst>
          </p:cNvPr>
          <p:cNvSpPr/>
          <p:nvPr/>
        </p:nvSpPr>
        <p:spPr>
          <a:xfrm>
            <a:off x="2953009" y="3839497"/>
            <a:ext cx="2920181" cy="2027903"/>
          </a:xfrm>
          <a:prstGeom prst="cube">
            <a:avLst/>
          </a:prstGeom>
          <a:solidFill>
            <a:schemeClr val="tx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Civilians</a:t>
            </a:r>
          </a:p>
        </p:txBody>
      </p:sp>
      <p:sp>
        <p:nvSpPr>
          <p:cNvPr id="5" name="Cube 4">
            <a:extLst>
              <a:ext uri="{FF2B5EF4-FFF2-40B4-BE49-F238E27FC236}">
                <a16:creationId xmlns:a16="http://schemas.microsoft.com/office/drawing/2014/main" id="{53B802E5-B4A0-27B7-A421-72C20B443E58}"/>
              </a:ext>
            </a:extLst>
          </p:cNvPr>
          <p:cNvSpPr/>
          <p:nvPr/>
        </p:nvSpPr>
        <p:spPr>
          <a:xfrm>
            <a:off x="6818474" y="3839497"/>
            <a:ext cx="2920181" cy="2027903"/>
          </a:xfrm>
          <a:prstGeom prst="cube">
            <a:avLst/>
          </a:prstGeom>
          <a:solidFill>
            <a:schemeClr val="tx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Military</a:t>
            </a:r>
          </a:p>
        </p:txBody>
      </p:sp>
      <p:pic>
        <p:nvPicPr>
          <p:cNvPr id="12" name="Content Placeholder 11" descr="Group">
            <a:extLst>
              <a:ext uri="{FF2B5EF4-FFF2-40B4-BE49-F238E27FC236}">
                <a16:creationId xmlns:a16="http://schemas.microsoft.com/office/drawing/2014/main" id="{E3AE411D-EC60-4C71-95C4-6A724C394490}"/>
              </a:ext>
            </a:extLst>
          </p:cNvPr>
          <p:cNvPicPr>
            <a:picLocks noGrp="1" noChangeAspect="1"/>
          </p:cNvPicPr>
          <p:nvPr>
            <p:ph idx="1"/>
          </p:nvPr>
        </p:nvPicPr>
        <p:blipFill>
          <a:blip r:embed="rId4">
            <a:extLst>
              <a:ext uri="{96DAC541-7B7A-43D3-8B79-37D633B846F1}">
                <asvg:svgBlip xmlns:asvg="http://schemas.microsoft.com/office/drawing/2016/SVG/main" r:embed="rId5"/>
              </a:ext>
            </a:extLst>
          </a:blip>
          <a:stretch>
            <a:fillRect/>
          </a:stretch>
        </p:blipFill>
        <p:spPr>
          <a:xfrm>
            <a:off x="3371325" y="2594263"/>
            <a:ext cx="1917291" cy="1917291"/>
          </a:xfrm>
        </p:spPr>
      </p:pic>
      <p:grpSp>
        <p:nvGrpSpPr>
          <p:cNvPr id="6" name="Group 5">
            <a:extLst>
              <a:ext uri="{FF2B5EF4-FFF2-40B4-BE49-F238E27FC236}">
                <a16:creationId xmlns:a16="http://schemas.microsoft.com/office/drawing/2014/main" id="{BF20C44B-B35C-56C6-A54B-0D780913DCFB}"/>
              </a:ext>
            </a:extLst>
          </p:cNvPr>
          <p:cNvGrpSpPr/>
          <p:nvPr/>
        </p:nvGrpSpPr>
        <p:grpSpPr>
          <a:xfrm>
            <a:off x="7458440" y="3034220"/>
            <a:ext cx="1671911" cy="1125716"/>
            <a:chOff x="7458413" y="2729420"/>
            <a:chExt cx="1671911" cy="1125716"/>
          </a:xfrm>
        </p:grpSpPr>
        <p:pic>
          <p:nvPicPr>
            <p:cNvPr id="13" name="Graphic 12">
              <a:extLst>
                <a:ext uri="{FF2B5EF4-FFF2-40B4-BE49-F238E27FC236}">
                  <a16:creationId xmlns:a16="http://schemas.microsoft.com/office/drawing/2014/main" id="{2F68CF04-BDDB-4755-9C6D-0F9E212ACF8D}"/>
                </a:ext>
              </a:extLst>
            </p:cNvPr>
            <p:cNvPicPr>
              <a:picLocks noChangeAspect="1"/>
            </p:cNvPicPr>
            <p:nvPr/>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7458413" y="2731120"/>
              <a:ext cx="1106694" cy="1106694"/>
            </a:xfrm>
            <a:prstGeom prst="rect">
              <a:avLst/>
            </a:prstGeom>
          </p:spPr>
        </p:pic>
        <p:pic>
          <p:nvPicPr>
            <p:cNvPr id="16" name="Picture 15">
              <a:extLst>
                <a:ext uri="{FF2B5EF4-FFF2-40B4-BE49-F238E27FC236}">
                  <a16:creationId xmlns:a16="http://schemas.microsoft.com/office/drawing/2014/main" id="{476F3516-612A-4DE2-8C04-4A60CEB9192B}"/>
                </a:ext>
              </a:extLst>
            </p:cNvPr>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8704196" y="2729420"/>
              <a:ext cx="426128" cy="1125716"/>
            </a:xfrm>
            <a:prstGeom prst="rect">
              <a:avLst/>
            </a:prstGeom>
          </p:spPr>
        </p:pic>
      </p:grpSp>
      <p:sp>
        <p:nvSpPr>
          <p:cNvPr id="3" name="Arrow: Right 13">
            <a:extLst>
              <a:ext uri="{FF2B5EF4-FFF2-40B4-BE49-F238E27FC236}">
                <a16:creationId xmlns:a16="http://schemas.microsoft.com/office/drawing/2014/main" id="{C93D76C2-05F7-4F12-122E-62B276D6C8A5}"/>
              </a:ext>
            </a:extLst>
          </p:cNvPr>
          <p:cNvSpPr/>
          <p:nvPr/>
        </p:nvSpPr>
        <p:spPr>
          <a:xfrm>
            <a:off x="9945686" y="4330070"/>
            <a:ext cx="914400" cy="371960"/>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Arrow: Right 14">
            <a:extLst>
              <a:ext uri="{FF2B5EF4-FFF2-40B4-BE49-F238E27FC236}">
                <a16:creationId xmlns:a16="http://schemas.microsoft.com/office/drawing/2014/main" id="{1D44CE79-A603-9B68-81F1-0F7313DCAF00}"/>
              </a:ext>
            </a:extLst>
          </p:cNvPr>
          <p:cNvSpPr/>
          <p:nvPr/>
        </p:nvSpPr>
        <p:spPr>
          <a:xfrm rot="10800000">
            <a:off x="1787585" y="4330070"/>
            <a:ext cx="914400" cy="371960"/>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Footer Placeholder 14">
            <a:extLst>
              <a:ext uri="{FF2B5EF4-FFF2-40B4-BE49-F238E27FC236}">
                <a16:creationId xmlns:a16="http://schemas.microsoft.com/office/drawing/2014/main" id="{99E94521-77D3-1270-4A24-D34F06E629B9}"/>
              </a:ext>
            </a:extLst>
          </p:cNvPr>
          <p:cNvSpPr txBox="1">
            <a:spLocks/>
          </p:cNvSpPr>
          <p:nvPr/>
        </p:nvSpPr>
        <p:spPr>
          <a:xfrm>
            <a:off x="11183565" y="6534257"/>
            <a:ext cx="1018039" cy="404614"/>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COPYRIGHT</a:t>
            </a:r>
          </a:p>
        </p:txBody>
      </p:sp>
    </p:spTree>
    <p:extLst>
      <p:ext uri="{BB962C8B-B14F-4D97-AF65-F5344CB8AC3E}">
        <p14:creationId xmlns:p14="http://schemas.microsoft.com/office/powerpoint/2010/main" val="24477485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68FE18A-B27D-194C-BE18-DAEF4D8B3997}"/>
              </a:ext>
            </a:extLst>
          </p:cNvPr>
          <p:cNvPicPr>
            <a:picLocks noChangeAspect="1"/>
          </p:cNvPicPr>
          <p:nvPr/>
        </p:nvPicPr>
        <p:blipFill>
          <a:blip r:embed="rId3"/>
          <a:stretch>
            <a:fillRect/>
          </a:stretch>
        </p:blipFill>
        <p:spPr>
          <a:xfrm>
            <a:off x="7443734" y="4962038"/>
            <a:ext cx="4727246" cy="1825975"/>
          </a:xfrm>
          <a:prstGeom prst="rect">
            <a:avLst/>
          </a:prstGeom>
        </p:spPr>
      </p:pic>
      <p:pic>
        <p:nvPicPr>
          <p:cNvPr id="11" name="Picture 10">
            <a:extLst>
              <a:ext uri="{FF2B5EF4-FFF2-40B4-BE49-F238E27FC236}">
                <a16:creationId xmlns:a16="http://schemas.microsoft.com/office/drawing/2014/main" id="{609CEF68-FAB7-B444-86D3-75BD45EB2355}"/>
              </a:ext>
            </a:extLst>
          </p:cNvPr>
          <p:cNvPicPr>
            <a:picLocks noChangeAspect="1"/>
          </p:cNvPicPr>
          <p:nvPr/>
        </p:nvPicPr>
        <p:blipFill>
          <a:blip r:embed="rId4"/>
          <a:stretch>
            <a:fillRect/>
          </a:stretch>
        </p:blipFill>
        <p:spPr>
          <a:xfrm>
            <a:off x="711230" y="1159296"/>
            <a:ext cx="8621262" cy="3212710"/>
          </a:xfrm>
          <a:prstGeom prst="rect">
            <a:avLst/>
          </a:prstGeom>
        </p:spPr>
      </p:pic>
      <p:sp>
        <p:nvSpPr>
          <p:cNvPr id="2" name="Title 1">
            <a:extLst>
              <a:ext uri="{FF2B5EF4-FFF2-40B4-BE49-F238E27FC236}">
                <a16:creationId xmlns:a16="http://schemas.microsoft.com/office/drawing/2014/main" id="{BAF5BD82-8BCD-4D8A-B05C-377BEE6B71C0}"/>
              </a:ext>
            </a:extLst>
          </p:cNvPr>
          <p:cNvSpPr>
            <a:spLocks noGrp="1"/>
          </p:cNvSpPr>
          <p:nvPr>
            <p:ph type="title"/>
          </p:nvPr>
        </p:nvSpPr>
        <p:spPr>
          <a:xfrm>
            <a:off x="946060" y="27946"/>
            <a:ext cx="10909056" cy="1485900"/>
          </a:xfrm>
        </p:spPr>
        <p:txBody>
          <a:bodyPr vert="horz" lIns="91440" tIns="45720" rIns="91440" bIns="45720" rtlCol="0" anchor="t">
            <a:normAutofit fontScale="90000"/>
          </a:bodyPr>
          <a:lstStyle/>
          <a:p>
            <a:r>
              <a:rPr lang="en-US" dirty="0">
                <a:latin typeface="Rockwell" panose="02060603020205020403" pitchFamily="18" charset="77"/>
              </a:rPr>
              <a:t>Large numbers of veterans enter a workforce whose leaders no longer include them</a:t>
            </a:r>
          </a:p>
        </p:txBody>
      </p:sp>
      <p:sp>
        <p:nvSpPr>
          <p:cNvPr id="6" name="Content Placeholder 5">
            <a:extLst>
              <a:ext uri="{FF2B5EF4-FFF2-40B4-BE49-F238E27FC236}">
                <a16:creationId xmlns:a16="http://schemas.microsoft.com/office/drawing/2014/main" id="{91F279AC-D352-4087-A256-4CC2BC107B17}"/>
              </a:ext>
            </a:extLst>
          </p:cNvPr>
          <p:cNvSpPr>
            <a:spLocks noGrp="1"/>
          </p:cNvSpPr>
          <p:nvPr>
            <p:ph idx="1"/>
          </p:nvPr>
        </p:nvSpPr>
        <p:spPr>
          <a:xfrm>
            <a:off x="946059" y="4627566"/>
            <a:ext cx="6401798" cy="2014989"/>
          </a:xfrm>
        </p:spPr>
        <p:txBody>
          <a:bodyPr>
            <a:normAutofit/>
          </a:bodyPr>
          <a:lstStyle/>
          <a:p>
            <a:r>
              <a:rPr lang="en-US" sz="1600" dirty="0"/>
              <a:t>2009 study: 90% drop between 1980 and 2006 in the number of large publicly-held corporations whose CEOs had a military background</a:t>
            </a:r>
          </a:p>
          <a:p>
            <a:r>
              <a:rPr lang="en-US" sz="1600" dirty="0"/>
              <a:t>WSJ reports this percentage to now be 2.6%!  </a:t>
            </a:r>
          </a:p>
          <a:p>
            <a:r>
              <a:rPr lang="en-US" sz="1600" dirty="0"/>
              <a:t>Even if you include all S&amp;P 500 board members, that percentage is still less than 5%</a:t>
            </a:r>
          </a:p>
          <a:p>
            <a:endParaRPr lang="en-US" sz="1600" dirty="0"/>
          </a:p>
        </p:txBody>
      </p:sp>
      <p:cxnSp>
        <p:nvCxnSpPr>
          <p:cNvPr id="9" name="Straight Connector 8">
            <a:extLst>
              <a:ext uri="{FF2B5EF4-FFF2-40B4-BE49-F238E27FC236}">
                <a16:creationId xmlns:a16="http://schemas.microsoft.com/office/drawing/2014/main" id="{29C5608C-219F-4C42-B8DD-AB2431524144}"/>
              </a:ext>
            </a:extLst>
          </p:cNvPr>
          <p:cNvCxnSpPr/>
          <p:nvPr/>
        </p:nvCxnSpPr>
        <p:spPr>
          <a:xfrm>
            <a:off x="1700459" y="2630907"/>
            <a:ext cx="10058400"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Arrow: Up 12">
            <a:extLst>
              <a:ext uri="{FF2B5EF4-FFF2-40B4-BE49-F238E27FC236}">
                <a16:creationId xmlns:a16="http://schemas.microsoft.com/office/drawing/2014/main" id="{D662912E-41D9-46CD-A1EE-7FD998316B47}"/>
              </a:ext>
            </a:extLst>
          </p:cNvPr>
          <p:cNvSpPr/>
          <p:nvPr/>
        </p:nvSpPr>
        <p:spPr>
          <a:xfrm>
            <a:off x="9304421" y="1283369"/>
            <a:ext cx="2550695" cy="1347517"/>
          </a:xfrm>
          <a:prstGeom prst="upArrow">
            <a:avLst/>
          </a:prstGeom>
          <a:solidFill>
            <a:schemeClr val="tx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Traditional retirement age</a:t>
            </a:r>
          </a:p>
        </p:txBody>
      </p:sp>
      <p:sp>
        <p:nvSpPr>
          <p:cNvPr id="15" name="Rectangle 14">
            <a:extLst>
              <a:ext uri="{FF2B5EF4-FFF2-40B4-BE49-F238E27FC236}">
                <a16:creationId xmlns:a16="http://schemas.microsoft.com/office/drawing/2014/main" id="{A0F2E803-42D4-4C7C-8DA8-324AE00BA625}"/>
              </a:ext>
            </a:extLst>
          </p:cNvPr>
          <p:cNvSpPr/>
          <p:nvPr/>
        </p:nvSpPr>
        <p:spPr>
          <a:xfrm>
            <a:off x="9945446" y="6108569"/>
            <a:ext cx="898358" cy="356399"/>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Callout: Line 16">
            <a:extLst>
              <a:ext uri="{FF2B5EF4-FFF2-40B4-BE49-F238E27FC236}">
                <a16:creationId xmlns:a16="http://schemas.microsoft.com/office/drawing/2014/main" id="{0B8475FF-9AD7-4E9E-A4F2-6D27B5F512AC}"/>
              </a:ext>
            </a:extLst>
          </p:cNvPr>
          <p:cNvSpPr/>
          <p:nvPr/>
        </p:nvSpPr>
        <p:spPr>
          <a:xfrm>
            <a:off x="10403732" y="2865521"/>
            <a:ext cx="1556080" cy="1544178"/>
          </a:xfrm>
          <a:prstGeom prst="borderCallout1">
            <a:avLst>
              <a:gd name="adj1" fmla="val 99172"/>
              <a:gd name="adj2" fmla="val 20150"/>
              <a:gd name="adj3" fmla="val 209287"/>
              <a:gd name="adj4" fmla="val 1969"/>
            </a:avLst>
          </a:prstGeom>
          <a:solidFill>
            <a:schemeClr val="tx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Half of veterans are beyond retirement age</a:t>
            </a:r>
          </a:p>
        </p:txBody>
      </p:sp>
      <p:sp>
        <p:nvSpPr>
          <p:cNvPr id="14" name="Rectangle 13">
            <a:extLst>
              <a:ext uri="{FF2B5EF4-FFF2-40B4-BE49-F238E27FC236}">
                <a16:creationId xmlns:a16="http://schemas.microsoft.com/office/drawing/2014/main" id="{1A987011-AC0A-CF42-BE2B-59B093762BC8}"/>
              </a:ext>
            </a:extLst>
          </p:cNvPr>
          <p:cNvSpPr/>
          <p:nvPr/>
        </p:nvSpPr>
        <p:spPr>
          <a:xfrm>
            <a:off x="7474062" y="4972086"/>
            <a:ext cx="677017" cy="1876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4A1EE55A-356C-F645-9FD9-B58318A0AB5C}"/>
              </a:ext>
            </a:extLst>
          </p:cNvPr>
          <p:cNvSpPr/>
          <p:nvPr/>
        </p:nvSpPr>
        <p:spPr>
          <a:xfrm>
            <a:off x="3442904" y="1150920"/>
            <a:ext cx="677017" cy="1876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A87579F0-B68A-F9EA-BC57-717ED1BA8F46}"/>
              </a:ext>
            </a:extLst>
          </p:cNvPr>
          <p:cNvSpPr txBox="1"/>
          <p:nvPr/>
        </p:nvSpPr>
        <p:spPr>
          <a:xfrm>
            <a:off x="697620" y="6390562"/>
            <a:ext cx="6844602" cy="477054"/>
          </a:xfrm>
          <a:prstGeom prst="rect">
            <a:avLst/>
          </a:prstGeom>
          <a:noFill/>
        </p:spPr>
        <p:txBody>
          <a:bodyPr wrap="square" rtlCol="0">
            <a:spAutoFit/>
          </a:bodyPr>
          <a:lstStyle/>
          <a:p>
            <a:r>
              <a:rPr lang="en-US" sz="500" dirty="0"/>
              <a:t>Sources: (Above) Phillip Carter, Amy Schafer, Katherine Kidder and Moira Fagan, “Lost in Translation: The Civil-Military Divide and Veteran Employment,” Center For a New American Security, June 15, 2017, 5. (Right) Texas Workforce Investment Council, “Veterans in Texas: A Demographic Study,” June 2019, 6. Benmelech, Efraim &amp; Frydman, Carola. "Military CEOs," Journal of Financial Economics, vol. 117, no. 1 (2015): 43-59, accessed on July 2, 2017, </a:t>
            </a:r>
            <a:r>
              <a:rPr lang="en-US" sz="500" dirty="0">
                <a:hlinkClick r:id="rId5"/>
              </a:rPr>
              <a:t>http://www.nber.org/papers/w19782.pdf</a:t>
            </a:r>
            <a:r>
              <a:rPr lang="en-US" sz="500" dirty="0"/>
              <a:t>. Vanessa Fuhrmans, “Generals Bring Battlefield Expertise to the Business World: Employers are tapping military leaders to develop leadership talent, provide corporate governance and oversee cybersecurity strategy,” Wall Street Journal, August 29, 2017, accessed August 31, 2017, </a:t>
            </a:r>
            <a:r>
              <a:rPr lang="en-US" sz="500" dirty="0">
                <a:hlinkClick r:id="rId6"/>
              </a:rPr>
              <a:t>https://www.wsj.com/articles/generals-bring-battlefield-expertise-to-the-business-world-1504008002?shareToken=st0173955a9a9e4f4d9d7c2056ac1f3e19&amp;reflink=article_email_share&amp;mg=prod/accounts-wsj</a:t>
            </a:r>
            <a:r>
              <a:rPr lang="en-US" sz="500" dirty="0"/>
              <a:t>.  </a:t>
            </a:r>
          </a:p>
        </p:txBody>
      </p:sp>
      <p:sp>
        <p:nvSpPr>
          <p:cNvPr id="4" name="Footer Placeholder 14">
            <a:extLst>
              <a:ext uri="{FF2B5EF4-FFF2-40B4-BE49-F238E27FC236}">
                <a16:creationId xmlns:a16="http://schemas.microsoft.com/office/drawing/2014/main" id="{76FB07A3-01D4-3559-341C-D36D804301EA}"/>
              </a:ext>
            </a:extLst>
          </p:cNvPr>
          <p:cNvSpPr txBox="1">
            <a:spLocks/>
          </p:cNvSpPr>
          <p:nvPr/>
        </p:nvSpPr>
        <p:spPr>
          <a:xfrm>
            <a:off x="11183565" y="6534257"/>
            <a:ext cx="1018039" cy="404614"/>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COPYRIGHT</a:t>
            </a:r>
          </a:p>
        </p:txBody>
      </p:sp>
    </p:spTree>
    <p:extLst>
      <p:ext uri="{BB962C8B-B14F-4D97-AF65-F5344CB8AC3E}">
        <p14:creationId xmlns:p14="http://schemas.microsoft.com/office/powerpoint/2010/main" val="96957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C1D782F-06A6-9E9A-94AA-1E0C1DE0AF07}"/>
              </a:ext>
            </a:extLst>
          </p:cNvPr>
          <p:cNvPicPr>
            <a:picLocks noChangeAspect="1"/>
          </p:cNvPicPr>
          <p:nvPr/>
        </p:nvPicPr>
        <p:blipFill>
          <a:blip r:embed="rId3"/>
          <a:stretch>
            <a:fillRect/>
          </a:stretch>
        </p:blipFill>
        <p:spPr>
          <a:xfrm>
            <a:off x="0" y="-1"/>
            <a:ext cx="12390120" cy="8258687"/>
          </a:xfrm>
          <a:prstGeom prst="rect">
            <a:avLst/>
          </a:prstGeom>
        </p:spPr>
      </p:pic>
      <p:sp>
        <p:nvSpPr>
          <p:cNvPr id="9" name="Rectangle 8">
            <a:extLst>
              <a:ext uri="{FF2B5EF4-FFF2-40B4-BE49-F238E27FC236}">
                <a16:creationId xmlns:a16="http://schemas.microsoft.com/office/drawing/2014/main" id="{69052101-38D8-10AD-89AD-C38F90A3E069}"/>
              </a:ext>
            </a:extLst>
          </p:cNvPr>
          <p:cNvSpPr/>
          <p:nvPr/>
        </p:nvSpPr>
        <p:spPr>
          <a:xfrm>
            <a:off x="0" y="0"/>
            <a:ext cx="12390120" cy="6071616"/>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02031EC-6889-4D14-88E7-FE406A0BED65}"/>
              </a:ext>
            </a:extLst>
          </p:cNvPr>
          <p:cNvSpPr>
            <a:spLocks noGrp="1"/>
          </p:cNvSpPr>
          <p:nvPr>
            <p:ph type="title"/>
          </p:nvPr>
        </p:nvSpPr>
        <p:spPr/>
        <p:txBody>
          <a:bodyPr/>
          <a:lstStyle/>
          <a:p>
            <a:pPr algn="ctr"/>
            <a:r>
              <a:rPr lang="en-US" dirty="0">
                <a:latin typeface="Rockwell" panose="02060603020205020403" pitchFamily="18" charset="77"/>
              </a:rPr>
              <a:t>The Civil-Military Divide</a:t>
            </a:r>
          </a:p>
        </p:txBody>
      </p:sp>
      <p:sp>
        <p:nvSpPr>
          <p:cNvPr id="4" name="Cube 3">
            <a:extLst>
              <a:ext uri="{FF2B5EF4-FFF2-40B4-BE49-F238E27FC236}">
                <a16:creationId xmlns:a16="http://schemas.microsoft.com/office/drawing/2014/main" id="{BE48ED76-A018-A0F5-D72A-BD9E889EC80F}"/>
              </a:ext>
            </a:extLst>
          </p:cNvPr>
          <p:cNvSpPr/>
          <p:nvPr/>
        </p:nvSpPr>
        <p:spPr>
          <a:xfrm>
            <a:off x="2953009" y="3839497"/>
            <a:ext cx="2920181" cy="2027903"/>
          </a:xfrm>
          <a:prstGeom prst="cube">
            <a:avLst/>
          </a:prstGeom>
          <a:solidFill>
            <a:schemeClr val="tx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Civilians</a:t>
            </a:r>
          </a:p>
        </p:txBody>
      </p:sp>
      <p:sp>
        <p:nvSpPr>
          <p:cNvPr id="5" name="Cube 4">
            <a:extLst>
              <a:ext uri="{FF2B5EF4-FFF2-40B4-BE49-F238E27FC236}">
                <a16:creationId xmlns:a16="http://schemas.microsoft.com/office/drawing/2014/main" id="{53B802E5-B4A0-27B7-A421-72C20B443E58}"/>
              </a:ext>
            </a:extLst>
          </p:cNvPr>
          <p:cNvSpPr/>
          <p:nvPr/>
        </p:nvSpPr>
        <p:spPr>
          <a:xfrm>
            <a:off x="6818474" y="3839497"/>
            <a:ext cx="2920181" cy="2027903"/>
          </a:xfrm>
          <a:prstGeom prst="cube">
            <a:avLst/>
          </a:prstGeom>
          <a:solidFill>
            <a:schemeClr val="tx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Military</a:t>
            </a:r>
          </a:p>
        </p:txBody>
      </p:sp>
      <p:pic>
        <p:nvPicPr>
          <p:cNvPr id="12" name="Content Placeholder 11" descr="Group">
            <a:extLst>
              <a:ext uri="{FF2B5EF4-FFF2-40B4-BE49-F238E27FC236}">
                <a16:creationId xmlns:a16="http://schemas.microsoft.com/office/drawing/2014/main" id="{E3AE411D-EC60-4C71-95C4-6A724C394490}"/>
              </a:ext>
            </a:extLst>
          </p:cNvPr>
          <p:cNvPicPr>
            <a:picLocks noGrp="1" noChangeAspect="1"/>
          </p:cNvPicPr>
          <p:nvPr>
            <p:ph idx="1"/>
          </p:nvPr>
        </p:nvPicPr>
        <p:blipFill>
          <a:blip r:embed="rId4">
            <a:extLst>
              <a:ext uri="{96DAC541-7B7A-43D3-8B79-37D633B846F1}">
                <asvg:svgBlip xmlns:asvg="http://schemas.microsoft.com/office/drawing/2016/SVG/main" r:embed="rId5"/>
              </a:ext>
            </a:extLst>
          </a:blip>
          <a:stretch>
            <a:fillRect/>
          </a:stretch>
        </p:blipFill>
        <p:spPr>
          <a:xfrm>
            <a:off x="3371325" y="2594263"/>
            <a:ext cx="1917291" cy="1917291"/>
          </a:xfrm>
        </p:spPr>
      </p:pic>
      <p:grpSp>
        <p:nvGrpSpPr>
          <p:cNvPr id="6" name="Group 5">
            <a:extLst>
              <a:ext uri="{FF2B5EF4-FFF2-40B4-BE49-F238E27FC236}">
                <a16:creationId xmlns:a16="http://schemas.microsoft.com/office/drawing/2014/main" id="{BF20C44B-B35C-56C6-A54B-0D780913DCFB}"/>
              </a:ext>
            </a:extLst>
          </p:cNvPr>
          <p:cNvGrpSpPr/>
          <p:nvPr/>
        </p:nvGrpSpPr>
        <p:grpSpPr>
          <a:xfrm>
            <a:off x="7458440" y="3034220"/>
            <a:ext cx="1671911" cy="1125716"/>
            <a:chOff x="7458413" y="2729420"/>
            <a:chExt cx="1671911" cy="1125716"/>
          </a:xfrm>
        </p:grpSpPr>
        <p:pic>
          <p:nvPicPr>
            <p:cNvPr id="13" name="Graphic 12">
              <a:extLst>
                <a:ext uri="{FF2B5EF4-FFF2-40B4-BE49-F238E27FC236}">
                  <a16:creationId xmlns:a16="http://schemas.microsoft.com/office/drawing/2014/main" id="{2F68CF04-BDDB-4755-9C6D-0F9E212ACF8D}"/>
                </a:ext>
              </a:extLst>
            </p:cNvPr>
            <p:cNvPicPr>
              <a:picLocks noChangeAspect="1"/>
            </p:cNvPicPr>
            <p:nvPr/>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7458413" y="2731120"/>
              <a:ext cx="1106694" cy="1106694"/>
            </a:xfrm>
            <a:prstGeom prst="rect">
              <a:avLst/>
            </a:prstGeom>
          </p:spPr>
        </p:pic>
        <p:pic>
          <p:nvPicPr>
            <p:cNvPr id="16" name="Picture 15">
              <a:extLst>
                <a:ext uri="{FF2B5EF4-FFF2-40B4-BE49-F238E27FC236}">
                  <a16:creationId xmlns:a16="http://schemas.microsoft.com/office/drawing/2014/main" id="{476F3516-612A-4DE2-8C04-4A60CEB9192B}"/>
                </a:ext>
              </a:extLst>
            </p:cNvPr>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8704196" y="2729420"/>
              <a:ext cx="426128" cy="1125716"/>
            </a:xfrm>
            <a:prstGeom prst="rect">
              <a:avLst/>
            </a:prstGeom>
          </p:spPr>
        </p:pic>
      </p:grpSp>
      <p:sp>
        <p:nvSpPr>
          <p:cNvPr id="3" name="Arrow: Right 13">
            <a:extLst>
              <a:ext uri="{FF2B5EF4-FFF2-40B4-BE49-F238E27FC236}">
                <a16:creationId xmlns:a16="http://schemas.microsoft.com/office/drawing/2014/main" id="{C93D76C2-05F7-4F12-122E-62B276D6C8A5}"/>
              </a:ext>
            </a:extLst>
          </p:cNvPr>
          <p:cNvSpPr/>
          <p:nvPr/>
        </p:nvSpPr>
        <p:spPr>
          <a:xfrm>
            <a:off x="9945686" y="4330070"/>
            <a:ext cx="914400" cy="371960"/>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Arrow: Right 14">
            <a:extLst>
              <a:ext uri="{FF2B5EF4-FFF2-40B4-BE49-F238E27FC236}">
                <a16:creationId xmlns:a16="http://schemas.microsoft.com/office/drawing/2014/main" id="{1D44CE79-A603-9B68-81F1-0F7313DCAF00}"/>
              </a:ext>
            </a:extLst>
          </p:cNvPr>
          <p:cNvSpPr/>
          <p:nvPr/>
        </p:nvSpPr>
        <p:spPr>
          <a:xfrm rot="10800000">
            <a:off x="1787585" y="4330070"/>
            <a:ext cx="914400" cy="371960"/>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Footer Placeholder 14">
            <a:extLst>
              <a:ext uri="{FF2B5EF4-FFF2-40B4-BE49-F238E27FC236}">
                <a16:creationId xmlns:a16="http://schemas.microsoft.com/office/drawing/2014/main" id="{98C6C50D-43F8-F4DF-D102-E5634A9BFA5B}"/>
              </a:ext>
            </a:extLst>
          </p:cNvPr>
          <p:cNvSpPr txBox="1">
            <a:spLocks/>
          </p:cNvSpPr>
          <p:nvPr/>
        </p:nvSpPr>
        <p:spPr>
          <a:xfrm>
            <a:off x="11183565" y="6534257"/>
            <a:ext cx="1018039" cy="404614"/>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COPYRIGHT</a:t>
            </a:r>
          </a:p>
        </p:txBody>
      </p:sp>
    </p:spTree>
    <p:extLst>
      <p:ext uri="{BB962C8B-B14F-4D97-AF65-F5344CB8AC3E}">
        <p14:creationId xmlns:p14="http://schemas.microsoft.com/office/powerpoint/2010/main" val="26133224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CA95A61-4E51-10A3-386A-F47406818ED1}"/>
              </a:ext>
            </a:extLst>
          </p:cNvPr>
          <p:cNvPicPr>
            <a:picLocks noChangeAspect="1"/>
          </p:cNvPicPr>
          <p:nvPr/>
        </p:nvPicPr>
        <p:blipFill>
          <a:blip r:embed="rId3"/>
          <a:stretch>
            <a:fillRect/>
          </a:stretch>
        </p:blipFill>
        <p:spPr>
          <a:xfrm>
            <a:off x="0" y="-1"/>
            <a:ext cx="12390120" cy="8258687"/>
          </a:xfrm>
          <a:prstGeom prst="rect">
            <a:avLst/>
          </a:prstGeom>
        </p:spPr>
      </p:pic>
      <p:sp>
        <p:nvSpPr>
          <p:cNvPr id="9" name="Rectangle 8">
            <a:extLst>
              <a:ext uri="{FF2B5EF4-FFF2-40B4-BE49-F238E27FC236}">
                <a16:creationId xmlns:a16="http://schemas.microsoft.com/office/drawing/2014/main" id="{BCC9F45A-46A6-4C11-C324-B0358EAD7B1E}"/>
              </a:ext>
            </a:extLst>
          </p:cNvPr>
          <p:cNvSpPr/>
          <p:nvPr/>
        </p:nvSpPr>
        <p:spPr>
          <a:xfrm>
            <a:off x="0" y="0"/>
            <a:ext cx="12390120" cy="6071616"/>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02031EC-6889-4D14-88E7-FE406A0BED65}"/>
              </a:ext>
            </a:extLst>
          </p:cNvPr>
          <p:cNvSpPr>
            <a:spLocks noGrp="1"/>
          </p:cNvSpPr>
          <p:nvPr>
            <p:ph type="title"/>
          </p:nvPr>
        </p:nvSpPr>
        <p:spPr/>
        <p:txBody>
          <a:bodyPr/>
          <a:lstStyle/>
          <a:p>
            <a:pPr algn="ctr"/>
            <a:r>
              <a:rPr lang="en-US" dirty="0">
                <a:latin typeface="Rockwell" panose="02060603020205020403" pitchFamily="18" charset="77"/>
              </a:rPr>
              <a:t>The Civil-Military Divide</a:t>
            </a:r>
          </a:p>
        </p:txBody>
      </p:sp>
      <p:sp>
        <p:nvSpPr>
          <p:cNvPr id="4" name="Cube 3">
            <a:extLst>
              <a:ext uri="{FF2B5EF4-FFF2-40B4-BE49-F238E27FC236}">
                <a16:creationId xmlns:a16="http://schemas.microsoft.com/office/drawing/2014/main" id="{BE48ED76-A018-A0F5-D72A-BD9E889EC80F}"/>
              </a:ext>
            </a:extLst>
          </p:cNvPr>
          <p:cNvSpPr/>
          <p:nvPr/>
        </p:nvSpPr>
        <p:spPr>
          <a:xfrm>
            <a:off x="2468084" y="3839497"/>
            <a:ext cx="2920181" cy="2027903"/>
          </a:xfrm>
          <a:prstGeom prst="cube">
            <a:avLst/>
          </a:prstGeom>
          <a:solidFill>
            <a:schemeClr val="tx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Civilians</a:t>
            </a:r>
          </a:p>
        </p:txBody>
      </p:sp>
      <p:sp>
        <p:nvSpPr>
          <p:cNvPr id="5" name="Cube 4">
            <a:extLst>
              <a:ext uri="{FF2B5EF4-FFF2-40B4-BE49-F238E27FC236}">
                <a16:creationId xmlns:a16="http://schemas.microsoft.com/office/drawing/2014/main" id="{53B802E5-B4A0-27B7-A421-72C20B443E58}"/>
              </a:ext>
            </a:extLst>
          </p:cNvPr>
          <p:cNvSpPr/>
          <p:nvPr/>
        </p:nvSpPr>
        <p:spPr>
          <a:xfrm>
            <a:off x="7137139" y="3839497"/>
            <a:ext cx="2920181" cy="2027903"/>
          </a:xfrm>
          <a:prstGeom prst="cube">
            <a:avLst/>
          </a:prstGeom>
          <a:solidFill>
            <a:schemeClr val="tx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Military</a:t>
            </a:r>
          </a:p>
        </p:txBody>
      </p:sp>
      <p:pic>
        <p:nvPicPr>
          <p:cNvPr id="12" name="Content Placeholder 11" descr="Group">
            <a:extLst>
              <a:ext uri="{FF2B5EF4-FFF2-40B4-BE49-F238E27FC236}">
                <a16:creationId xmlns:a16="http://schemas.microsoft.com/office/drawing/2014/main" id="{E3AE411D-EC60-4C71-95C4-6A724C394490}"/>
              </a:ext>
            </a:extLst>
          </p:cNvPr>
          <p:cNvPicPr>
            <a:picLocks noGrp="1" noChangeAspect="1"/>
          </p:cNvPicPr>
          <p:nvPr>
            <p:ph idx="1"/>
          </p:nvPr>
        </p:nvPicPr>
        <p:blipFill>
          <a:blip r:embed="rId4">
            <a:extLst>
              <a:ext uri="{96DAC541-7B7A-43D3-8B79-37D633B846F1}">
                <asvg:svgBlip xmlns:asvg="http://schemas.microsoft.com/office/drawing/2016/SVG/main" r:embed="rId5"/>
              </a:ext>
            </a:extLst>
          </a:blip>
          <a:stretch>
            <a:fillRect/>
          </a:stretch>
        </p:blipFill>
        <p:spPr>
          <a:xfrm>
            <a:off x="2886400" y="2594263"/>
            <a:ext cx="1917291" cy="1917291"/>
          </a:xfrm>
        </p:spPr>
      </p:pic>
      <p:grpSp>
        <p:nvGrpSpPr>
          <p:cNvPr id="6" name="Group 5">
            <a:extLst>
              <a:ext uri="{FF2B5EF4-FFF2-40B4-BE49-F238E27FC236}">
                <a16:creationId xmlns:a16="http://schemas.microsoft.com/office/drawing/2014/main" id="{BF20C44B-B35C-56C6-A54B-0D780913DCFB}"/>
              </a:ext>
            </a:extLst>
          </p:cNvPr>
          <p:cNvGrpSpPr/>
          <p:nvPr/>
        </p:nvGrpSpPr>
        <p:grpSpPr>
          <a:xfrm>
            <a:off x="7777105" y="3034220"/>
            <a:ext cx="1671911" cy="1125716"/>
            <a:chOff x="7458413" y="2729420"/>
            <a:chExt cx="1671911" cy="1125716"/>
          </a:xfrm>
        </p:grpSpPr>
        <p:pic>
          <p:nvPicPr>
            <p:cNvPr id="13" name="Graphic 12">
              <a:extLst>
                <a:ext uri="{FF2B5EF4-FFF2-40B4-BE49-F238E27FC236}">
                  <a16:creationId xmlns:a16="http://schemas.microsoft.com/office/drawing/2014/main" id="{2F68CF04-BDDB-4755-9C6D-0F9E212ACF8D}"/>
                </a:ext>
              </a:extLst>
            </p:cNvPr>
            <p:cNvPicPr>
              <a:picLocks noChangeAspect="1"/>
            </p:cNvPicPr>
            <p:nvPr/>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7458413" y="2731120"/>
              <a:ext cx="1106694" cy="1106694"/>
            </a:xfrm>
            <a:prstGeom prst="rect">
              <a:avLst/>
            </a:prstGeom>
          </p:spPr>
        </p:pic>
        <p:pic>
          <p:nvPicPr>
            <p:cNvPr id="16" name="Picture 15">
              <a:extLst>
                <a:ext uri="{FF2B5EF4-FFF2-40B4-BE49-F238E27FC236}">
                  <a16:creationId xmlns:a16="http://schemas.microsoft.com/office/drawing/2014/main" id="{476F3516-612A-4DE2-8C04-4A60CEB9192B}"/>
                </a:ext>
              </a:extLst>
            </p:cNvPr>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8704196" y="2729420"/>
              <a:ext cx="426128" cy="1125716"/>
            </a:xfrm>
            <a:prstGeom prst="rect">
              <a:avLst/>
            </a:prstGeom>
          </p:spPr>
        </p:pic>
      </p:grpSp>
      <p:sp>
        <p:nvSpPr>
          <p:cNvPr id="3" name="Arrow: Right 13">
            <a:extLst>
              <a:ext uri="{FF2B5EF4-FFF2-40B4-BE49-F238E27FC236}">
                <a16:creationId xmlns:a16="http://schemas.microsoft.com/office/drawing/2014/main" id="{C93D76C2-05F7-4F12-122E-62B276D6C8A5}"/>
              </a:ext>
            </a:extLst>
          </p:cNvPr>
          <p:cNvSpPr/>
          <p:nvPr/>
        </p:nvSpPr>
        <p:spPr>
          <a:xfrm>
            <a:off x="10264351" y="4330070"/>
            <a:ext cx="914400" cy="371960"/>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Arrow: Right 14">
            <a:extLst>
              <a:ext uri="{FF2B5EF4-FFF2-40B4-BE49-F238E27FC236}">
                <a16:creationId xmlns:a16="http://schemas.microsoft.com/office/drawing/2014/main" id="{1D44CE79-A603-9B68-81F1-0F7313DCAF00}"/>
              </a:ext>
            </a:extLst>
          </p:cNvPr>
          <p:cNvSpPr/>
          <p:nvPr/>
        </p:nvSpPr>
        <p:spPr>
          <a:xfrm rot="10800000">
            <a:off x="1302660" y="4330070"/>
            <a:ext cx="914400" cy="371960"/>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Footer Placeholder 14">
            <a:extLst>
              <a:ext uri="{FF2B5EF4-FFF2-40B4-BE49-F238E27FC236}">
                <a16:creationId xmlns:a16="http://schemas.microsoft.com/office/drawing/2014/main" id="{B0F29C63-C1DE-AAA0-3D43-9B0145E5DABF}"/>
              </a:ext>
            </a:extLst>
          </p:cNvPr>
          <p:cNvSpPr txBox="1">
            <a:spLocks/>
          </p:cNvSpPr>
          <p:nvPr/>
        </p:nvSpPr>
        <p:spPr>
          <a:xfrm>
            <a:off x="11183565" y="6534257"/>
            <a:ext cx="1018039" cy="404614"/>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COPYRIGHT</a:t>
            </a:r>
          </a:p>
        </p:txBody>
      </p:sp>
    </p:spTree>
    <p:extLst>
      <p:ext uri="{BB962C8B-B14F-4D97-AF65-F5344CB8AC3E}">
        <p14:creationId xmlns:p14="http://schemas.microsoft.com/office/powerpoint/2010/main" val="3266528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91C81-1E39-4F5A-A6DB-BBA9F0DFDB4F}"/>
              </a:ext>
            </a:extLst>
          </p:cNvPr>
          <p:cNvSpPr>
            <a:spLocks noGrp="1"/>
          </p:cNvSpPr>
          <p:nvPr>
            <p:ph type="title"/>
          </p:nvPr>
        </p:nvSpPr>
        <p:spPr>
          <a:xfrm>
            <a:off x="1109478" y="299453"/>
            <a:ext cx="5473797" cy="1485900"/>
          </a:xfrm>
        </p:spPr>
        <p:txBody>
          <a:bodyPr vert="horz" lIns="91440" tIns="45720" rIns="91440" bIns="45720" rtlCol="0" anchor="t">
            <a:normAutofit fontScale="90000"/>
          </a:bodyPr>
          <a:lstStyle/>
          <a:p>
            <a:r>
              <a:rPr lang="en-US" dirty="0">
                <a:latin typeface="Rockwell" panose="02060603020205020403" pitchFamily="18" charset="77"/>
              </a:rPr>
              <a:t>The American public does not live near or interact with the military population</a:t>
            </a:r>
            <a:endParaRPr lang="en-US" baseline="30000" dirty="0">
              <a:latin typeface="Rockwell" panose="02060603020205020403" pitchFamily="18" charset="77"/>
            </a:endParaRPr>
          </a:p>
        </p:txBody>
      </p:sp>
      <p:sp>
        <p:nvSpPr>
          <p:cNvPr id="6" name="TextBox 5">
            <a:extLst>
              <a:ext uri="{FF2B5EF4-FFF2-40B4-BE49-F238E27FC236}">
                <a16:creationId xmlns:a16="http://schemas.microsoft.com/office/drawing/2014/main" id="{E514F734-DA2A-41D1-BC20-90313F11EBBE}"/>
              </a:ext>
            </a:extLst>
          </p:cNvPr>
          <p:cNvSpPr txBox="1"/>
          <p:nvPr/>
        </p:nvSpPr>
        <p:spPr>
          <a:xfrm>
            <a:off x="1081413" y="2919662"/>
            <a:ext cx="5473797" cy="1631216"/>
          </a:xfrm>
          <a:prstGeom prst="rect">
            <a:avLst/>
          </a:prstGeom>
          <a:noFill/>
        </p:spPr>
        <p:txBody>
          <a:bodyPr wrap="square" rtlCol="0">
            <a:spAutoFit/>
          </a:bodyPr>
          <a:lstStyle/>
          <a:p>
            <a:pPr marL="285750" indent="-285750">
              <a:buFont typeface="Arial" panose="020B0604020202020204" pitchFamily="34" charset="0"/>
              <a:buChar char="•"/>
            </a:pPr>
            <a:r>
              <a:rPr lang="en-US" sz="2000" i="1" dirty="0"/>
              <a:t>84% of post-9/11 veterans say the public does not understand the problems those in the military face</a:t>
            </a:r>
          </a:p>
          <a:p>
            <a:pPr marL="285750" indent="-285750">
              <a:buFont typeface="Arial" panose="020B0604020202020204" pitchFamily="34" charset="0"/>
              <a:buChar char="•"/>
            </a:pPr>
            <a:r>
              <a:rPr lang="en-US" sz="2000" i="1" dirty="0"/>
              <a:t>76% of pre-9/11 veterans and 71% of the public agree</a:t>
            </a:r>
            <a:endParaRPr lang="en-US" sz="2000" baseline="30000" dirty="0"/>
          </a:p>
        </p:txBody>
      </p:sp>
      <p:pic>
        <p:nvPicPr>
          <p:cNvPr id="8" name="Picture 7">
            <a:extLst>
              <a:ext uri="{FF2B5EF4-FFF2-40B4-BE49-F238E27FC236}">
                <a16:creationId xmlns:a16="http://schemas.microsoft.com/office/drawing/2014/main" id="{DC56ED67-865A-034F-B1DA-870B2BE3B636}"/>
              </a:ext>
            </a:extLst>
          </p:cNvPr>
          <p:cNvPicPr>
            <a:picLocks noChangeAspect="1"/>
          </p:cNvPicPr>
          <p:nvPr/>
        </p:nvPicPr>
        <p:blipFill>
          <a:blip r:embed="rId3"/>
          <a:stretch>
            <a:fillRect/>
          </a:stretch>
        </p:blipFill>
        <p:spPr>
          <a:xfrm>
            <a:off x="6649539" y="58294"/>
            <a:ext cx="5473797" cy="6741413"/>
          </a:xfrm>
          <a:prstGeom prst="rect">
            <a:avLst/>
          </a:prstGeom>
        </p:spPr>
      </p:pic>
      <p:sp>
        <p:nvSpPr>
          <p:cNvPr id="9" name="Rectangle 8">
            <a:extLst>
              <a:ext uri="{FF2B5EF4-FFF2-40B4-BE49-F238E27FC236}">
                <a16:creationId xmlns:a16="http://schemas.microsoft.com/office/drawing/2014/main" id="{CE0FAFB2-1014-8441-91E4-EA21703F3BF6}"/>
              </a:ext>
            </a:extLst>
          </p:cNvPr>
          <p:cNvSpPr/>
          <p:nvPr/>
        </p:nvSpPr>
        <p:spPr>
          <a:xfrm>
            <a:off x="7830422" y="465120"/>
            <a:ext cx="677017" cy="1876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2CA5F344-FD99-16F5-CBD7-D0DFCC3FF990}"/>
              </a:ext>
            </a:extLst>
          </p:cNvPr>
          <p:cNvSpPr txBox="1"/>
          <p:nvPr/>
        </p:nvSpPr>
        <p:spPr>
          <a:xfrm>
            <a:off x="793489" y="6153375"/>
            <a:ext cx="6580299" cy="646331"/>
          </a:xfrm>
          <a:prstGeom prst="rect">
            <a:avLst/>
          </a:prstGeom>
          <a:noFill/>
        </p:spPr>
        <p:txBody>
          <a:bodyPr wrap="square" rtlCol="0">
            <a:spAutoFit/>
          </a:bodyPr>
          <a:lstStyle/>
          <a:p>
            <a:r>
              <a:rPr lang="en-US" sz="900" dirty="0"/>
              <a:t>Sources: Phillip Carter, Amy Schafer, Katherine Kidder and Moira Fagan, “Lost in Translation: The Civil-Military Divide and Veteran Employment,” Center For a New American Security, June 15, 2017, 5. Bruce Drake, “On Memorial Day, public pride in veterans, but at a distance,” Pew Research Center, May 24, 2013, accessed January 2, 2017, </a:t>
            </a:r>
            <a:r>
              <a:rPr lang="en-US" sz="900" dirty="0">
                <a:hlinkClick r:id="rId4"/>
              </a:rPr>
              <a:t>http://www.pewresearch.org/fact-tank/2013/05/24/on-memorial-day-public-pride-in-veterans-but-at-a-distance-2/</a:t>
            </a:r>
            <a:r>
              <a:rPr lang="en-US" sz="900" dirty="0"/>
              <a:t>.  </a:t>
            </a:r>
          </a:p>
        </p:txBody>
      </p:sp>
      <p:sp>
        <p:nvSpPr>
          <p:cNvPr id="4" name="Footer Placeholder 14">
            <a:extLst>
              <a:ext uri="{FF2B5EF4-FFF2-40B4-BE49-F238E27FC236}">
                <a16:creationId xmlns:a16="http://schemas.microsoft.com/office/drawing/2014/main" id="{F1BBB160-5C50-5180-E510-75EEEEA1C1EA}"/>
              </a:ext>
            </a:extLst>
          </p:cNvPr>
          <p:cNvSpPr txBox="1">
            <a:spLocks/>
          </p:cNvSpPr>
          <p:nvPr/>
        </p:nvSpPr>
        <p:spPr>
          <a:xfrm>
            <a:off x="11183565" y="6534257"/>
            <a:ext cx="1018039" cy="404614"/>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COPYRIGHT</a:t>
            </a:r>
          </a:p>
        </p:txBody>
      </p:sp>
    </p:spTree>
    <p:extLst>
      <p:ext uri="{BB962C8B-B14F-4D97-AF65-F5344CB8AC3E}">
        <p14:creationId xmlns:p14="http://schemas.microsoft.com/office/powerpoint/2010/main" val="2868512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99F842D-ED77-86F5-F028-BC3115241798}"/>
              </a:ext>
            </a:extLst>
          </p:cNvPr>
          <p:cNvPicPr>
            <a:picLocks noChangeAspect="1"/>
          </p:cNvPicPr>
          <p:nvPr/>
        </p:nvPicPr>
        <p:blipFill>
          <a:blip r:embed="rId3"/>
          <a:stretch>
            <a:fillRect/>
          </a:stretch>
        </p:blipFill>
        <p:spPr>
          <a:xfrm>
            <a:off x="0" y="-1"/>
            <a:ext cx="12390120" cy="8258687"/>
          </a:xfrm>
          <a:prstGeom prst="rect">
            <a:avLst/>
          </a:prstGeom>
        </p:spPr>
      </p:pic>
      <p:sp>
        <p:nvSpPr>
          <p:cNvPr id="9" name="Rectangle 8">
            <a:extLst>
              <a:ext uri="{FF2B5EF4-FFF2-40B4-BE49-F238E27FC236}">
                <a16:creationId xmlns:a16="http://schemas.microsoft.com/office/drawing/2014/main" id="{E20EB368-1AED-F212-2E47-5A48A9D25DFE}"/>
              </a:ext>
            </a:extLst>
          </p:cNvPr>
          <p:cNvSpPr/>
          <p:nvPr/>
        </p:nvSpPr>
        <p:spPr>
          <a:xfrm>
            <a:off x="0" y="0"/>
            <a:ext cx="12390120" cy="6071616"/>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02031EC-6889-4D14-88E7-FE406A0BED65}"/>
              </a:ext>
            </a:extLst>
          </p:cNvPr>
          <p:cNvSpPr>
            <a:spLocks noGrp="1"/>
          </p:cNvSpPr>
          <p:nvPr>
            <p:ph type="title"/>
          </p:nvPr>
        </p:nvSpPr>
        <p:spPr/>
        <p:txBody>
          <a:bodyPr/>
          <a:lstStyle/>
          <a:p>
            <a:pPr algn="ctr"/>
            <a:r>
              <a:rPr lang="en-US" dirty="0">
                <a:latin typeface="Rockwell" panose="02060603020205020403" pitchFamily="18" charset="77"/>
              </a:rPr>
              <a:t>The Civil-Military Divide</a:t>
            </a:r>
          </a:p>
        </p:txBody>
      </p:sp>
      <p:sp>
        <p:nvSpPr>
          <p:cNvPr id="4" name="Cube 3">
            <a:extLst>
              <a:ext uri="{FF2B5EF4-FFF2-40B4-BE49-F238E27FC236}">
                <a16:creationId xmlns:a16="http://schemas.microsoft.com/office/drawing/2014/main" id="{BE48ED76-A018-A0F5-D72A-BD9E889EC80F}"/>
              </a:ext>
            </a:extLst>
          </p:cNvPr>
          <p:cNvSpPr/>
          <p:nvPr/>
        </p:nvSpPr>
        <p:spPr>
          <a:xfrm>
            <a:off x="2468084" y="3839497"/>
            <a:ext cx="2920181" cy="2027903"/>
          </a:xfrm>
          <a:prstGeom prst="cube">
            <a:avLst/>
          </a:prstGeom>
          <a:solidFill>
            <a:schemeClr val="tx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Civilians</a:t>
            </a:r>
          </a:p>
        </p:txBody>
      </p:sp>
      <p:sp>
        <p:nvSpPr>
          <p:cNvPr id="5" name="Cube 4">
            <a:extLst>
              <a:ext uri="{FF2B5EF4-FFF2-40B4-BE49-F238E27FC236}">
                <a16:creationId xmlns:a16="http://schemas.microsoft.com/office/drawing/2014/main" id="{53B802E5-B4A0-27B7-A421-72C20B443E58}"/>
              </a:ext>
            </a:extLst>
          </p:cNvPr>
          <p:cNvSpPr/>
          <p:nvPr/>
        </p:nvSpPr>
        <p:spPr>
          <a:xfrm>
            <a:off x="7137139" y="3839497"/>
            <a:ext cx="2920181" cy="2027903"/>
          </a:xfrm>
          <a:prstGeom prst="cube">
            <a:avLst/>
          </a:prstGeom>
          <a:solidFill>
            <a:schemeClr val="tx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Military</a:t>
            </a:r>
          </a:p>
        </p:txBody>
      </p:sp>
      <p:pic>
        <p:nvPicPr>
          <p:cNvPr id="12" name="Content Placeholder 11" descr="Group">
            <a:extLst>
              <a:ext uri="{FF2B5EF4-FFF2-40B4-BE49-F238E27FC236}">
                <a16:creationId xmlns:a16="http://schemas.microsoft.com/office/drawing/2014/main" id="{E3AE411D-EC60-4C71-95C4-6A724C394490}"/>
              </a:ext>
            </a:extLst>
          </p:cNvPr>
          <p:cNvPicPr>
            <a:picLocks noGrp="1" noChangeAspect="1"/>
          </p:cNvPicPr>
          <p:nvPr>
            <p:ph idx="1"/>
          </p:nvPr>
        </p:nvPicPr>
        <p:blipFill>
          <a:blip r:embed="rId4">
            <a:extLst>
              <a:ext uri="{96DAC541-7B7A-43D3-8B79-37D633B846F1}">
                <asvg:svgBlip xmlns:asvg="http://schemas.microsoft.com/office/drawing/2016/SVG/main" r:embed="rId5"/>
              </a:ext>
            </a:extLst>
          </a:blip>
          <a:stretch>
            <a:fillRect/>
          </a:stretch>
        </p:blipFill>
        <p:spPr>
          <a:xfrm>
            <a:off x="2886400" y="2594263"/>
            <a:ext cx="1917291" cy="1917291"/>
          </a:xfrm>
        </p:spPr>
      </p:pic>
      <p:grpSp>
        <p:nvGrpSpPr>
          <p:cNvPr id="6" name="Group 5">
            <a:extLst>
              <a:ext uri="{FF2B5EF4-FFF2-40B4-BE49-F238E27FC236}">
                <a16:creationId xmlns:a16="http://schemas.microsoft.com/office/drawing/2014/main" id="{BF20C44B-B35C-56C6-A54B-0D780913DCFB}"/>
              </a:ext>
            </a:extLst>
          </p:cNvPr>
          <p:cNvGrpSpPr/>
          <p:nvPr/>
        </p:nvGrpSpPr>
        <p:grpSpPr>
          <a:xfrm>
            <a:off x="7777105" y="3034220"/>
            <a:ext cx="1671911" cy="1125716"/>
            <a:chOff x="7458413" y="2729420"/>
            <a:chExt cx="1671911" cy="1125716"/>
          </a:xfrm>
        </p:grpSpPr>
        <p:pic>
          <p:nvPicPr>
            <p:cNvPr id="13" name="Graphic 12">
              <a:extLst>
                <a:ext uri="{FF2B5EF4-FFF2-40B4-BE49-F238E27FC236}">
                  <a16:creationId xmlns:a16="http://schemas.microsoft.com/office/drawing/2014/main" id="{2F68CF04-BDDB-4755-9C6D-0F9E212ACF8D}"/>
                </a:ext>
              </a:extLst>
            </p:cNvPr>
            <p:cNvPicPr>
              <a:picLocks noChangeAspect="1"/>
            </p:cNvPicPr>
            <p:nvPr/>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7458413" y="2731120"/>
              <a:ext cx="1106694" cy="1106694"/>
            </a:xfrm>
            <a:prstGeom prst="rect">
              <a:avLst/>
            </a:prstGeom>
          </p:spPr>
        </p:pic>
        <p:pic>
          <p:nvPicPr>
            <p:cNvPr id="16" name="Picture 15">
              <a:extLst>
                <a:ext uri="{FF2B5EF4-FFF2-40B4-BE49-F238E27FC236}">
                  <a16:creationId xmlns:a16="http://schemas.microsoft.com/office/drawing/2014/main" id="{476F3516-612A-4DE2-8C04-4A60CEB9192B}"/>
                </a:ext>
              </a:extLst>
            </p:cNvPr>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8704196" y="2729420"/>
              <a:ext cx="426128" cy="1125716"/>
            </a:xfrm>
            <a:prstGeom prst="rect">
              <a:avLst/>
            </a:prstGeom>
          </p:spPr>
        </p:pic>
      </p:grpSp>
      <p:sp>
        <p:nvSpPr>
          <p:cNvPr id="3" name="Arrow: Right 13">
            <a:extLst>
              <a:ext uri="{FF2B5EF4-FFF2-40B4-BE49-F238E27FC236}">
                <a16:creationId xmlns:a16="http://schemas.microsoft.com/office/drawing/2014/main" id="{C93D76C2-05F7-4F12-122E-62B276D6C8A5}"/>
              </a:ext>
            </a:extLst>
          </p:cNvPr>
          <p:cNvSpPr/>
          <p:nvPr/>
        </p:nvSpPr>
        <p:spPr>
          <a:xfrm>
            <a:off x="10264351" y="4330070"/>
            <a:ext cx="914400" cy="371960"/>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Arrow: Right 14">
            <a:extLst>
              <a:ext uri="{FF2B5EF4-FFF2-40B4-BE49-F238E27FC236}">
                <a16:creationId xmlns:a16="http://schemas.microsoft.com/office/drawing/2014/main" id="{1D44CE79-A603-9B68-81F1-0F7313DCAF00}"/>
              </a:ext>
            </a:extLst>
          </p:cNvPr>
          <p:cNvSpPr/>
          <p:nvPr/>
        </p:nvSpPr>
        <p:spPr>
          <a:xfrm rot="10800000">
            <a:off x="1302660" y="4330070"/>
            <a:ext cx="914400" cy="371960"/>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Footer Placeholder 14">
            <a:extLst>
              <a:ext uri="{FF2B5EF4-FFF2-40B4-BE49-F238E27FC236}">
                <a16:creationId xmlns:a16="http://schemas.microsoft.com/office/drawing/2014/main" id="{4D386E35-3392-6B6E-B002-AFFE51FD6492}"/>
              </a:ext>
            </a:extLst>
          </p:cNvPr>
          <p:cNvSpPr txBox="1">
            <a:spLocks/>
          </p:cNvSpPr>
          <p:nvPr/>
        </p:nvSpPr>
        <p:spPr>
          <a:xfrm>
            <a:off x="11183565" y="6534257"/>
            <a:ext cx="1018039" cy="404614"/>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COPYRIGHT</a:t>
            </a:r>
          </a:p>
        </p:txBody>
      </p:sp>
    </p:spTree>
    <p:extLst>
      <p:ext uri="{BB962C8B-B14F-4D97-AF65-F5344CB8AC3E}">
        <p14:creationId xmlns:p14="http://schemas.microsoft.com/office/powerpoint/2010/main" val="21759846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444941C5-650A-6728-9243-92E0200940BE}"/>
              </a:ext>
            </a:extLst>
          </p:cNvPr>
          <p:cNvPicPr>
            <a:picLocks noChangeAspect="1"/>
          </p:cNvPicPr>
          <p:nvPr/>
        </p:nvPicPr>
        <p:blipFill>
          <a:blip r:embed="rId2"/>
          <a:stretch>
            <a:fillRect/>
          </a:stretch>
        </p:blipFill>
        <p:spPr>
          <a:xfrm>
            <a:off x="0" y="-1"/>
            <a:ext cx="12390120" cy="8258687"/>
          </a:xfrm>
          <a:prstGeom prst="rect">
            <a:avLst/>
          </a:prstGeom>
        </p:spPr>
      </p:pic>
      <p:sp>
        <p:nvSpPr>
          <p:cNvPr id="19" name="Footer Placeholder 14">
            <a:extLst>
              <a:ext uri="{FF2B5EF4-FFF2-40B4-BE49-F238E27FC236}">
                <a16:creationId xmlns:a16="http://schemas.microsoft.com/office/drawing/2014/main" id="{FA793D22-8899-1E65-77CE-6A4298EF7BA6}"/>
              </a:ext>
            </a:extLst>
          </p:cNvPr>
          <p:cNvSpPr txBox="1">
            <a:spLocks/>
          </p:cNvSpPr>
          <p:nvPr/>
        </p:nvSpPr>
        <p:spPr>
          <a:xfrm>
            <a:off x="10958318" y="6447531"/>
            <a:ext cx="1018039" cy="404614"/>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COPYRIGHT</a:t>
            </a:r>
          </a:p>
        </p:txBody>
      </p:sp>
      <p:pic>
        <p:nvPicPr>
          <p:cNvPr id="20" name="Picture 19" descr="PNC-Bank-logo - SD Regional Chamber">
            <a:extLst>
              <a:ext uri="{FF2B5EF4-FFF2-40B4-BE49-F238E27FC236}">
                <a16:creationId xmlns:a16="http://schemas.microsoft.com/office/drawing/2014/main" id="{61435527-E435-6A56-46E7-C1182915E3D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4019" b="25425"/>
          <a:stretch/>
        </p:blipFill>
        <p:spPr bwMode="auto">
          <a:xfrm>
            <a:off x="10488778" y="115583"/>
            <a:ext cx="1503179" cy="45597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6364B28D-7635-CFF6-208A-FBC2A1BD072F}"/>
              </a:ext>
            </a:extLst>
          </p:cNvPr>
          <p:cNvSpPr/>
          <p:nvPr/>
        </p:nvSpPr>
        <p:spPr>
          <a:xfrm>
            <a:off x="0" y="0"/>
            <a:ext cx="12390120" cy="6071616"/>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3">
            <a:extLst>
              <a:ext uri="{FF2B5EF4-FFF2-40B4-BE49-F238E27FC236}">
                <a16:creationId xmlns:a16="http://schemas.microsoft.com/office/drawing/2014/main" id="{9B491A83-D72D-7F45-7A0E-E7FF68F94C55}"/>
              </a:ext>
            </a:extLst>
          </p:cNvPr>
          <p:cNvSpPr>
            <a:spLocks noChangeArrowheads="1"/>
          </p:cNvSpPr>
          <p:nvPr/>
        </p:nvSpPr>
        <p:spPr bwMode="auto">
          <a:xfrm>
            <a:off x="2012285" y="142269"/>
            <a:ext cx="2624139" cy="304800"/>
          </a:xfrm>
          <a:prstGeom prst="rect">
            <a:avLst/>
          </a:prstGeom>
          <a:noFill/>
          <a:ln>
            <a:noFill/>
          </a:ln>
          <a:effectLst/>
          <a:extLst>
            <a:ext uri="{909E8E84-426E-40DD-AFC4-6F175D3DCCD1}">
              <a14:hiddenFill xmlns:a14="http://schemas.microsoft.com/office/drawing/2010/main">
                <a:solidFill>
                  <a:srgbClr val="DDD2B5"/>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189">
              <a:spcBef>
                <a:spcPct val="50000"/>
              </a:spcBef>
              <a:defRPr/>
            </a:pPr>
            <a:endParaRPr lang="en-US" b="1" dirty="0">
              <a:solidFill>
                <a:srgbClr val="000000"/>
              </a:solidFill>
              <a:latin typeface="Century Gothic" panose="020B0502020202020204"/>
              <a:cs typeface="Arial"/>
              <a:sym typeface="Arial"/>
            </a:endParaRPr>
          </a:p>
        </p:txBody>
      </p:sp>
      <p:sp>
        <p:nvSpPr>
          <p:cNvPr id="13" name="Title 1">
            <a:extLst>
              <a:ext uri="{FF2B5EF4-FFF2-40B4-BE49-F238E27FC236}">
                <a16:creationId xmlns:a16="http://schemas.microsoft.com/office/drawing/2014/main" id="{F5BEA753-10E4-960A-7B4F-F671708B4350}"/>
              </a:ext>
            </a:extLst>
          </p:cNvPr>
          <p:cNvSpPr>
            <a:spLocks noGrp="1"/>
          </p:cNvSpPr>
          <p:nvPr>
            <p:ph type="title"/>
          </p:nvPr>
        </p:nvSpPr>
        <p:spPr>
          <a:xfrm>
            <a:off x="541826" y="206453"/>
            <a:ext cx="9446350" cy="698076"/>
          </a:xfrm>
        </p:spPr>
        <p:txBody>
          <a:bodyPr vert="horz" lIns="91440" tIns="45720" rIns="91440" bIns="45720" rtlCol="0" anchor="t">
            <a:normAutofit/>
          </a:bodyPr>
          <a:lstStyle/>
          <a:p>
            <a:r>
              <a:rPr lang="en-US" sz="3600" b="1" dirty="0">
                <a:latin typeface="Rockwell" panose="02060603020205020403" pitchFamily="18" charset="0"/>
              </a:rPr>
              <a:t>Matt Louis – Career on One Page </a:t>
            </a:r>
          </a:p>
        </p:txBody>
      </p:sp>
      <p:sp>
        <p:nvSpPr>
          <p:cNvPr id="14" name="Rectangle 13">
            <a:extLst>
              <a:ext uri="{FF2B5EF4-FFF2-40B4-BE49-F238E27FC236}">
                <a16:creationId xmlns:a16="http://schemas.microsoft.com/office/drawing/2014/main" id="{9D3AF3F3-6D69-834E-0BA5-5308CF7202A4}"/>
              </a:ext>
            </a:extLst>
          </p:cNvPr>
          <p:cNvSpPr/>
          <p:nvPr/>
        </p:nvSpPr>
        <p:spPr>
          <a:xfrm>
            <a:off x="211686" y="1915076"/>
            <a:ext cx="8982205" cy="40815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9D9F5809-ADC5-4C9B-E761-F31D5DE21F9B}"/>
              </a:ext>
            </a:extLst>
          </p:cNvPr>
          <p:cNvSpPr txBox="1"/>
          <p:nvPr/>
        </p:nvSpPr>
        <p:spPr>
          <a:xfrm>
            <a:off x="493699" y="802153"/>
            <a:ext cx="8116879" cy="1015663"/>
          </a:xfrm>
          <a:prstGeom prst="rect">
            <a:avLst/>
          </a:prstGeom>
          <a:noFill/>
        </p:spPr>
        <p:txBody>
          <a:bodyPr wrap="square" rtlCol="0">
            <a:spAutoFit/>
          </a:bodyPr>
          <a:lstStyle/>
          <a:p>
            <a:pPr marL="285744" indent="-285744" defTabSz="457189">
              <a:buFont typeface="Arial" panose="020B0604020202020204" pitchFamily="34" charset="0"/>
              <a:buChar char="•"/>
              <a:defRPr/>
            </a:pPr>
            <a:r>
              <a:rPr lang="en-US" sz="2000" b="1" dirty="0">
                <a:solidFill>
                  <a:prstClr val="black"/>
                </a:solidFill>
                <a:latin typeface="+mj-lt"/>
                <a:cs typeface="Arial"/>
                <a:sym typeface="Arial"/>
              </a:rPr>
              <a:t>Mission: Eliminating the civil-military divide in the US</a:t>
            </a:r>
          </a:p>
          <a:p>
            <a:pPr marL="285744" indent="-285744" defTabSz="457189">
              <a:buFont typeface="Arial" panose="020B0604020202020204" pitchFamily="34" charset="0"/>
              <a:buChar char="•"/>
              <a:defRPr/>
            </a:pPr>
            <a:r>
              <a:rPr lang="en-US" sz="2000" b="1" dirty="0">
                <a:solidFill>
                  <a:prstClr val="black"/>
                </a:solidFill>
                <a:latin typeface="+mj-lt"/>
                <a:cs typeface="Arial"/>
                <a:sym typeface="Arial"/>
              </a:rPr>
              <a:t>25 Years in uniform</a:t>
            </a:r>
          </a:p>
          <a:p>
            <a:pPr marL="285744" indent="-285744" defTabSz="457189">
              <a:buFont typeface="Arial" panose="020B0604020202020204" pitchFamily="34" charset="0"/>
              <a:buChar char="•"/>
              <a:defRPr/>
            </a:pPr>
            <a:r>
              <a:rPr lang="en-US" sz="2000" b="1" dirty="0">
                <a:solidFill>
                  <a:prstClr val="black"/>
                </a:solidFill>
                <a:latin typeface="+mj-lt"/>
                <a:cs typeface="Arial"/>
                <a:sym typeface="Arial"/>
              </a:rPr>
              <a:t>25 Years+ in the corporate world</a:t>
            </a:r>
          </a:p>
        </p:txBody>
      </p:sp>
      <p:pic>
        <p:nvPicPr>
          <p:cNvPr id="17" name="Picture 16">
            <a:extLst>
              <a:ext uri="{FF2B5EF4-FFF2-40B4-BE49-F238E27FC236}">
                <a16:creationId xmlns:a16="http://schemas.microsoft.com/office/drawing/2014/main" id="{C5B5CCC1-329F-B457-B7CE-2A86ABB58070}"/>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9249611" y="228361"/>
            <a:ext cx="1409536" cy="2124718"/>
          </a:xfrm>
          <a:prstGeom prst="rect">
            <a:avLst/>
          </a:prstGeom>
        </p:spPr>
      </p:pic>
      <p:pic>
        <p:nvPicPr>
          <p:cNvPr id="18" name="Picture 17">
            <a:extLst>
              <a:ext uri="{FF2B5EF4-FFF2-40B4-BE49-F238E27FC236}">
                <a16:creationId xmlns:a16="http://schemas.microsoft.com/office/drawing/2014/main" id="{245B9EB4-A26B-8AAC-7213-3946DE3B58B0}"/>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0772255" y="222631"/>
            <a:ext cx="1409536" cy="2114301"/>
          </a:xfrm>
          <a:prstGeom prst="rect">
            <a:avLst/>
          </a:prstGeom>
        </p:spPr>
      </p:pic>
      <p:pic>
        <p:nvPicPr>
          <p:cNvPr id="21" name="Picture 20">
            <a:extLst>
              <a:ext uri="{FF2B5EF4-FFF2-40B4-BE49-F238E27FC236}">
                <a16:creationId xmlns:a16="http://schemas.microsoft.com/office/drawing/2014/main" id="{8AC750C6-EECD-0655-4A5D-22F987518CBC}"/>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9528759" y="2478061"/>
            <a:ext cx="2380309" cy="3332433"/>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22" name="Rectangle 104">
            <a:extLst>
              <a:ext uri="{FF2B5EF4-FFF2-40B4-BE49-F238E27FC236}">
                <a16:creationId xmlns:a16="http://schemas.microsoft.com/office/drawing/2014/main" id="{5D1BA98F-EB39-2148-D7BA-84177D096E4E}"/>
              </a:ext>
            </a:extLst>
          </p:cNvPr>
          <p:cNvSpPr>
            <a:spLocks noChangeArrowheads="1"/>
          </p:cNvSpPr>
          <p:nvPr/>
        </p:nvSpPr>
        <p:spPr bwMode="gray">
          <a:xfrm>
            <a:off x="2630804" y="2136466"/>
            <a:ext cx="4748567" cy="3378200"/>
          </a:xfrm>
          <a:prstGeom prst="rect">
            <a:avLst/>
          </a:prstGeom>
          <a:solidFill>
            <a:srgbClr val="92D050">
              <a:alpha val="39999"/>
            </a:srgbClr>
          </a:solidFill>
          <a:ln>
            <a:noFill/>
          </a:ln>
          <a:effectLst/>
        </p:spPr>
        <p:txBody>
          <a:bodyPr wrap="none" lIns="73152" tIns="73152" rIns="73152" bIns="73152" anchor="ctr"/>
          <a:lstStyle>
            <a:lvl1pPr>
              <a:lnSpc>
                <a:spcPct val="106000"/>
              </a:lnSpc>
              <a:spcBef>
                <a:spcPct val="80000"/>
              </a:spcBef>
              <a:buClr>
                <a:schemeClr val="tx1"/>
              </a:buClr>
              <a:buSzPct val="80000"/>
              <a:buFont typeface="Wingdings" panose="05000000000000000000" pitchFamily="2" charset="2"/>
              <a:defRPr sz="1100">
                <a:solidFill>
                  <a:schemeClr val="tx1"/>
                </a:solidFill>
                <a:latin typeface="Arial" panose="020B0604020202020204" pitchFamily="34" charset="0"/>
              </a:defRPr>
            </a:lvl1pPr>
            <a:lvl2pPr marL="742950" indent="-285750">
              <a:lnSpc>
                <a:spcPct val="106000"/>
              </a:lnSpc>
              <a:spcBef>
                <a:spcPct val="80000"/>
              </a:spcBef>
              <a:buClr>
                <a:schemeClr val="tx1"/>
              </a:buClr>
              <a:buFont typeface="Wingdings 2" panose="05020102010507070707" pitchFamily="18" charset="2"/>
              <a:buChar char="¡"/>
              <a:defRPr sz="1100">
                <a:solidFill>
                  <a:schemeClr val="tx1"/>
                </a:solidFill>
                <a:latin typeface="Arial" panose="020B0604020202020204" pitchFamily="34" charset="0"/>
              </a:defRPr>
            </a:lvl2pPr>
            <a:lvl3pPr marL="1143000" indent="-228600">
              <a:lnSpc>
                <a:spcPct val="106000"/>
              </a:lnSpc>
              <a:spcBef>
                <a:spcPct val="40000"/>
              </a:spcBef>
              <a:buClr>
                <a:schemeClr val="tx1"/>
              </a:buClr>
              <a:buFont typeface="Arial" panose="020B0604020202020204" pitchFamily="34" charset="0"/>
              <a:buChar char="–"/>
              <a:defRPr sz="1000">
                <a:solidFill>
                  <a:schemeClr val="tx1"/>
                </a:solidFill>
                <a:latin typeface="Arial" panose="020B0604020202020204" pitchFamily="34" charset="0"/>
              </a:defRPr>
            </a:lvl3pPr>
            <a:lvl4pPr marL="1600200" indent="-228600">
              <a:lnSpc>
                <a:spcPct val="106000"/>
              </a:lnSpc>
              <a:spcBef>
                <a:spcPct val="20000"/>
              </a:spcBef>
              <a:buClr>
                <a:schemeClr val="tx1"/>
              </a:buClr>
              <a:buChar char="•"/>
              <a:defRPr sz="1000">
                <a:solidFill>
                  <a:schemeClr val="tx1"/>
                </a:solidFill>
                <a:latin typeface="Arial" panose="020B0604020202020204" pitchFamily="34" charset="0"/>
              </a:defRPr>
            </a:lvl4pPr>
            <a:lvl5pPr marL="2057400" indent="-228600">
              <a:spcBef>
                <a:spcPct val="20000"/>
              </a:spcBef>
              <a:buClr>
                <a:schemeClr val="tx1"/>
              </a:buClr>
              <a:buChar char="–"/>
              <a:defRPr sz="12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defRPr>
            </a:lvl9pPr>
          </a:lstStyle>
          <a:p>
            <a:pPr defTabSz="457189">
              <a:lnSpc>
                <a:spcPct val="100000"/>
              </a:lnSpc>
              <a:spcBef>
                <a:spcPct val="0"/>
              </a:spcBef>
              <a:buClrTx/>
              <a:buSzTx/>
              <a:defRPr/>
            </a:pPr>
            <a:endParaRPr lang="en-US" altLang="en-US" dirty="0">
              <a:solidFill>
                <a:prstClr val="black"/>
              </a:solidFill>
              <a:cs typeface="Arial"/>
              <a:sym typeface="Arial"/>
            </a:endParaRPr>
          </a:p>
        </p:txBody>
      </p:sp>
      <p:sp>
        <p:nvSpPr>
          <p:cNvPr id="23" name="Rectangle 33">
            <a:extLst>
              <a:ext uri="{FF2B5EF4-FFF2-40B4-BE49-F238E27FC236}">
                <a16:creationId xmlns:a16="http://schemas.microsoft.com/office/drawing/2014/main" id="{B8AE3E9D-D9A2-5213-4B77-647A2D6EA316}"/>
              </a:ext>
            </a:extLst>
          </p:cNvPr>
          <p:cNvSpPr>
            <a:spLocks noChangeArrowheads="1"/>
          </p:cNvSpPr>
          <p:nvPr/>
        </p:nvSpPr>
        <p:spPr bwMode="auto">
          <a:xfrm>
            <a:off x="476857" y="5178119"/>
            <a:ext cx="6903720" cy="333375"/>
          </a:xfrm>
          <a:prstGeom prst="rect">
            <a:avLst/>
          </a:prstGeom>
          <a:solidFill>
            <a:srgbClr val="C0C0C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106000"/>
              </a:lnSpc>
              <a:spcBef>
                <a:spcPct val="80000"/>
              </a:spcBef>
              <a:buClr>
                <a:schemeClr val="tx1"/>
              </a:buClr>
              <a:buSzPct val="80000"/>
              <a:buFont typeface="Wingdings" panose="05000000000000000000" pitchFamily="2" charset="2"/>
              <a:defRPr sz="1100">
                <a:solidFill>
                  <a:schemeClr val="tx1"/>
                </a:solidFill>
                <a:latin typeface="Arial" panose="020B0604020202020204" pitchFamily="34" charset="0"/>
              </a:defRPr>
            </a:lvl1pPr>
            <a:lvl2pPr marL="742950" indent="-285750">
              <a:lnSpc>
                <a:spcPct val="106000"/>
              </a:lnSpc>
              <a:spcBef>
                <a:spcPct val="80000"/>
              </a:spcBef>
              <a:buClr>
                <a:schemeClr val="tx1"/>
              </a:buClr>
              <a:buFont typeface="Wingdings 2" panose="05020102010507070707" pitchFamily="18" charset="2"/>
              <a:buChar char="¡"/>
              <a:defRPr sz="1100">
                <a:solidFill>
                  <a:schemeClr val="tx1"/>
                </a:solidFill>
                <a:latin typeface="Arial" panose="020B0604020202020204" pitchFamily="34" charset="0"/>
              </a:defRPr>
            </a:lvl2pPr>
            <a:lvl3pPr marL="1143000" indent="-228600">
              <a:lnSpc>
                <a:spcPct val="106000"/>
              </a:lnSpc>
              <a:spcBef>
                <a:spcPct val="40000"/>
              </a:spcBef>
              <a:buClr>
                <a:schemeClr val="tx1"/>
              </a:buClr>
              <a:buFont typeface="Arial" panose="020B0604020202020204" pitchFamily="34" charset="0"/>
              <a:buChar char="–"/>
              <a:defRPr sz="1000">
                <a:solidFill>
                  <a:schemeClr val="tx1"/>
                </a:solidFill>
                <a:latin typeface="Arial" panose="020B0604020202020204" pitchFamily="34" charset="0"/>
              </a:defRPr>
            </a:lvl3pPr>
            <a:lvl4pPr marL="1600200" indent="-228600">
              <a:lnSpc>
                <a:spcPct val="106000"/>
              </a:lnSpc>
              <a:spcBef>
                <a:spcPct val="20000"/>
              </a:spcBef>
              <a:buClr>
                <a:schemeClr val="tx1"/>
              </a:buClr>
              <a:buChar char="•"/>
              <a:defRPr sz="1000">
                <a:solidFill>
                  <a:schemeClr val="tx1"/>
                </a:solidFill>
                <a:latin typeface="Arial" panose="020B0604020202020204" pitchFamily="34" charset="0"/>
              </a:defRPr>
            </a:lvl4pPr>
            <a:lvl5pPr marL="2057400" indent="-228600">
              <a:spcBef>
                <a:spcPct val="20000"/>
              </a:spcBef>
              <a:buClr>
                <a:schemeClr val="tx1"/>
              </a:buClr>
              <a:buChar char="–"/>
              <a:defRPr sz="12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defRPr>
            </a:lvl9pPr>
          </a:lstStyle>
          <a:p>
            <a:pPr defTabSz="457189">
              <a:lnSpc>
                <a:spcPct val="100000"/>
              </a:lnSpc>
              <a:spcBef>
                <a:spcPct val="0"/>
              </a:spcBef>
              <a:buClrTx/>
              <a:buSzTx/>
              <a:defRPr/>
            </a:pPr>
            <a:endParaRPr lang="en-US" altLang="en-US" dirty="0">
              <a:solidFill>
                <a:prstClr val="black"/>
              </a:solidFill>
              <a:cs typeface="Arial"/>
              <a:sym typeface="Arial"/>
            </a:endParaRPr>
          </a:p>
        </p:txBody>
      </p:sp>
      <p:sp>
        <p:nvSpPr>
          <p:cNvPr id="24" name="Line 36">
            <a:extLst>
              <a:ext uri="{FF2B5EF4-FFF2-40B4-BE49-F238E27FC236}">
                <a16:creationId xmlns:a16="http://schemas.microsoft.com/office/drawing/2014/main" id="{F7E3D0D5-33F2-4FFF-2965-92FABC4B954C}"/>
              </a:ext>
            </a:extLst>
          </p:cNvPr>
          <p:cNvSpPr>
            <a:spLocks noChangeShapeType="1"/>
          </p:cNvSpPr>
          <p:nvPr/>
        </p:nvSpPr>
        <p:spPr bwMode="auto">
          <a:xfrm>
            <a:off x="474978" y="5517841"/>
            <a:ext cx="8245475" cy="0"/>
          </a:xfrm>
          <a:prstGeom prst="line">
            <a:avLst/>
          </a:prstGeom>
          <a:noFill/>
          <a:ln w="38100">
            <a:solidFill>
              <a:srgbClr val="00008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189">
              <a:defRPr/>
            </a:pPr>
            <a:endParaRPr lang="en-US" dirty="0">
              <a:solidFill>
                <a:prstClr val="black"/>
              </a:solidFill>
              <a:latin typeface="Century Gothic" panose="020B0502020202020204"/>
              <a:cs typeface="Arial"/>
              <a:sym typeface="Arial"/>
            </a:endParaRPr>
          </a:p>
        </p:txBody>
      </p:sp>
      <p:sp>
        <p:nvSpPr>
          <p:cNvPr id="25" name="Line 37">
            <a:extLst>
              <a:ext uri="{FF2B5EF4-FFF2-40B4-BE49-F238E27FC236}">
                <a16:creationId xmlns:a16="http://schemas.microsoft.com/office/drawing/2014/main" id="{22033B12-AC3C-7908-1B77-5F8D2EC28C8E}"/>
              </a:ext>
            </a:extLst>
          </p:cNvPr>
          <p:cNvSpPr>
            <a:spLocks noChangeShapeType="1"/>
          </p:cNvSpPr>
          <p:nvPr/>
        </p:nvSpPr>
        <p:spPr bwMode="auto">
          <a:xfrm flipH="1" flipV="1">
            <a:off x="457516" y="2246007"/>
            <a:ext cx="28575" cy="3259137"/>
          </a:xfrm>
          <a:prstGeom prst="line">
            <a:avLst/>
          </a:prstGeom>
          <a:noFill/>
          <a:ln w="38100">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189">
              <a:defRPr/>
            </a:pPr>
            <a:endParaRPr lang="en-US" dirty="0">
              <a:solidFill>
                <a:prstClr val="black"/>
              </a:solidFill>
              <a:latin typeface="Century Gothic" panose="020B0502020202020204"/>
              <a:cs typeface="Arial"/>
              <a:sym typeface="Arial"/>
            </a:endParaRPr>
          </a:p>
        </p:txBody>
      </p:sp>
      <p:sp>
        <p:nvSpPr>
          <p:cNvPr id="26" name="Text Box 42">
            <a:extLst>
              <a:ext uri="{FF2B5EF4-FFF2-40B4-BE49-F238E27FC236}">
                <a16:creationId xmlns:a16="http://schemas.microsoft.com/office/drawing/2014/main" id="{F89A730E-8678-8EC6-1A10-4E09872FA836}"/>
              </a:ext>
            </a:extLst>
          </p:cNvPr>
          <p:cNvSpPr txBox="1">
            <a:spLocks noChangeArrowheads="1"/>
          </p:cNvSpPr>
          <p:nvPr/>
        </p:nvSpPr>
        <p:spPr bwMode="auto">
          <a:xfrm>
            <a:off x="2238691" y="5555942"/>
            <a:ext cx="63658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19063" indent="-119063">
              <a:lnSpc>
                <a:spcPct val="106000"/>
              </a:lnSpc>
              <a:spcBef>
                <a:spcPct val="80000"/>
              </a:spcBef>
              <a:buClr>
                <a:schemeClr val="tx1"/>
              </a:buClr>
              <a:buSzPct val="80000"/>
              <a:buFont typeface="Wingdings" panose="05000000000000000000" pitchFamily="2" charset="2"/>
              <a:defRPr sz="1100">
                <a:solidFill>
                  <a:schemeClr val="tx1"/>
                </a:solidFill>
                <a:latin typeface="Arial" panose="020B0604020202020204" pitchFamily="34" charset="0"/>
              </a:defRPr>
            </a:lvl1pPr>
            <a:lvl2pPr marL="742950" indent="-285750">
              <a:lnSpc>
                <a:spcPct val="106000"/>
              </a:lnSpc>
              <a:spcBef>
                <a:spcPct val="80000"/>
              </a:spcBef>
              <a:buClr>
                <a:schemeClr val="tx1"/>
              </a:buClr>
              <a:buFont typeface="Wingdings 2" panose="05020102010507070707" pitchFamily="18" charset="2"/>
              <a:buChar char="¡"/>
              <a:defRPr sz="1100">
                <a:solidFill>
                  <a:schemeClr val="tx1"/>
                </a:solidFill>
                <a:latin typeface="Arial" panose="020B0604020202020204" pitchFamily="34" charset="0"/>
              </a:defRPr>
            </a:lvl2pPr>
            <a:lvl3pPr marL="1143000" indent="-228600">
              <a:lnSpc>
                <a:spcPct val="106000"/>
              </a:lnSpc>
              <a:spcBef>
                <a:spcPct val="40000"/>
              </a:spcBef>
              <a:buClr>
                <a:schemeClr val="tx1"/>
              </a:buClr>
              <a:buFont typeface="Arial" panose="020B0604020202020204" pitchFamily="34" charset="0"/>
              <a:buChar char="–"/>
              <a:defRPr sz="1000">
                <a:solidFill>
                  <a:schemeClr val="tx1"/>
                </a:solidFill>
                <a:latin typeface="Arial" panose="020B0604020202020204" pitchFamily="34" charset="0"/>
              </a:defRPr>
            </a:lvl3pPr>
            <a:lvl4pPr marL="1600200" indent="-228600">
              <a:lnSpc>
                <a:spcPct val="106000"/>
              </a:lnSpc>
              <a:spcBef>
                <a:spcPct val="20000"/>
              </a:spcBef>
              <a:buClr>
                <a:schemeClr val="tx1"/>
              </a:buClr>
              <a:buChar char="•"/>
              <a:defRPr sz="1000">
                <a:solidFill>
                  <a:schemeClr val="tx1"/>
                </a:solidFill>
                <a:latin typeface="Arial" panose="020B0604020202020204" pitchFamily="34" charset="0"/>
              </a:defRPr>
            </a:lvl4pPr>
            <a:lvl5pPr marL="2057400" indent="-228600">
              <a:spcBef>
                <a:spcPct val="20000"/>
              </a:spcBef>
              <a:buClr>
                <a:schemeClr val="tx1"/>
              </a:buClr>
              <a:buChar char="–"/>
              <a:defRPr sz="12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defRPr>
            </a:lvl9pPr>
          </a:lstStyle>
          <a:p>
            <a:pPr marL="119060" indent="-119060" defTabSz="457189">
              <a:lnSpc>
                <a:spcPct val="100000"/>
              </a:lnSpc>
              <a:spcBef>
                <a:spcPct val="50000"/>
              </a:spcBef>
              <a:buClrTx/>
              <a:buSzTx/>
              <a:defRPr/>
            </a:pPr>
            <a:r>
              <a:rPr lang="en-US" altLang="en-US" sz="800" dirty="0">
                <a:solidFill>
                  <a:srgbClr val="000000"/>
                </a:solidFill>
                <a:cs typeface="Arial" panose="020B0604020202020204" pitchFamily="34" charset="0"/>
                <a:sym typeface="Arial"/>
              </a:rPr>
              <a:t>2004</a:t>
            </a:r>
          </a:p>
        </p:txBody>
      </p:sp>
      <p:sp>
        <p:nvSpPr>
          <p:cNvPr id="27" name="Text Box 43">
            <a:extLst>
              <a:ext uri="{FF2B5EF4-FFF2-40B4-BE49-F238E27FC236}">
                <a16:creationId xmlns:a16="http://schemas.microsoft.com/office/drawing/2014/main" id="{69451D48-9E36-5014-157C-B781462DF06A}"/>
              </a:ext>
            </a:extLst>
          </p:cNvPr>
          <p:cNvSpPr txBox="1">
            <a:spLocks noChangeArrowheads="1"/>
          </p:cNvSpPr>
          <p:nvPr/>
        </p:nvSpPr>
        <p:spPr bwMode="auto">
          <a:xfrm>
            <a:off x="2914966" y="5555942"/>
            <a:ext cx="63658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19063" indent="-119063">
              <a:lnSpc>
                <a:spcPct val="106000"/>
              </a:lnSpc>
              <a:spcBef>
                <a:spcPct val="80000"/>
              </a:spcBef>
              <a:buClr>
                <a:schemeClr val="tx1"/>
              </a:buClr>
              <a:buSzPct val="80000"/>
              <a:buFont typeface="Wingdings" panose="05000000000000000000" pitchFamily="2" charset="2"/>
              <a:defRPr sz="1100">
                <a:solidFill>
                  <a:schemeClr val="tx1"/>
                </a:solidFill>
                <a:latin typeface="Arial" panose="020B0604020202020204" pitchFamily="34" charset="0"/>
              </a:defRPr>
            </a:lvl1pPr>
            <a:lvl2pPr marL="742950" indent="-285750">
              <a:lnSpc>
                <a:spcPct val="106000"/>
              </a:lnSpc>
              <a:spcBef>
                <a:spcPct val="80000"/>
              </a:spcBef>
              <a:buClr>
                <a:schemeClr val="tx1"/>
              </a:buClr>
              <a:buFont typeface="Wingdings 2" panose="05020102010507070707" pitchFamily="18" charset="2"/>
              <a:buChar char="¡"/>
              <a:defRPr sz="1100">
                <a:solidFill>
                  <a:schemeClr val="tx1"/>
                </a:solidFill>
                <a:latin typeface="Arial" panose="020B0604020202020204" pitchFamily="34" charset="0"/>
              </a:defRPr>
            </a:lvl2pPr>
            <a:lvl3pPr marL="1143000" indent="-228600">
              <a:lnSpc>
                <a:spcPct val="106000"/>
              </a:lnSpc>
              <a:spcBef>
                <a:spcPct val="40000"/>
              </a:spcBef>
              <a:buClr>
                <a:schemeClr val="tx1"/>
              </a:buClr>
              <a:buFont typeface="Arial" panose="020B0604020202020204" pitchFamily="34" charset="0"/>
              <a:buChar char="–"/>
              <a:defRPr sz="1000">
                <a:solidFill>
                  <a:schemeClr val="tx1"/>
                </a:solidFill>
                <a:latin typeface="Arial" panose="020B0604020202020204" pitchFamily="34" charset="0"/>
              </a:defRPr>
            </a:lvl3pPr>
            <a:lvl4pPr marL="1600200" indent="-228600">
              <a:lnSpc>
                <a:spcPct val="106000"/>
              </a:lnSpc>
              <a:spcBef>
                <a:spcPct val="20000"/>
              </a:spcBef>
              <a:buClr>
                <a:schemeClr val="tx1"/>
              </a:buClr>
              <a:buChar char="•"/>
              <a:defRPr sz="1000">
                <a:solidFill>
                  <a:schemeClr val="tx1"/>
                </a:solidFill>
                <a:latin typeface="Arial" panose="020B0604020202020204" pitchFamily="34" charset="0"/>
              </a:defRPr>
            </a:lvl4pPr>
            <a:lvl5pPr marL="2057400" indent="-228600">
              <a:spcBef>
                <a:spcPct val="20000"/>
              </a:spcBef>
              <a:buClr>
                <a:schemeClr val="tx1"/>
              </a:buClr>
              <a:buChar char="–"/>
              <a:defRPr sz="12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defRPr>
            </a:lvl9pPr>
          </a:lstStyle>
          <a:p>
            <a:pPr marL="119060" indent="-119060" defTabSz="457189">
              <a:lnSpc>
                <a:spcPct val="100000"/>
              </a:lnSpc>
              <a:spcBef>
                <a:spcPct val="50000"/>
              </a:spcBef>
              <a:buClrTx/>
              <a:buSzTx/>
              <a:defRPr/>
            </a:pPr>
            <a:r>
              <a:rPr lang="en-US" altLang="en-US" sz="800" dirty="0">
                <a:solidFill>
                  <a:srgbClr val="000000"/>
                </a:solidFill>
                <a:cs typeface="Arial" panose="020B0604020202020204" pitchFamily="34" charset="0"/>
                <a:sym typeface="Arial"/>
              </a:rPr>
              <a:t>2005</a:t>
            </a:r>
          </a:p>
        </p:txBody>
      </p:sp>
      <p:sp>
        <p:nvSpPr>
          <p:cNvPr id="28" name="Text Box 44">
            <a:extLst>
              <a:ext uri="{FF2B5EF4-FFF2-40B4-BE49-F238E27FC236}">
                <a16:creationId xmlns:a16="http://schemas.microsoft.com/office/drawing/2014/main" id="{10D34143-8BE3-B605-D64E-0165574B4F2C}"/>
              </a:ext>
            </a:extLst>
          </p:cNvPr>
          <p:cNvSpPr txBox="1">
            <a:spLocks noChangeArrowheads="1"/>
          </p:cNvSpPr>
          <p:nvPr/>
        </p:nvSpPr>
        <p:spPr bwMode="auto">
          <a:xfrm>
            <a:off x="4172266" y="5555942"/>
            <a:ext cx="63658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19063" indent="-119063">
              <a:lnSpc>
                <a:spcPct val="106000"/>
              </a:lnSpc>
              <a:spcBef>
                <a:spcPct val="80000"/>
              </a:spcBef>
              <a:buClr>
                <a:schemeClr val="tx1"/>
              </a:buClr>
              <a:buSzPct val="80000"/>
              <a:buFont typeface="Wingdings" panose="05000000000000000000" pitchFamily="2" charset="2"/>
              <a:defRPr sz="1100">
                <a:solidFill>
                  <a:schemeClr val="tx1"/>
                </a:solidFill>
                <a:latin typeface="Arial" panose="020B0604020202020204" pitchFamily="34" charset="0"/>
              </a:defRPr>
            </a:lvl1pPr>
            <a:lvl2pPr marL="742950" indent="-285750">
              <a:lnSpc>
                <a:spcPct val="106000"/>
              </a:lnSpc>
              <a:spcBef>
                <a:spcPct val="80000"/>
              </a:spcBef>
              <a:buClr>
                <a:schemeClr val="tx1"/>
              </a:buClr>
              <a:buFont typeface="Wingdings 2" panose="05020102010507070707" pitchFamily="18" charset="2"/>
              <a:buChar char="¡"/>
              <a:defRPr sz="1100">
                <a:solidFill>
                  <a:schemeClr val="tx1"/>
                </a:solidFill>
                <a:latin typeface="Arial" panose="020B0604020202020204" pitchFamily="34" charset="0"/>
              </a:defRPr>
            </a:lvl2pPr>
            <a:lvl3pPr marL="1143000" indent="-228600">
              <a:lnSpc>
                <a:spcPct val="106000"/>
              </a:lnSpc>
              <a:spcBef>
                <a:spcPct val="40000"/>
              </a:spcBef>
              <a:buClr>
                <a:schemeClr val="tx1"/>
              </a:buClr>
              <a:buFont typeface="Arial" panose="020B0604020202020204" pitchFamily="34" charset="0"/>
              <a:buChar char="–"/>
              <a:defRPr sz="1000">
                <a:solidFill>
                  <a:schemeClr val="tx1"/>
                </a:solidFill>
                <a:latin typeface="Arial" panose="020B0604020202020204" pitchFamily="34" charset="0"/>
              </a:defRPr>
            </a:lvl3pPr>
            <a:lvl4pPr marL="1600200" indent="-228600">
              <a:lnSpc>
                <a:spcPct val="106000"/>
              </a:lnSpc>
              <a:spcBef>
                <a:spcPct val="20000"/>
              </a:spcBef>
              <a:buClr>
                <a:schemeClr val="tx1"/>
              </a:buClr>
              <a:buChar char="•"/>
              <a:defRPr sz="1000">
                <a:solidFill>
                  <a:schemeClr val="tx1"/>
                </a:solidFill>
                <a:latin typeface="Arial" panose="020B0604020202020204" pitchFamily="34" charset="0"/>
              </a:defRPr>
            </a:lvl4pPr>
            <a:lvl5pPr marL="2057400" indent="-228600">
              <a:spcBef>
                <a:spcPct val="20000"/>
              </a:spcBef>
              <a:buClr>
                <a:schemeClr val="tx1"/>
              </a:buClr>
              <a:buChar char="–"/>
              <a:defRPr sz="12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defRPr>
            </a:lvl9pPr>
          </a:lstStyle>
          <a:p>
            <a:pPr marL="119060" indent="-119060" algn="ctr" defTabSz="457189">
              <a:lnSpc>
                <a:spcPct val="100000"/>
              </a:lnSpc>
              <a:spcBef>
                <a:spcPct val="50000"/>
              </a:spcBef>
              <a:buClrTx/>
              <a:buSzTx/>
              <a:defRPr/>
            </a:pPr>
            <a:r>
              <a:rPr lang="en-US" altLang="en-US" sz="800" dirty="0">
                <a:solidFill>
                  <a:srgbClr val="000000"/>
                </a:solidFill>
                <a:cs typeface="Arial" panose="020B0604020202020204" pitchFamily="34" charset="0"/>
                <a:sym typeface="Arial"/>
              </a:rPr>
              <a:t>2009</a:t>
            </a:r>
          </a:p>
        </p:txBody>
      </p:sp>
      <p:sp>
        <p:nvSpPr>
          <p:cNvPr id="29" name="Line 45">
            <a:extLst>
              <a:ext uri="{FF2B5EF4-FFF2-40B4-BE49-F238E27FC236}">
                <a16:creationId xmlns:a16="http://schemas.microsoft.com/office/drawing/2014/main" id="{4DD5257B-8550-A33A-8A8F-8CB48E9F4BEF}"/>
              </a:ext>
            </a:extLst>
          </p:cNvPr>
          <p:cNvSpPr>
            <a:spLocks noChangeShapeType="1"/>
          </p:cNvSpPr>
          <p:nvPr/>
        </p:nvSpPr>
        <p:spPr bwMode="auto">
          <a:xfrm flipH="1" flipV="1">
            <a:off x="1675126" y="2132523"/>
            <a:ext cx="14288" cy="3383280"/>
          </a:xfrm>
          <a:prstGeom prst="line">
            <a:avLst/>
          </a:prstGeom>
          <a:noFill/>
          <a:ln w="9525">
            <a:solidFill>
              <a:srgbClr val="00008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189">
              <a:defRPr/>
            </a:pPr>
            <a:endParaRPr lang="en-US" dirty="0">
              <a:solidFill>
                <a:prstClr val="black"/>
              </a:solidFill>
              <a:latin typeface="Century Gothic" panose="020B0502020202020204"/>
              <a:cs typeface="Arial"/>
              <a:sym typeface="Arial"/>
            </a:endParaRPr>
          </a:p>
        </p:txBody>
      </p:sp>
      <p:sp>
        <p:nvSpPr>
          <p:cNvPr id="30" name="Line 46">
            <a:extLst>
              <a:ext uri="{FF2B5EF4-FFF2-40B4-BE49-F238E27FC236}">
                <a16:creationId xmlns:a16="http://schemas.microsoft.com/office/drawing/2014/main" id="{B9BD0079-4DE5-B898-2DA4-484A3CE86A6D}"/>
              </a:ext>
            </a:extLst>
          </p:cNvPr>
          <p:cNvSpPr>
            <a:spLocks noChangeShapeType="1"/>
          </p:cNvSpPr>
          <p:nvPr/>
        </p:nvSpPr>
        <p:spPr bwMode="auto">
          <a:xfrm flipH="1" flipV="1">
            <a:off x="2427601" y="2132523"/>
            <a:ext cx="0" cy="3383280"/>
          </a:xfrm>
          <a:prstGeom prst="line">
            <a:avLst/>
          </a:prstGeom>
          <a:noFill/>
          <a:ln w="9525">
            <a:solidFill>
              <a:srgbClr val="00008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189">
              <a:defRPr/>
            </a:pPr>
            <a:endParaRPr lang="en-US" dirty="0">
              <a:solidFill>
                <a:prstClr val="black"/>
              </a:solidFill>
              <a:latin typeface="Century Gothic" panose="020B0502020202020204"/>
              <a:cs typeface="Arial"/>
              <a:sym typeface="Arial"/>
            </a:endParaRPr>
          </a:p>
        </p:txBody>
      </p:sp>
      <p:sp>
        <p:nvSpPr>
          <p:cNvPr id="31" name="Line 47">
            <a:extLst>
              <a:ext uri="{FF2B5EF4-FFF2-40B4-BE49-F238E27FC236}">
                <a16:creationId xmlns:a16="http://schemas.microsoft.com/office/drawing/2014/main" id="{F6940D40-E600-A632-65C4-AEF2B98D274A}"/>
              </a:ext>
            </a:extLst>
          </p:cNvPr>
          <p:cNvSpPr>
            <a:spLocks noChangeShapeType="1"/>
          </p:cNvSpPr>
          <p:nvPr/>
        </p:nvSpPr>
        <p:spPr bwMode="auto">
          <a:xfrm flipH="1" flipV="1">
            <a:off x="3097526" y="2132523"/>
            <a:ext cx="0" cy="3383280"/>
          </a:xfrm>
          <a:prstGeom prst="line">
            <a:avLst/>
          </a:prstGeom>
          <a:noFill/>
          <a:ln w="9525">
            <a:solidFill>
              <a:srgbClr val="00008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189">
              <a:defRPr/>
            </a:pPr>
            <a:endParaRPr lang="en-US" dirty="0">
              <a:solidFill>
                <a:prstClr val="black"/>
              </a:solidFill>
              <a:latin typeface="Century Gothic" panose="020B0502020202020204"/>
              <a:cs typeface="Arial"/>
              <a:sym typeface="Arial"/>
            </a:endParaRPr>
          </a:p>
        </p:txBody>
      </p:sp>
      <p:sp>
        <p:nvSpPr>
          <p:cNvPr id="32" name="Line 49">
            <a:extLst>
              <a:ext uri="{FF2B5EF4-FFF2-40B4-BE49-F238E27FC236}">
                <a16:creationId xmlns:a16="http://schemas.microsoft.com/office/drawing/2014/main" id="{48CDAB3C-E771-7AC1-D3E7-0731BF6A9EFD}"/>
              </a:ext>
            </a:extLst>
          </p:cNvPr>
          <p:cNvSpPr>
            <a:spLocks noChangeShapeType="1"/>
          </p:cNvSpPr>
          <p:nvPr/>
        </p:nvSpPr>
        <p:spPr bwMode="auto">
          <a:xfrm flipV="1">
            <a:off x="3781739" y="2132523"/>
            <a:ext cx="0" cy="3383280"/>
          </a:xfrm>
          <a:prstGeom prst="line">
            <a:avLst/>
          </a:prstGeom>
          <a:noFill/>
          <a:ln w="9525">
            <a:solidFill>
              <a:srgbClr val="00008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189">
              <a:defRPr/>
            </a:pPr>
            <a:endParaRPr lang="en-US" dirty="0">
              <a:solidFill>
                <a:prstClr val="black"/>
              </a:solidFill>
              <a:latin typeface="Century Gothic" panose="020B0502020202020204"/>
              <a:cs typeface="Arial"/>
              <a:sym typeface="Arial"/>
            </a:endParaRPr>
          </a:p>
        </p:txBody>
      </p:sp>
      <p:sp>
        <p:nvSpPr>
          <p:cNvPr id="33" name="Line 51">
            <a:extLst>
              <a:ext uri="{FF2B5EF4-FFF2-40B4-BE49-F238E27FC236}">
                <a16:creationId xmlns:a16="http://schemas.microsoft.com/office/drawing/2014/main" id="{83ACAFD9-23AA-9771-A069-A1E9901604FD}"/>
              </a:ext>
            </a:extLst>
          </p:cNvPr>
          <p:cNvSpPr>
            <a:spLocks noChangeShapeType="1"/>
          </p:cNvSpPr>
          <p:nvPr/>
        </p:nvSpPr>
        <p:spPr bwMode="auto">
          <a:xfrm flipH="1" flipV="1">
            <a:off x="4465951" y="2132523"/>
            <a:ext cx="14288" cy="3383280"/>
          </a:xfrm>
          <a:prstGeom prst="line">
            <a:avLst/>
          </a:prstGeom>
          <a:noFill/>
          <a:ln w="9525">
            <a:solidFill>
              <a:srgbClr val="00008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189">
              <a:defRPr/>
            </a:pPr>
            <a:endParaRPr lang="en-US" dirty="0">
              <a:solidFill>
                <a:prstClr val="black"/>
              </a:solidFill>
              <a:latin typeface="Century Gothic" panose="020B0502020202020204"/>
              <a:cs typeface="Arial"/>
              <a:sym typeface="Arial"/>
            </a:endParaRPr>
          </a:p>
        </p:txBody>
      </p:sp>
      <p:sp>
        <p:nvSpPr>
          <p:cNvPr id="34" name="Text Box 55">
            <a:extLst>
              <a:ext uri="{FF2B5EF4-FFF2-40B4-BE49-F238E27FC236}">
                <a16:creationId xmlns:a16="http://schemas.microsoft.com/office/drawing/2014/main" id="{2CEDCB1C-2E10-C570-D4BD-77C06F6F9A6A}"/>
              </a:ext>
            </a:extLst>
          </p:cNvPr>
          <p:cNvSpPr txBox="1">
            <a:spLocks noChangeArrowheads="1"/>
          </p:cNvSpPr>
          <p:nvPr/>
        </p:nvSpPr>
        <p:spPr bwMode="auto">
          <a:xfrm>
            <a:off x="3464241" y="5555942"/>
            <a:ext cx="63658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19063" indent="-119063">
              <a:lnSpc>
                <a:spcPct val="106000"/>
              </a:lnSpc>
              <a:spcBef>
                <a:spcPct val="80000"/>
              </a:spcBef>
              <a:buClr>
                <a:schemeClr val="tx1"/>
              </a:buClr>
              <a:buSzPct val="80000"/>
              <a:buFont typeface="Wingdings" panose="05000000000000000000" pitchFamily="2" charset="2"/>
              <a:defRPr sz="1100">
                <a:solidFill>
                  <a:schemeClr val="tx1"/>
                </a:solidFill>
                <a:latin typeface="Arial" panose="020B0604020202020204" pitchFamily="34" charset="0"/>
              </a:defRPr>
            </a:lvl1pPr>
            <a:lvl2pPr marL="742950" indent="-285750">
              <a:lnSpc>
                <a:spcPct val="106000"/>
              </a:lnSpc>
              <a:spcBef>
                <a:spcPct val="80000"/>
              </a:spcBef>
              <a:buClr>
                <a:schemeClr val="tx1"/>
              </a:buClr>
              <a:buFont typeface="Wingdings 2" panose="05020102010507070707" pitchFamily="18" charset="2"/>
              <a:buChar char="¡"/>
              <a:defRPr sz="1100">
                <a:solidFill>
                  <a:schemeClr val="tx1"/>
                </a:solidFill>
                <a:latin typeface="Arial" panose="020B0604020202020204" pitchFamily="34" charset="0"/>
              </a:defRPr>
            </a:lvl2pPr>
            <a:lvl3pPr marL="1143000" indent="-228600">
              <a:lnSpc>
                <a:spcPct val="106000"/>
              </a:lnSpc>
              <a:spcBef>
                <a:spcPct val="40000"/>
              </a:spcBef>
              <a:buClr>
                <a:schemeClr val="tx1"/>
              </a:buClr>
              <a:buFont typeface="Arial" panose="020B0604020202020204" pitchFamily="34" charset="0"/>
              <a:buChar char="–"/>
              <a:defRPr sz="1000">
                <a:solidFill>
                  <a:schemeClr val="tx1"/>
                </a:solidFill>
                <a:latin typeface="Arial" panose="020B0604020202020204" pitchFamily="34" charset="0"/>
              </a:defRPr>
            </a:lvl3pPr>
            <a:lvl4pPr marL="1600200" indent="-228600">
              <a:lnSpc>
                <a:spcPct val="106000"/>
              </a:lnSpc>
              <a:spcBef>
                <a:spcPct val="20000"/>
              </a:spcBef>
              <a:buClr>
                <a:schemeClr val="tx1"/>
              </a:buClr>
              <a:buChar char="•"/>
              <a:defRPr sz="1000">
                <a:solidFill>
                  <a:schemeClr val="tx1"/>
                </a:solidFill>
                <a:latin typeface="Arial" panose="020B0604020202020204" pitchFamily="34" charset="0"/>
              </a:defRPr>
            </a:lvl4pPr>
            <a:lvl5pPr marL="2057400" indent="-228600">
              <a:spcBef>
                <a:spcPct val="20000"/>
              </a:spcBef>
              <a:buClr>
                <a:schemeClr val="tx1"/>
              </a:buClr>
              <a:buChar char="–"/>
              <a:defRPr sz="12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defRPr>
            </a:lvl9pPr>
          </a:lstStyle>
          <a:p>
            <a:pPr marL="119060" indent="-119060" algn="ctr" defTabSz="457189">
              <a:lnSpc>
                <a:spcPct val="100000"/>
              </a:lnSpc>
              <a:spcBef>
                <a:spcPct val="50000"/>
              </a:spcBef>
              <a:buClrTx/>
              <a:buSzTx/>
              <a:defRPr/>
            </a:pPr>
            <a:r>
              <a:rPr lang="en-US" altLang="en-US" sz="800" dirty="0">
                <a:solidFill>
                  <a:srgbClr val="000000"/>
                </a:solidFill>
                <a:cs typeface="Arial" panose="020B0604020202020204" pitchFamily="34" charset="0"/>
                <a:sym typeface="Arial"/>
              </a:rPr>
              <a:t>2006</a:t>
            </a:r>
          </a:p>
        </p:txBody>
      </p:sp>
      <p:sp>
        <p:nvSpPr>
          <p:cNvPr id="35" name="Text Box 58">
            <a:extLst>
              <a:ext uri="{FF2B5EF4-FFF2-40B4-BE49-F238E27FC236}">
                <a16:creationId xmlns:a16="http://schemas.microsoft.com/office/drawing/2014/main" id="{3374035C-EB36-880A-C47A-8BC6F1E5740B}"/>
              </a:ext>
            </a:extLst>
          </p:cNvPr>
          <p:cNvSpPr txBox="1">
            <a:spLocks noChangeArrowheads="1"/>
          </p:cNvSpPr>
          <p:nvPr/>
        </p:nvSpPr>
        <p:spPr bwMode="auto">
          <a:xfrm>
            <a:off x="822641" y="5557529"/>
            <a:ext cx="63658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19063" indent="-119063">
              <a:lnSpc>
                <a:spcPct val="106000"/>
              </a:lnSpc>
              <a:spcBef>
                <a:spcPct val="80000"/>
              </a:spcBef>
              <a:buClr>
                <a:schemeClr val="tx1"/>
              </a:buClr>
              <a:buSzPct val="80000"/>
              <a:buFont typeface="Wingdings" panose="05000000000000000000" pitchFamily="2" charset="2"/>
              <a:defRPr sz="1100">
                <a:solidFill>
                  <a:schemeClr val="tx1"/>
                </a:solidFill>
                <a:latin typeface="Arial" panose="020B0604020202020204" pitchFamily="34" charset="0"/>
              </a:defRPr>
            </a:lvl1pPr>
            <a:lvl2pPr marL="742950" indent="-285750">
              <a:lnSpc>
                <a:spcPct val="106000"/>
              </a:lnSpc>
              <a:spcBef>
                <a:spcPct val="80000"/>
              </a:spcBef>
              <a:buClr>
                <a:schemeClr val="tx1"/>
              </a:buClr>
              <a:buFont typeface="Wingdings 2" panose="05020102010507070707" pitchFamily="18" charset="2"/>
              <a:buChar char="¡"/>
              <a:defRPr sz="1100">
                <a:solidFill>
                  <a:schemeClr val="tx1"/>
                </a:solidFill>
                <a:latin typeface="Arial" panose="020B0604020202020204" pitchFamily="34" charset="0"/>
              </a:defRPr>
            </a:lvl2pPr>
            <a:lvl3pPr marL="1143000" indent="-228600">
              <a:lnSpc>
                <a:spcPct val="106000"/>
              </a:lnSpc>
              <a:spcBef>
                <a:spcPct val="40000"/>
              </a:spcBef>
              <a:buClr>
                <a:schemeClr val="tx1"/>
              </a:buClr>
              <a:buFont typeface="Arial" panose="020B0604020202020204" pitchFamily="34" charset="0"/>
              <a:buChar char="–"/>
              <a:defRPr sz="1000">
                <a:solidFill>
                  <a:schemeClr val="tx1"/>
                </a:solidFill>
                <a:latin typeface="Arial" panose="020B0604020202020204" pitchFamily="34" charset="0"/>
              </a:defRPr>
            </a:lvl3pPr>
            <a:lvl4pPr marL="1600200" indent="-228600">
              <a:lnSpc>
                <a:spcPct val="106000"/>
              </a:lnSpc>
              <a:spcBef>
                <a:spcPct val="20000"/>
              </a:spcBef>
              <a:buClr>
                <a:schemeClr val="tx1"/>
              </a:buClr>
              <a:buChar char="•"/>
              <a:defRPr sz="1000">
                <a:solidFill>
                  <a:schemeClr val="tx1"/>
                </a:solidFill>
                <a:latin typeface="Arial" panose="020B0604020202020204" pitchFamily="34" charset="0"/>
              </a:defRPr>
            </a:lvl4pPr>
            <a:lvl5pPr marL="2057400" indent="-228600">
              <a:spcBef>
                <a:spcPct val="20000"/>
              </a:spcBef>
              <a:buClr>
                <a:schemeClr val="tx1"/>
              </a:buClr>
              <a:buChar char="–"/>
              <a:defRPr sz="12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defRPr>
            </a:lvl9pPr>
          </a:lstStyle>
          <a:p>
            <a:pPr marL="119060" indent="-119060" defTabSz="457189">
              <a:lnSpc>
                <a:spcPct val="100000"/>
              </a:lnSpc>
              <a:spcBef>
                <a:spcPct val="50000"/>
              </a:spcBef>
              <a:buClrTx/>
              <a:buSzTx/>
              <a:defRPr/>
            </a:pPr>
            <a:r>
              <a:rPr lang="en-US" altLang="en-US" sz="800" dirty="0">
                <a:solidFill>
                  <a:srgbClr val="000000"/>
                </a:solidFill>
                <a:cs typeface="Arial" panose="020B0604020202020204" pitchFamily="34" charset="0"/>
                <a:sym typeface="Arial"/>
              </a:rPr>
              <a:t>1996</a:t>
            </a:r>
          </a:p>
        </p:txBody>
      </p:sp>
      <p:sp>
        <p:nvSpPr>
          <p:cNvPr id="36" name="Line 59">
            <a:extLst>
              <a:ext uri="{FF2B5EF4-FFF2-40B4-BE49-F238E27FC236}">
                <a16:creationId xmlns:a16="http://schemas.microsoft.com/office/drawing/2014/main" id="{04948A0C-EB4C-2E93-AC4D-88C0D8FDD310}"/>
              </a:ext>
            </a:extLst>
          </p:cNvPr>
          <p:cNvSpPr>
            <a:spLocks noChangeShapeType="1"/>
          </p:cNvSpPr>
          <p:nvPr/>
        </p:nvSpPr>
        <p:spPr bwMode="auto">
          <a:xfrm flipH="1" flipV="1">
            <a:off x="992503" y="2132523"/>
            <a:ext cx="15875" cy="3383280"/>
          </a:xfrm>
          <a:prstGeom prst="line">
            <a:avLst/>
          </a:prstGeom>
          <a:noFill/>
          <a:ln w="9525">
            <a:solidFill>
              <a:srgbClr val="00008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189">
              <a:defRPr/>
            </a:pPr>
            <a:endParaRPr lang="en-US" dirty="0">
              <a:solidFill>
                <a:prstClr val="black"/>
              </a:solidFill>
              <a:latin typeface="Century Gothic" panose="020B0502020202020204"/>
              <a:cs typeface="Arial"/>
              <a:sym typeface="Arial"/>
            </a:endParaRPr>
          </a:p>
        </p:txBody>
      </p:sp>
      <p:sp>
        <p:nvSpPr>
          <p:cNvPr id="37" name="Text Box 62">
            <a:extLst>
              <a:ext uri="{FF2B5EF4-FFF2-40B4-BE49-F238E27FC236}">
                <a16:creationId xmlns:a16="http://schemas.microsoft.com/office/drawing/2014/main" id="{6D370A18-350B-B216-7679-371AF84C234B}"/>
              </a:ext>
            </a:extLst>
          </p:cNvPr>
          <p:cNvSpPr txBox="1">
            <a:spLocks noChangeArrowheads="1"/>
          </p:cNvSpPr>
          <p:nvPr/>
        </p:nvSpPr>
        <p:spPr bwMode="auto">
          <a:xfrm>
            <a:off x="313053" y="5179705"/>
            <a:ext cx="765175"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19063" indent="-119063">
              <a:lnSpc>
                <a:spcPct val="106000"/>
              </a:lnSpc>
              <a:spcBef>
                <a:spcPct val="80000"/>
              </a:spcBef>
              <a:buClr>
                <a:schemeClr val="tx1"/>
              </a:buClr>
              <a:buSzPct val="80000"/>
              <a:buFont typeface="Wingdings" panose="05000000000000000000" pitchFamily="2" charset="2"/>
              <a:defRPr sz="1100">
                <a:solidFill>
                  <a:schemeClr val="tx1"/>
                </a:solidFill>
                <a:latin typeface="Arial" panose="020B0604020202020204" pitchFamily="34" charset="0"/>
              </a:defRPr>
            </a:lvl1pPr>
            <a:lvl2pPr marL="742950" indent="-285750">
              <a:lnSpc>
                <a:spcPct val="106000"/>
              </a:lnSpc>
              <a:spcBef>
                <a:spcPct val="80000"/>
              </a:spcBef>
              <a:buClr>
                <a:schemeClr val="tx1"/>
              </a:buClr>
              <a:buFont typeface="Wingdings 2" panose="05020102010507070707" pitchFamily="18" charset="2"/>
              <a:buChar char="¡"/>
              <a:defRPr sz="1100">
                <a:solidFill>
                  <a:schemeClr val="tx1"/>
                </a:solidFill>
                <a:latin typeface="Arial" panose="020B0604020202020204" pitchFamily="34" charset="0"/>
              </a:defRPr>
            </a:lvl2pPr>
            <a:lvl3pPr marL="1143000" indent="-228600">
              <a:lnSpc>
                <a:spcPct val="106000"/>
              </a:lnSpc>
              <a:spcBef>
                <a:spcPct val="40000"/>
              </a:spcBef>
              <a:buClr>
                <a:schemeClr val="tx1"/>
              </a:buClr>
              <a:buFont typeface="Arial" panose="020B0604020202020204" pitchFamily="34" charset="0"/>
              <a:buChar char="–"/>
              <a:defRPr sz="1000">
                <a:solidFill>
                  <a:schemeClr val="tx1"/>
                </a:solidFill>
                <a:latin typeface="Arial" panose="020B0604020202020204" pitchFamily="34" charset="0"/>
              </a:defRPr>
            </a:lvl3pPr>
            <a:lvl4pPr marL="1600200" indent="-228600">
              <a:lnSpc>
                <a:spcPct val="106000"/>
              </a:lnSpc>
              <a:spcBef>
                <a:spcPct val="20000"/>
              </a:spcBef>
              <a:buClr>
                <a:schemeClr val="tx1"/>
              </a:buClr>
              <a:buChar char="•"/>
              <a:defRPr sz="1000">
                <a:solidFill>
                  <a:schemeClr val="tx1"/>
                </a:solidFill>
                <a:latin typeface="Arial" panose="020B0604020202020204" pitchFamily="34" charset="0"/>
              </a:defRPr>
            </a:lvl4pPr>
            <a:lvl5pPr marL="2057400" indent="-228600">
              <a:spcBef>
                <a:spcPct val="20000"/>
              </a:spcBef>
              <a:buClr>
                <a:schemeClr val="tx1"/>
              </a:buClr>
              <a:buChar char="–"/>
              <a:defRPr sz="12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defRPr>
            </a:lvl9pPr>
          </a:lstStyle>
          <a:p>
            <a:pPr marL="119060" indent="-119060" algn="r" defTabSz="457189">
              <a:lnSpc>
                <a:spcPct val="100000"/>
              </a:lnSpc>
              <a:spcBef>
                <a:spcPct val="50000"/>
              </a:spcBef>
              <a:buClrTx/>
              <a:buSzTx/>
              <a:defRPr/>
            </a:pPr>
            <a:r>
              <a:rPr lang="en-US" altLang="en-US" sz="700" dirty="0">
                <a:solidFill>
                  <a:prstClr val="black"/>
                </a:solidFill>
                <a:cs typeface="Arial" panose="020B0604020202020204" pitchFamily="34" charset="0"/>
                <a:sym typeface="Arial"/>
              </a:rPr>
              <a:t>Previous Employers</a:t>
            </a:r>
          </a:p>
        </p:txBody>
      </p:sp>
      <p:sp>
        <p:nvSpPr>
          <p:cNvPr id="38" name="Line 69">
            <a:extLst>
              <a:ext uri="{FF2B5EF4-FFF2-40B4-BE49-F238E27FC236}">
                <a16:creationId xmlns:a16="http://schemas.microsoft.com/office/drawing/2014/main" id="{012BAB34-C519-323E-5654-3F8B74015504}"/>
              </a:ext>
            </a:extLst>
          </p:cNvPr>
          <p:cNvSpPr>
            <a:spLocks noChangeShapeType="1"/>
          </p:cNvSpPr>
          <p:nvPr/>
        </p:nvSpPr>
        <p:spPr bwMode="auto">
          <a:xfrm>
            <a:off x="470215" y="5805179"/>
            <a:ext cx="8050212" cy="0"/>
          </a:xfrm>
          <a:prstGeom prst="line">
            <a:avLst/>
          </a:prstGeom>
          <a:noFill/>
          <a:ln w="222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189">
              <a:defRPr/>
            </a:pPr>
            <a:endParaRPr lang="en-US" dirty="0">
              <a:solidFill>
                <a:prstClr val="black"/>
              </a:solidFill>
              <a:latin typeface="Century Gothic" panose="020B0502020202020204"/>
              <a:cs typeface="Arial"/>
              <a:sym typeface="Arial"/>
            </a:endParaRPr>
          </a:p>
        </p:txBody>
      </p:sp>
      <p:sp>
        <p:nvSpPr>
          <p:cNvPr id="39" name="Text Box 76">
            <a:extLst>
              <a:ext uri="{FF2B5EF4-FFF2-40B4-BE49-F238E27FC236}">
                <a16:creationId xmlns:a16="http://schemas.microsoft.com/office/drawing/2014/main" id="{285B0B3E-54B4-38C0-AB49-E8CCBD65D666}"/>
              </a:ext>
            </a:extLst>
          </p:cNvPr>
          <p:cNvSpPr txBox="1">
            <a:spLocks noChangeArrowheads="1"/>
          </p:cNvSpPr>
          <p:nvPr/>
        </p:nvSpPr>
        <p:spPr bwMode="auto">
          <a:xfrm>
            <a:off x="298766" y="5557529"/>
            <a:ext cx="63658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19063" indent="-119063">
              <a:lnSpc>
                <a:spcPct val="106000"/>
              </a:lnSpc>
              <a:spcBef>
                <a:spcPct val="80000"/>
              </a:spcBef>
              <a:buClr>
                <a:schemeClr val="tx1"/>
              </a:buClr>
              <a:buSzPct val="80000"/>
              <a:buFont typeface="Wingdings" panose="05000000000000000000" pitchFamily="2" charset="2"/>
              <a:defRPr sz="1100">
                <a:solidFill>
                  <a:schemeClr val="tx1"/>
                </a:solidFill>
                <a:latin typeface="Arial" panose="020B0604020202020204" pitchFamily="34" charset="0"/>
              </a:defRPr>
            </a:lvl1pPr>
            <a:lvl2pPr marL="742950" indent="-285750">
              <a:lnSpc>
                <a:spcPct val="106000"/>
              </a:lnSpc>
              <a:spcBef>
                <a:spcPct val="80000"/>
              </a:spcBef>
              <a:buClr>
                <a:schemeClr val="tx1"/>
              </a:buClr>
              <a:buFont typeface="Wingdings 2" panose="05020102010507070707" pitchFamily="18" charset="2"/>
              <a:buChar char="¡"/>
              <a:defRPr sz="1100">
                <a:solidFill>
                  <a:schemeClr val="tx1"/>
                </a:solidFill>
                <a:latin typeface="Arial" panose="020B0604020202020204" pitchFamily="34" charset="0"/>
              </a:defRPr>
            </a:lvl2pPr>
            <a:lvl3pPr marL="1143000" indent="-228600">
              <a:lnSpc>
                <a:spcPct val="106000"/>
              </a:lnSpc>
              <a:spcBef>
                <a:spcPct val="40000"/>
              </a:spcBef>
              <a:buClr>
                <a:schemeClr val="tx1"/>
              </a:buClr>
              <a:buFont typeface="Arial" panose="020B0604020202020204" pitchFamily="34" charset="0"/>
              <a:buChar char="–"/>
              <a:defRPr sz="1000">
                <a:solidFill>
                  <a:schemeClr val="tx1"/>
                </a:solidFill>
                <a:latin typeface="Arial" panose="020B0604020202020204" pitchFamily="34" charset="0"/>
              </a:defRPr>
            </a:lvl3pPr>
            <a:lvl4pPr marL="1600200" indent="-228600">
              <a:lnSpc>
                <a:spcPct val="106000"/>
              </a:lnSpc>
              <a:spcBef>
                <a:spcPct val="20000"/>
              </a:spcBef>
              <a:buClr>
                <a:schemeClr val="tx1"/>
              </a:buClr>
              <a:buChar char="•"/>
              <a:defRPr sz="1000">
                <a:solidFill>
                  <a:schemeClr val="tx1"/>
                </a:solidFill>
                <a:latin typeface="Arial" panose="020B0604020202020204" pitchFamily="34" charset="0"/>
              </a:defRPr>
            </a:lvl4pPr>
            <a:lvl5pPr marL="2057400" indent="-228600">
              <a:spcBef>
                <a:spcPct val="20000"/>
              </a:spcBef>
              <a:buClr>
                <a:schemeClr val="tx1"/>
              </a:buClr>
              <a:buChar char="–"/>
              <a:defRPr sz="12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defRPr>
            </a:lvl9pPr>
          </a:lstStyle>
          <a:p>
            <a:pPr marL="119060" indent="-119060" defTabSz="457189">
              <a:lnSpc>
                <a:spcPct val="100000"/>
              </a:lnSpc>
              <a:spcBef>
                <a:spcPct val="50000"/>
              </a:spcBef>
              <a:buClrTx/>
              <a:buSzTx/>
              <a:defRPr/>
            </a:pPr>
            <a:r>
              <a:rPr lang="en-US" altLang="en-US" sz="800" dirty="0">
                <a:solidFill>
                  <a:srgbClr val="000000"/>
                </a:solidFill>
                <a:cs typeface="Arial" panose="020B0604020202020204" pitchFamily="34" charset="0"/>
                <a:sym typeface="Arial"/>
              </a:rPr>
              <a:t>1991</a:t>
            </a:r>
          </a:p>
        </p:txBody>
      </p:sp>
      <p:sp>
        <p:nvSpPr>
          <p:cNvPr id="40" name="Text Box 77">
            <a:extLst>
              <a:ext uri="{FF2B5EF4-FFF2-40B4-BE49-F238E27FC236}">
                <a16:creationId xmlns:a16="http://schemas.microsoft.com/office/drawing/2014/main" id="{4121CCB3-0264-4654-44E4-CE8E99BDF091}"/>
              </a:ext>
            </a:extLst>
          </p:cNvPr>
          <p:cNvSpPr txBox="1">
            <a:spLocks noChangeArrowheads="1"/>
          </p:cNvSpPr>
          <p:nvPr/>
        </p:nvSpPr>
        <p:spPr bwMode="auto">
          <a:xfrm>
            <a:off x="1498915" y="5557529"/>
            <a:ext cx="63658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19063" indent="-119063">
              <a:lnSpc>
                <a:spcPct val="106000"/>
              </a:lnSpc>
              <a:spcBef>
                <a:spcPct val="80000"/>
              </a:spcBef>
              <a:buClr>
                <a:schemeClr val="tx1"/>
              </a:buClr>
              <a:buSzPct val="80000"/>
              <a:buFont typeface="Wingdings" panose="05000000000000000000" pitchFamily="2" charset="2"/>
              <a:defRPr sz="1100">
                <a:solidFill>
                  <a:schemeClr val="tx1"/>
                </a:solidFill>
                <a:latin typeface="Arial" panose="020B0604020202020204" pitchFamily="34" charset="0"/>
              </a:defRPr>
            </a:lvl1pPr>
            <a:lvl2pPr marL="742950" indent="-285750">
              <a:lnSpc>
                <a:spcPct val="106000"/>
              </a:lnSpc>
              <a:spcBef>
                <a:spcPct val="80000"/>
              </a:spcBef>
              <a:buClr>
                <a:schemeClr val="tx1"/>
              </a:buClr>
              <a:buFont typeface="Wingdings 2" panose="05020102010507070707" pitchFamily="18" charset="2"/>
              <a:buChar char="¡"/>
              <a:defRPr sz="1100">
                <a:solidFill>
                  <a:schemeClr val="tx1"/>
                </a:solidFill>
                <a:latin typeface="Arial" panose="020B0604020202020204" pitchFamily="34" charset="0"/>
              </a:defRPr>
            </a:lvl2pPr>
            <a:lvl3pPr marL="1143000" indent="-228600">
              <a:lnSpc>
                <a:spcPct val="106000"/>
              </a:lnSpc>
              <a:spcBef>
                <a:spcPct val="40000"/>
              </a:spcBef>
              <a:buClr>
                <a:schemeClr val="tx1"/>
              </a:buClr>
              <a:buFont typeface="Arial" panose="020B0604020202020204" pitchFamily="34" charset="0"/>
              <a:buChar char="–"/>
              <a:defRPr sz="1000">
                <a:solidFill>
                  <a:schemeClr val="tx1"/>
                </a:solidFill>
                <a:latin typeface="Arial" panose="020B0604020202020204" pitchFamily="34" charset="0"/>
              </a:defRPr>
            </a:lvl3pPr>
            <a:lvl4pPr marL="1600200" indent="-228600">
              <a:lnSpc>
                <a:spcPct val="106000"/>
              </a:lnSpc>
              <a:spcBef>
                <a:spcPct val="20000"/>
              </a:spcBef>
              <a:buClr>
                <a:schemeClr val="tx1"/>
              </a:buClr>
              <a:buChar char="•"/>
              <a:defRPr sz="1000">
                <a:solidFill>
                  <a:schemeClr val="tx1"/>
                </a:solidFill>
                <a:latin typeface="Arial" panose="020B0604020202020204" pitchFamily="34" charset="0"/>
              </a:defRPr>
            </a:lvl4pPr>
            <a:lvl5pPr marL="2057400" indent="-228600">
              <a:spcBef>
                <a:spcPct val="20000"/>
              </a:spcBef>
              <a:buClr>
                <a:schemeClr val="tx1"/>
              </a:buClr>
              <a:buChar char="–"/>
              <a:defRPr sz="12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defRPr>
            </a:lvl9pPr>
          </a:lstStyle>
          <a:p>
            <a:pPr marL="119060" indent="-119060" defTabSz="457189">
              <a:lnSpc>
                <a:spcPct val="100000"/>
              </a:lnSpc>
              <a:spcBef>
                <a:spcPct val="50000"/>
              </a:spcBef>
              <a:buClrTx/>
              <a:buSzTx/>
              <a:defRPr/>
            </a:pPr>
            <a:r>
              <a:rPr lang="en-US" altLang="en-US" sz="800" dirty="0">
                <a:solidFill>
                  <a:srgbClr val="000000"/>
                </a:solidFill>
                <a:cs typeface="Arial" panose="020B0604020202020204" pitchFamily="34" charset="0"/>
                <a:sym typeface="Arial"/>
              </a:rPr>
              <a:t>1998</a:t>
            </a:r>
          </a:p>
        </p:txBody>
      </p:sp>
      <p:pic>
        <p:nvPicPr>
          <p:cNvPr id="41" name="Picture 78" descr="ethicon logo">
            <a:extLst>
              <a:ext uri="{FF2B5EF4-FFF2-40B4-BE49-F238E27FC236}">
                <a16:creationId xmlns:a16="http://schemas.microsoft.com/office/drawing/2014/main" id="{E342DBF2-7337-6506-14D6-C4918657A965}"/>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4011192" y="3820722"/>
            <a:ext cx="971551"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Picture 79" descr="logo_dupont">
            <a:extLst>
              <a:ext uri="{FF2B5EF4-FFF2-40B4-BE49-F238E27FC236}">
                <a16:creationId xmlns:a16="http://schemas.microsoft.com/office/drawing/2014/main" id="{46E6BF7B-B0BC-A8F7-1E21-529348061824}"/>
              </a:ext>
            </a:extLst>
          </p:cNvPr>
          <p:cNvPicPr>
            <a:picLocks noChangeAspect="1" noChangeArrowheads="1"/>
          </p:cNvPicPr>
          <p:nvPr/>
        </p:nvPicPr>
        <p:blipFill>
          <a:blip r:embed="rId8">
            <a:extLst>
              <a:ext uri="{28A0092B-C50C-407E-A947-70E740481C1C}">
                <a14:useLocalDpi xmlns:a14="http://schemas.microsoft.com/office/drawing/2010/main"/>
              </a:ext>
            </a:extLst>
          </a:blip>
          <a:srcRect r="61407" b="-7317"/>
          <a:stretch>
            <a:fillRect/>
          </a:stretch>
        </p:blipFill>
        <p:spPr bwMode="auto">
          <a:xfrm>
            <a:off x="4683440" y="4370589"/>
            <a:ext cx="765175" cy="331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81" descr="pgcom_logo_top">
            <a:extLst>
              <a:ext uri="{FF2B5EF4-FFF2-40B4-BE49-F238E27FC236}">
                <a16:creationId xmlns:a16="http://schemas.microsoft.com/office/drawing/2014/main" id="{1AE709E8-A3E1-3A98-3ADA-58B716128916}"/>
              </a:ext>
            </a:extLst>
          </p:cNvPr>
          <p:cNvPicPr>
            <a:picLocks noChangeAspect="1" noChangeArrowheads="1"/>
          </p:cNvPicPr>
          <p:nvPr/>
        </p:nvPicPr>
        <p:blipFill>
          <a:blip r:embed="rId9">
            <a:extLst>
              <a:ext uri="{28A0092B-C50C-407E-A947-70E740481C1C}">
                <a14:useLocalDpi xmlns:a14="http://schemas.microsoft.com/office/drawing/2010/main"/>
              </a:ext>
            </a:extLst>
          </a:blip>
          <a:srcRect l="3687" r="2"/>
          <a:stretch>
            <a:fillRect/>
          </a:stretch>
        </p:blipFill>
        <p:spPr bwMode="auto">
          <a:xfrm>
            <a:off x="1697351" y="2826990"/>
            <a:ext cx="725488"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83" descr="home_ees_logo">
            <a:extLst>
              <a:ext uri="{FF2B5EF4-FFF2-40B4-BE49-F238E27FC236}">
                <a16:creationId xmlns:a16="http://schemas.microsoft.com/office/drawing/2014/main" id="{63A5152B-D03D-8031-D22A-F7D852B11ED0}"/>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2648266" y="3910213"/>
            <a:ext cx="1304925" cy="20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84" descr="newaflinkbanner03">
            <a:extLst>
              <a:ext uri="{FF2B5EF4-FFF2-40B4-BE49-F238E27FC236}">
                <a16:creationId xmlns:a16="http://schemas.microsoft.com/office/drawing/2014/main" id="{61F59373-FBC4-25FC-E004-0EEE76F2E789}"/>
              </a:ext>
            </a:extLst>
          </p:cNvPr>
          <p:cNvPicPr>
            <a:picLocks noChangeAspect="1" noChangeArrowheads="1"/>
          </p:cNvPicPr>
          <p:nvPr/>
        </p:nvPicPr>
        <p:blipFill>
          <a:blip r:embed="rId11">
            <a:extLst>
              <a:ext uri="{28A0092B-C50C-407E-A947-70E740481C1C}">
                <a14:useLocalDpi xmlns:a14="http://schemas.microsoft.com/office/drawing/2010/main"/>
              </a:ext>
            </a:extLst>
          </a:blip>
          <a:srcRect t="-2884"/>
          <a:stretch>
            <a:fillRect/>
          </a:stretch>
        </p:blipFill>
        <p:spPr bwMode="auto">
          <a:xfrm>
            <a:off x="2648263" y="4159449"/>
            <a:ext cx="1046163"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Picture 85" descr="Army logo">
            <a:extLst>
              <a:ext uri="{FF2B5EF4-FFF2-40B4-BE49-F238E27FC236}">
                <a16:creationId xmlns:a16="http://schemas.microsoft.com/office/drawing/2014/main" id="{E0743791-E4A4-CE85-651A-0FDD2A7F7068}"/>
              </a:ext>
            </a:extLst>
          </p:cNvPr>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518903" y="2993154"/>
            <a:ext cx="476251" cy="476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Picture 86" descr="USMA crest_m">
            <a:extLst>
              <a:ext uri="{FF2B5EF4-FFF2-40B4-BE49-F238E27FC236}">
                <a16:creationId xmlns:a16="http://schemas.microsoft.com/office/drawing/2014/main" id="{0DBFD951-EF6E-6E7E-08BA-DE696665FE4E}"/>
              </a:ext>
            </a:extLst>
          </p:cNvPr>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87628" y="4182503"/>
            <a:ext cx="754063" cy="66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Picture 87" descr="IU seal">
            <a:extLst>
              <a:ext uri="{FF2B5EF4-FFF2-40B4-BE49-F238E27FC236}">
                <a16:creationId xmlns:a16="http://schemas.microsoft.com/office/drawing/2014/main" id="{18B65BCC-0D43-10C3-C199-0D0B6115D0BC}"/>
              </a:ext>
            </a:extLst>
          </p:cNvPr>
          <p:cNvPicPr>
            <a:picLocks noChangeAspect="1" noChangeArrowheads="1"/>
          </p:cNvPicPr>
          <p:nvPr/>
        </p:nvPicPr>
        <p:blipFill>
          <a:blip r:embed="rId14">
            <a:extLst>
              <a:ext uri="{28A0092B-C50C-407E-A947-70E740481C1C}">
                <a14:useLocalDpi xmlns:a14="http://schemas.microsoft.com/office/drawing/2010/main"/>
              </a:ext>
            </a:extLst>
          </a:blip>
          <a:srcRect l="14636" r="18590"/>
          <a:stretch>
            <a:fillRect/>
          </a:stretch>
        </p:blipFill>
        <p:spPr bwMode="auto">
          <a:xfrm>
            <a:off x="1038541" y="4192027"/>
            <a:ext cx="644525" cy="64293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49" name="Picture 92" descr="gm_nav_logo">
            <a:extLst>
              <a:ext uri="{FF2B5EF4-FFF2-40B4-BE49-F238E27FC236}">
                <a16:creationId xmlns:a16="http://schemas.microsoft.com/office/drawing/2014/main" id="{D01EB780-6267-3878-BAE9-E6F0A372ECCB}"/>
              </a:ext>
            </a:extLst>
          </p:cNvPr>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1125854" y="3006919"/>
            <a:ext cx="428625"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Picture 95" descr="Bell stacked_chann_white">
            <a:extLst>
              <a:ext uri="{FF2B5EF4-FFF2-40B4-BE49-F238E27FC236}">
                <a16:creationId xmlns:a16="http://schemas.microsoft.com/office/drawing/2014/main" id="{0274B147-CC8A-61A5-D80C-67677A5AA58C}"/>
              </a:ext>
            </a:extLst>
          </p:cNvPr>
          <p:cNvPicPr>
            <a:picLocks noChangeAspect="1" noChangeArrowheads="1"/>
          </p:cNvPicPr>
          <p:nvPr/>
        </p:nvPicPr>
        <p:blipFill>
          <a:blip r:embed="rId16">
            <a:extLst>
              <a:ext uri="{28A0092B-C50C-407E-A947-70E740481C1C}">
                <a14:useLocalDpi xmlns:a14="http://schemas.microsoft.com/office/drawing/2010/main"/>
              </a:ext>
            </a:extLst>
          </a:blip>
          <a:srcRect/>
          <a:stretch>
            <a:fillRect/>
          </a:stretch>
        </p:blipFill>
        <p:spPr bwMode="auto">
          <a:xfrm>
            <a:off x="3765867" y="4137030"/>
            <a:ext cx="860425" cy="50482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51" name="Text Box 98">
            <a:extLst>
              <a:ext uri="{FF2B5EF4-FFF2-40B4-BE49-F238E27FC236}">
                <a16:creationId xmlns:a16="http://schemas.microsoft.com/office/drawing/2014/main" id="{2B29249E-98F7-11B3-D50A-38C8E925574A}"/>
              </a:ext>
            </a:extLst>
          </p:cNvPr>
          <p:cNvSpPr txBox="1">
            <a:spLocks noChangeArrowheads="1"/>
          </p:cNvSpPr>
          <p:nvPr/>
        </p:nvSpPr>
        <p:spPr bwMode="gray">
          <a:xfrm>
            <a:off x="519428" y="2314266"/>
            <a:ext cx="1770063" cy="347788"/>
          </a:xfrm>
          <a:prstGeom prst="rect">
            <a:avLst/>
          </a:prstGeom>
          <a:solidFill>
            <a:srgbClr val="D1D1CF"/>
          </a:solidFill>
          <a:ln w="12700" algn="ctr">
            <a:solidFill>
              <a:schemeClr val="tx1"/>
            </a:solidFill>
            <a:miter lim="800000"/>
            <a:headEnd/>
            <a:tailEnd/>
          </a:ln>
          <a:effectLst/>
        </p:spPr>
        <p:txBody>
          <a:bodyPr lIns="73152" tIns="73152" rIns="73152" bIns="73152" anchorCtr="1">
            <a:spAutoFit/>
          </a:bodyPr>
          <a:lstStyle>
            <a:lvl1pPr>
              <a:lnSpc>
                <a:spcPct val="106000"/>
              </a:lnSpc>
              <a:spcBef>
                <a:spcPct val="80000"/>
              </a:spcBef>
              <a:buClr>
                <a:schemeClr val="tx1"/>
              </a:buClr>
              <a:buSzPct val="80000"/>
              <a:buFont typeface="Wingdings" panose="05000000000000000000" pitchFamily="2" charset="2"/>
              <a:defRPr sz="1100">
                <a:solidFill>
                  <a:schemeClr val="tx1"/>
                </a:solidFill>
                <a:latin typeface="Arial" panose="020B0604020202020204" pitchFamily="34" charset="0"/>
              </a:defRPr>
            </a:lvl1pPr>
            <a:lvl2pPr marL="742950" indent="-285750">
              <a:lnSpc>
                <a:spcPct val="106000"/>
              </a:lnSpc>
              <a:spcBef>
                <a:spcPct val="80000"/>
              </a:spcBef>
              <a:buClr>
                <a:schemeClr val="tx1"/>
              </a:buClr>
              <a:buFont typeface="Wingdings 2" panose="05020102010507070707" pitchFamily="18" charset="2"/>
              <a:buChar char="¡"/>
              <a:defRPr sz="1100">
                <a:solidFill>
                  <a:schemeClr val="tx1"/>
                </a:solidFill>
                <a:latin typeface="Arial" panose="020B0604020202020204" pitchFamily="34" charset="0"/>
              </a:defRPr>
            </a:lvl2pPr>
            <a:lvl3pPr marL="1143000" indent="-228600">
              <a:lnSpc>
                <a:spcPct val="106000"/>
              </a:lnSpc>
              <a:spcBef>
                <a:spcPct val="40000"/>
              </a:spcBef>
              <a:buClr>
                <a:schemeClr val="tx1"/>
              </a:buClr>
              <a:buFont typeface="Arial" panose="020B0604020202020204" pitchFamily="34" charset="0"/>
              <a:buChar char="–"/>
              <a:defRPr sz="1000">
                <a:solidFill>
                  <a:schemeClr val="tx1"/>
                </a:solidFill>
                <a:latin typeface="Arial" panose="020B0604020202020204" pitchFamily="34" charset="0"/>
              </a:defRPr>
            </a:lvl3pPr>
            <a:lvl4pPr marL="1600200" indent="-228600">
              <a:lnSpc>
                <a:spcPct val="106000"/>
              </a:lnSpc>
              <a:spcBef>
                <a:spcPct val="20000"/>
              </a:spcBef>
              <a:buClr>
                <a:schemeClr val="tx1"/>
              </a:buClr>
              <a:buChar char="•"/>
              <a:defRPr sz="1000">
                <a:solidFill>
                  <a:schemeClr val="tx1"/>
                </a:solidFill>
                <a:latin typeface="Arial" panose="020B0604020202020204" pitchFamily="34" charset="0"/>
              </a:defRPr>
            </a:lvl4pPr>
            <a:lvl5pPr marL="2057400" indent="-228600">
              <a:spcBef>
                <a:spcPct val="20000"/>
              </a:spcBef>
              <a:buClr>
                <a:schemeClr val="tx1"/>
              </a:buClr>
              <a:buChar char="–"/>
              <a:defRPr sz="12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defRPr>
            </a:lvl9pPr>
          </a:lstStyle>
          <a:p>
            <a:pPr defTabSz="457189">
              <a:lnSpc>
                <a:spcPct val="100000"/>
              </a:lnSpc>
              <a:spcBef>
                <a:spcPct val="50000"/>
              </a:spcBef>
              <a:buClrTx/>
              <a:buSzTx/>
              <a:defRPr/>
            </a:pPr>
            <a:r>
              <a:rPr lang="en-US" altLang="en-US" sz="1300" dirty="0">
                <a:solidFill>
                  <a:prstClr val="black"/>
                </a:solidFill>
                <a:cs typeface="Arial" panose="020B0604020202020204" pitchFamily="34" charset="0"/>
                <a:sym typeface="Arial"/>
              </a:rPr>
              <a:t>Career History</a:t>
            </a:r>
          </a:p>
        </p:txBody>
      </p:sp>
      <p:pic>
        <p:nvPicPr>
          <p:cNvPr id="52" name="Picture 99" descr="monogram">
            <a:extLst>
              <a:ext uri="{FF2B5EF4-FFF2-40B4-BE49-F238E27FC236}">
                <a16:creationId xmlns:a16="http://schemas.microsoft.com/office/drawing/2014/main" id="{11E634F7-39D4-B6D6-887D-A20DB76E5710}"/>
              </a:ext>
            </a:extLst>
          </p:cNvPr>
          <p:cNvPicPr>
            <a:picLocks noChangeAspect="1" noChangeArrowheads="1"/>
          </p:cNvPicPr>
          <p:nvPr/>
        </p:nvPicPr>
        <p:blipFill>
          <a:blip r:embed="rId17">
            <a:extLst>
              <a:ext uri="{28A0092B-C50C-407E-A947-70E740481C1C}">
                <a14:useLocalDpi xmlns:a14="http://schemas.microsoft.com/office/drawing/2010/main"/>
              </a:ext>
            </a:extLst>
          </a:blip>
          <a:srcRect r="71191"/>
          <a:stretch>
            <a:fillRect/>
          </a:stretch>
        </p:blipFill>
        <p:spPr bwMode="auto">
          <a:xfrm>
            <a:off x="1840228" y="3475172"/>
            <a:ext cx="423863"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 name="Text Box 100">
            <a:extLst>
              <a:ext uri="{FF2B5EF4-FFF2-40B4-BE49-F238E27FC236}">
                <a16:creationId xmlns:a16="http://schemas.microsoft.com/office/drawing/2014/main" id="{6200AAA2-E5F6-1547-7A2E-D2A6A11F2A07}"/>
              </a:ext>
            </a:extLst>
          </p:cNvPr>
          <p:cNvSpPr txBox="1">
            <a:spLocks noChangeArrowheads="1"/>
          </p:cNvSpPr>
          <p:nvPr/>
        </p:nvSpPr>
        <p:spPr bwMode="auto">
          <a:xfrm>
            <a:off x="879790" y="5781367"/>
            <a:ext cx="5724525" cy="30777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0"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106000"/>
              </a:lnSpc>
              <a:spcBef>
                <a:spcPct val="80000"/>
              </a:spcBef>
              <a:buClr>
                <a:schemeClr val="tx1"/>
              </a:buClr>
              <a:buSzPct val="80000"/>
              <a:buFont typeface="Wingdings" panose="05000000000000000000" pitchFamily="2" charset="2"/>
              <a:tabLst>
                <a:tab pos="168275" algn="l"/>
              </a:tabLst>
              <a:defRPr sz="1100">
                <a:solidFill>
                  <a:schemeClr val="tx1"/>
                </a:solidFill>
                <a:latin typeface="Arial" panose="020B0604020202020204" pitchFamily="34" charset="0"/>
              </a:defRPr>
            </a:lvl1pPr>
            <a:lvl2pPr marL="742950" indent="-285750">
              <a:lnSpc>
                <a:spcPct val="106000"/>
              </a:lnSpc>
              <a:spcBef>
                <a:spcPct val="80000"/>
              </a:spcBef>
              <a:buClr>
                <a:schemeClr val="tx1"/>
              </a:buClr>
              <a:buFont typeface="Wingdings 2" panose="05020102010507070707" pitchFamily="18" charset="2"/>
              <a:buChar char="¡"/>
              <a:tabLst>
                <a:tab pos="168275" algn="l"/>
              </a:tabLst>
              <a:defRPr sz="1100">
                <a:solidFill>
                  <a:schemeClr val="tx1"/>
                </a:solidFill>
                <a:latin typeface="Arial" panose="020B0604020202020204" pitchFamily="34" charset="0"/>
              </a:defRPr>
            </a:lvl2pPr>
            <a:lvl3pPr marL="1143000" indent="-228600">
              <a:lnSpc>
                <a:spcPct val="106000"/>
              </a:lnSpc>
              <a:spcBef>
                <a:spcPct val="40000"/>
              </a:spcBef>
              <a:buClr>
                <a:schemeClr val="tx1"/>
              </a:buClr>
              <a:buFont typeface="Arial" panose="020B0604020202020204" pitchFamily="34" charset="0"/>
              <a:buChar char="–"/>
              <a:tabLst>
                <a:tab pos="168275" algn="l"/>
              </a:tabLst>
              <a:defRPr sz="1000">
                <a:solidFill>
                  <a:schemeClr val="tx1"/>
                </a:solidFill>
                <a:latin typeface="Arial" panose="020B0604020202020204" pitchFamily="34" charset="0"/>
              </a:defRPr>
            </a:lvl3pPr>
            <a:lvl4pPr marL="1600200" indent="-228600">
              <a:lnSpc>
                <a:spcPct val="106000"/>
              </a:lnSpc>
              <a:spcBef>
                <a:spcPct val="20000"/>
              </a:spcBef>
              <a:buClr>
                <a:schemeClr val="tx1"/>
              </a:buClr>
              <a:buChar char="•"/>
              <a:tabLst>
                <a:tab pos="168275" algn="l"/>
              </a:tabLst>
              <a:defRPr sz="1000">
                <a:solidFill>
                  <a:schemeClr val="tx1"/>
                </a:solidFill>
                <a:latin typeface="Arial" panose="020B0604020202020204" pitchFamily="34" charset="0"/>
              </a:defRPr>
            </a:lvl4pPr>
            <a:lvl5pPr marL="2057400" indent="-228600">
              <a:spcBef>
                <a:spcPct val="20000"/>
              </a:spcBef>
              <a:buClr>
                <a:schemeClr val="tx1"/>
              </a:buClr>
              <a:buChar char="–"/>
              <a:tabLst>
                <a:tab pos="168275" algn="l"/>
              </a:tabLst>
              <a:defRPr sz="12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tabLst>
                <a:tab pos="168275" algn="l"/>
              </a:tabLst>
              <a:defRPr sz="12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tabLst>
                <a:tab pos="168275" algn="l"/>
              </a:tabLst>
              <a:defRPr sz="12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tabLst>
                <a:tab pos="168275" algn="l"/>
              </a:tabLst>
              <a:defRPr sz="12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tabLst>
                <a:tab pos="168275" algn="l"/>
              </a:tabLst>
              <a:defRPr sz="1200">
                <a:solidFill>
                  <a:schemeClr val="tx1"/>
                </a:solidFill>
                <a:latin typeface="Arial" panose="020B0604020202020204" pitchFamily="34" charset="0"/>
              </a:defRPr>
            </a:lvl9pPr>
          </a:lstStyle>
          <a:p>
            <a:pPr defTabSz="457189">
              <a:lnSpc>
                <a:spcPct val="100000"/>
              </a:lnSpc>
              <a:spcBef>
                <a:spcPct val="50000"/>
              </a:spcBef>
              <a:buClrTx/>
              <a:buSzTx/>
              <a:tabLst>
                <a:tab pos="168270" algn="l"/>
              </a:tabLst>
              <a:defRPr/>
            </a:pPr>
            <a:r>
              <a:rPr lang="en-US" altLang="en-US" sz="1400" i="1" dirty="0">
                <a:solidFill>
                  <a:srgbClr val="000000"/>
                </a:solidFill>
                <a:cs typeface="Arial" panose="020B0604020202020204" pitchFamily="34" charset="0"/>
                <a:sym typeface="Arial"/>
              </a:rPr>
              <a:t>Not To Scale</a:t>
            </a:r>
          </a:p>
        </p:txBody>
      </p:sp>
      <p:sp>
        <p:nvSpPr>
          <p:cNvPr id="54" name="Text Box 44">
            <a:extLst>
              <a:ext uri="{FF2B5EF4-FFF2-40B4-BE49-F238E27FC236}">
                <a16:creationId xmlns:a16="http://schemas.microsoft.com/office/drawing/2014/main" id="{30F7CBD8-D49B-6891-0C19-4E4B8AD51BA4}"/>
              </a:ext>
            </a:extLst>
          </p:cNvPr>
          <p:cNvSpPr txBox="1">
            <a:spLocks noChangeArrowheads="1"/>
          </p:cNvSpPr>
          <p:nvPr/>
        </p:nvSpPr>
        <p:spPr bwMode="auto">
          <a:xfrm>
            <a:off x="4845366" y="5555942"/>
            <a:ext cx="63658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19063" indent="-119063">
              <a:lnSpc>
                <a:spcPct val="106000"/>
              </a:lnSpc>
              <a:spcBef>
                <a:spcPct val="80000"/>
              </a:spcBef>
              <a:buClr>
                <a:schemeClr val="tx1"/>
              </a:buClr>
              <a:buSzPct val="80000"/>
              <a:buFont typeface="Wingdings" panose="05000000000000000000" pitchFamily="2" charset="2"/>
              <a:defRPr sz="1100">
                <a:solidFill>
                  <a:schemeClr val="tx1"/>
                </a:solidFill>
                <a:latin typeface="Arial" panose="020B0604020202020204" pitchFamily="34" charset="0"/>
              </a:defRPr>
            </a:lvl1pPr>
            <a:lvl2pPr marL="742950" indent="-285750">
              <a:lnSpc>
                <a:spcPct val="106000"/>
              </a:lnSpc>
              <a:spcBef>
                <a:spcPct val="80000"/>
              </a:spcBef>
              <a:buClr>
                <a:schemeClr val="tx1"/>
              </a:buClr>
              <a:buFont typeface="Wingdings 2" panose="05020102010507070707" pitchFamily="18" charset="2"/>
              <a:buChar char="¡"/>
              <a:defRPr sz="1100">
                <a:solidFill>
                  <a:schemeClr val="tx1"/>
                </a:solidFill>
                <a:latin typeface="Arial" panose="020B0604020202020204" pitchFamily="34" charset="0"/>
              </a:defRPr>
            </a:lvl2pPr>
            <a:lvl3pPr marL="1143000" indent="-228600">
              <a:lnSpc>
                <a:spcPct val="106000"/>
              </a:lnSpc>
              <a:spcBef>
                <a:spcPct val="40000"/>
              </a:spcBef>
              <a:buClr>
                <a:schemeClr val="tx1"/>
              </a:buClr>
              <a:buFont typeface="Arial" panose="020B0604020202020204" pitchFamily="34" charset="0"/>
              <a:buChar char="–"/>
              <a:defRPr sz="1000">
                <a:solidFill>
                  <a:schemeClr val="tx1"/>
                </a:solidFill>
                <a:latin typeface="Arial" panose="020B0604020202020204" pitchFamily="34" charset="0"/>
              </a:defRPr>
            </a:lvl3pPr>
            <a:lvl4pPr marL="1600200" indent="-228600">
              <a:lnSpc>
                <a:spcPct val="106000"/>
              </a:lnSpc>
              <a:spcBef>
                <a:spcPct val="20000"/>
              </a:spcBef>
              <a:buClr>
                <a:schemeClr val="tx1"/>
              </a:buClr>
              <a:buChar char="•"/>
              <a:defRPr sz="1000">
                <a:solidFill>
                  <a:schemeClr val="tx1"/>
                </a:solidFill>
                <a:latin typeface="Arial" panose="020B0604020202020204" pitchFamily="34" charset="0"/>
              </a:defRPr>
            </a:lvl4pPr>
            <a:lvl5pPr marL="2057400" indent="-228600">
              <a:spcBef>
                <a:spcPct val="20000"/>
              </a:spcBef>
              <a:buClr>
                <a:schemeClr val="tx1"/>
              </a:buClr>
              <a:buChar char="–"/>
              <a:defRPr sz="12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defRPr>
            </a:lvl9pPr>
          </a:lstStyle>
          <a:p>
            <a:pPr marL="119060" indent="-119060" algn="ctr" defTabSz="457189">
              <a:lnSpc>
                <a:spcPct val="100000"/>
              </a:lnSpc>
              <a:spcBef>
                <a:spcPct val="50000"/>
              </a:spcBef>
              <a:buClrTx/>
              <a:buSzTx/>
              <a:defRPr/>
            </a:pPr>
            <a:r>
              <a:rPr lang="en-US" altLang="en-US" sz="800" dirty="0">
                <a:solidFill>
                  <a:srgbClr val="000000"/>
                </a:solidFill>
                <a:cs typeface="Arial" panose="020B0604020202020204" pitchFamily="34" charset="0"/>
                <a:sym typeface="Arial"/>
              </a:rPr>
              <a:t>2012</a:t>
            </a:r>
          </a:p>
        </p:txBody>
      </p:sp>
      <p:sp>
        <p:nvSpPr>
          <p:cNvPr id="55" name="Text Box 44">
            <a:extLst>
              <a:ext uri="{FF2B5EF4-FFF2-40B4-BE49-F238E27FC236}">
                <a16:creationId xmlns:a16="http://schemas.microsoft.com/office/drawing/2014/main" id="{FA2F0019-90E4-BDF0-DBBA-D44B5C76935E}"/>
              </a:ext>
            </a:extLst>
          </p:cNvPr>
          <p:cNvSpPr txBox="1">
            <a:spLocks noChangeArrowheads="1"/>
          </p:cNvSpPr>
          <p:nvPr/>
        </p:nvSpPr>
        <p:spPr bwMode="auto">
          <a:xfrm>
            <a:off x="5542277" y="5555942"/>
            <a:ext cx="636588"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19063" indent="-119063">
              <a:lnSpc>
                <a:spcPct val="106000"/>
              </a:lnSpc>
              <a:spcBef>
                <a:spcPct val="80000"/>
              </a:spcBef>
              <a:buClr>
                <a:schemeClr val="tx1"/>
              </a:buClr>
              <a:buSzPct val="80000"/>
              <a:buFont typeface="Wingdings" panose="05000000000000000000" pitchFamily="2" charset="2"/>
              <a:defRPr sz="1100">
                <a:solidFill>
                  <a:schemeClr val="tx1"/>
                </a:solidFill>
                <a:latin typeface="Arial" panose="020B0604020202020204" pitchFamily="34" charset="0"/>
              </a:defRPr>
            </a:lvl1pPr>
            <a:lvl2pPr marL="742950" indent="-285750">
              <a:lnSpc>
                <a:spcPct val="106000"/>
              </a:lnSpc>
              <a:spcBef>
                <a:spcPct val="80000"/>
              </a:spcBef>
              <a:buClr>
                <a:schemeClr val="tx1"/>
              </a:buClr>
              <a:buFont typeface="Wingdings 2" panose="05020102010507070707" pitchFamily="18" charset="2"/>
              <a:buChar char="¡"/>
              <a:defRPr sz="1100">
                <a:solidFill>
                  <a:schemeClr val="tx1"/>
                </a:solidFill>
                <a:latin typeface="Arial" panose="020B0604020202020204" pitchFamily="34" charset="0"/>
              </a:defRPr>
            </a:lvl2pPr>
            <a:lvl3pPr marL="1143000" indent="-228600">
              <a:lnSpc>
                <a:spcPct val="106000"/>
              </a:lnSpc>
              <a:spcBef>
                <a:spcPct val="40000"/>
              </a:spcBef>
              <a:buClr>
                <a:schemeClr val="tx1"/>
              </a:buClr>
              <a:buFont typeface="Arial" panose="020B0604020202020204" pitchFamily="34" charset="0"/>
              <a:buChar char="–"/>
              <a:defRPr sz="1000">
                <a:solidFill>
                  <a:schemeClr val="tx1"/>
                </a:solidFill>
                <a:latin typeface="Arial" panose="020B0604020202020204" pitchFamily="34" charset="0"/>
              </a:defRPr>
            </a:lvl3pPr>
            <a:lvl4pPr marL="1600200" indent="-228600">
              <a:lnSpc>
                <a:spcPct val="106000"/>
              </a:lnSpc>
              <a:spcBef>
                <a:spcPct val="20000"/>
              </a:spcBef>
              <a:buClr>
                <a:schemeClr val="tx1"/>
              </a:buClr>
              <a:buChar char="•"/>
              <a:defRPr sz="1000">
                <a:solidFill>
                  <a:schemeClr val="tx1"/>
                </a:solidFill>
                <a:latin typeface="Arial" panose="020B0604020202020204" pitchFamily="34" charset="0"/>
              </a:defRPr>
            </a:lvl4pPr>
            <a:lvl5pPr marL="2057400" indent="-228600">
              <a:spcBef>
                <a:spcPct val="20000"/>
              </a:spcBef>
              <a:buClr>
                <a:schemeClr val="tx1"/>
              </a:buClr>
              <a:buChar char="–"/>
              <a:defRPr sz="12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defRPr>
            </a:lvl9pPr>
          </a:lstStyle>
          <a:p>
            <a:pPr marL="119060" indent="-119060" algn="ctr" defTabSz="457189">
              <a:lnSpc>
                <a:spcPct val="100000"/>
              </a:lnSpc>
              <a:spcBef>
                <a:spcPct val="50000"/>
              </a:spcBef>
              <a:buClrTx/>
              <a:buSzTx/>
              <a:defRPr/>
            </a:pPr>
            <a:r>
              <a:rPr lang="en-US" altLang="en-US" sz="800" dirty="0">
                <a:solidFill>
                  <a:srgbClr val="000000"/>
                </a:solidFill>
                <a:cs typeface="Arial" panose="020B0604020202020204" pitchFamily="34" charset="0"/>
                <a:sym typeface="Arial"/>
              </a:rPr>
              <a:t>2015</a:t>
            </a:r>
          </a:p>
        </p:txBody>
      </p:sp>
      <p:sp>
        <p:nvSpPr>
          <p:cNvPr id="56" name="Text Box 44">
            <a:extLst>
              <a:ext uri="{FF2B5EF4-FFF2-40B4-BE49-F238E27FC236}">
                <a16:creationId xmlns:a16="http://schemas.microsoft.com/office/drawing/2014/main" id="{8ED722F7-BF0E-4311-9639-F1F8C0B1624A}"/>
              </a:ext>
            </a:extLst>
          </p:cNvPr>
          <p:cNvSpPr txBox="1">
            <a:spLocks noChangeArrowheads="1"/>
          </p:cNvSpPr>
          <p:nvPr/>
        </p:nvSpPr>
        <p:spPr bwMode="auto">
          <a:xfrm>
            <a:off x="6204266" y="5555942"/>
            <a:ext cx="63658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19063" indent="-119063">
              <a:lnSpc>
                <a:spcPct val="106000"/>
              </a:lnSpc>
              <a:spcBef>
                <a:spcPct val="80000"/>
              </a:spcBef>
              <a:buClr>
                <a:schemeClr val="tx1"/>
              </a:buClr>
              <a:buSzPct val="80000"/>
              <a:buFont typeface="Wingdings" panose="05000000000000000000" pitchFamily="2" charset="2"/>
              <a:defRPr sz="1100">
                <a:solidFill>
                  <a:schemeClr val="tx1"/>
                </a:solidFill>
                <a:latin typeface="Arial" panose="020B0604020202020204" pitchFamily="34" charset="0"/>
              </a:defRPr>
            </a:lvl1pPr>
            <a:lvl2pPr marL="742950" indent="-285750">
              <a:lnSpc>
                <a:spcPct val="106000"/>
              </a:lnSpc>
              <a:spcBef>
                <a:spcPct val="80000"/>
              </a:spcBef>
              <a:buClr>
                <a:schemeClr val="tx1"/>
              </a:buClr>
              <a:buFont typeface="Wingdings 2" panose="05020102010507070707" pitchFamily="18" charset="2"/>
              <a:buChar char="¡"/>
              <a:defRPr sz="1100">
                <a:solidFill>
                  <a:schemeClr val="tx1"/>
                </a:solidFill>
                <a:latin typeface="Arial" panose="020B0604020202020204" pitchFamily="34" charset="0"/>
              </a:defRPr>
            </a:lvl2pPr>
            <a:lvl3pPr marL="1143000" indent="-228600">
              <a:lnSpc>
                <a:spcPct val="106000"/>
              </a:lnSpc>
              <a:spcBef>
                <a:spcPct val="40000"/>
              </a:spcBef>
              <a:buClr>
                <a:schemeClr val="tx1"/>
              </a:buClr>
              <a:buFont typeface="Arial" panose="020B0604020202020204" pitchFamily="34" charset="0"/>
              <a:buChar char="–"/>
              <a:defRPr sz="1000">
                <a:solidFill>
                  <a:schemeClr val="tx1"/>
                </a:solidFill>
                <a:latin typeface="Arial" panose="020B0604020202020204" pitchFamily="34" charset="0"/>
              </a:defRPr>
            </a:lvl3pPr>
            <a:lvl4pPr marL="1600200" indent="-228600">
              <a:lnSpc>
                <a:spcPct val="106000"/>
              </a:lnSpc>
              <a:spcBef>
                <a:spcPct val="20000"/>
              </a:spcBef>
              <a:buClr>
                <a:schemeClr val="tx1"/>
              </a:buClr>
              <a:buChar char="•"/>
              <a:defRPr sz="1000">
                <a:solidFill>
                  <a:schemeClr val="tx1"/>
                </a:solidFill>
                <a:latin typeface="Arial" panose="020B0604020202020204" pitchFamily="34" charset="0"/>
              </a:defRPr>
            </a:lvl4pPr>
            <a:lvl5pPr marL="2057400" indent="-228600">
              <a:spcBef>
                <a:spcPct val="20000"/>
              </a:spcBef>
              <a:buClr>
                <a:schemeClr val="tx1"/>
              </a:buClr>
              <a:buChar char="–"/>
              <a:defRPr sz="12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defRPr>
            </a:lvl9pPr>
          </a:lstStyle>
          <a:p>
            <a:pPr marL="119060" indent="-119060" algn="ctr" defTabSz="457189">
              <a:lnSpc>
                <a:spcPct val="100000"/>
              </a:lnSpc>
              <a:spcBef>
                <a:spcPct val="50000"/>
              </a:spcBef>
              <a:buClrTx/>
              <a:buSzTx/>
              <a:defRPr/>
            </a:pPr>
            <a:r>
              <a:rPr lang="en-US" altLang="en-US" sz="800" dirty="0">
                <a:solidFill>
                  <a:srgbClr val="000000"/>
                </a:solidFill>
                <a:cs typeface="Arial" panose="020B0604020202020204" pitchFamily="34" charset="0"/>
                <a:sym typeface="Arial"/>
              </a:rPr>
              <a:t>2018</a:t>
            </a:r>
          </a:p>
        </p:txBody>
      </p:sp>
      <p:sp>
        <p:nvSpPr>
          <p:cNvPr id="57" name="Text Box 44">
            <a:extLst>
              <a:ext uri="{FF2B5EF4-FFF2-40B4-BE49-F238E27FC236}">
                <a16:creationId xmlns:a16="http://schemas.microsoft.com/office/drawing/2014/main" id="{E2DFAF15-5C95-F802-4374-C1511E468BB9}"/>
              </a:ext>
            </a:extLst>
          </p:cNvPr>
          <p:cNvSpPr txBox="1">
            <a:spLocks noChangeArrowheads="1"/>
          </p:cNvSpPr>
          <p:nvPr/>
        </p:nvSpPr>
        <p:spPr bwMode="auto">
          <a:xfrm>
            <a:off x="6888477" y="5555942"/>
            <a:ext cx="636588"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19063" indent="-119063">
              <a:lnSpc>
                <a:spcPct val="106000"/>
              </a:lnSpc>
              <a:spcBef>
                <a:spcPct val="80000"/>
              </a:spcBef>
              <a:buClr>
                <a:schemeClr val="tx1"/>
              </a:buClr>
              <a:buSzPct val="80000"/>
              <a:buFont typeface="Wingdings" panose="05000000000000000000" pitchFamily="2" charset="2"/>
              <a:defRPr sz="1100">
                <a:solidFill>
                  <a:schemeClr val="tx1"/>
                </a:solidFill>
                <a:latin typeface="Arial" panose="020B0604020202020204" pitchFamily="34" charset="0"/>
              </a:defRPr>
            </a:lvl1pPr>
            <a:lvl2pPr marL="742950" indent="-285750">
              <a:lnSpc>
                <a:spcPct val="106000"/>
              </a:lnSpc>
              <a:spcBef>
                <a:spcPct val="80000"/>
              </a:spcBef>
              <a:buClr>
                <a:schemeClr val="tx1"/>
              </a:buClr>
              <a:buFont typeface="Wingdings 2" panose="05020102010507070707" pitchFamily="18" charset="2"/>
              <a:buChar char="¡"/>
              <a:defRPr sz="1100">
                <a:solidFill>
                  <a:schemeClr val="tx1"/>
                </a:solidFill>
                <a:latin typeface="Arial" panose="020B0604020202020204" pitchFamily="34" charset="0"/>
              </a:defRPr>
            </a:lvl2pPr>
            <a:lvl3pPr marL="1143000" indent="-228600">
              <a:lnSpc>
                <a:spcPct val="106000"/>
              </a:lnSpc>
              <a:spcBef>
                <a:spcPct val="40000"/>
              </a:spcBef>
              <a:buClr>
                <a:schemeClr val="tx1"/>
              </a:buClr>
              <a:buFont typeface="Arial" panose="020B0604020202020204" pitchFamily="34" charset="0"/>
              <a:buChar char="–"/>
              <a:defRPr sz="1000">
                <a:solidFill>
                  <a:schemeClr val="tx1"/>
                </a:solidFill>
                <a:latin typeface="Arial" panose="020B0604020202020204" pitchFamily="34" charset="0"/>
              </a:defRPr>
            </a:lvl3pPr>
            <a:lvl4pPr marL="1600200" indent="-228600">
              <a:lnSpc>
                <a:spcPct val="106000"/>
              </a:lnSpc>
              <a:spcBef>
                <a:spcPct val="20000"/>
              </a:spcBef>
              <a:buClr>
                <a:schemeClr val="tx1"/>
              </a:buClr>
              <a:buChar char="•"/>
              <a:defRPr sz="1000">
                <a:solidFill>
                  <a:schemeClr val="tx1"/>
                </a:solidFill>
                <a:latin typeface="Arial" panose="020B0604020202020204" pitchFamily="34" charset="0"/>
              </a:defRPr>
            </a:lvl4pPr>
            <a:lvl5pPr marL="2057400" indent="-228600">
              <a:spcBef>
                <a:spcPct val="20000"/>
              </a:spcBef>
              <a:buClr>
                <a:schemeClr val="tx1"/>
              </a:buClr>
              <a:buChar char="–"/>
              <a:defRPr sz="12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defRPr>
            </a:lvl9pPr>
          </a:lstStyle>
          <a:p>
            <a:pPr marL="119060" indent="-119060" algn="ctr" defTabSz="457189">
              <a:lnSpc>
                <a:spcPct val="100000"/>
              </a:lnSpc>
              <a:spcBef>
                <a:spcPct val="50000"/>
              </a:spcBef>
              <a:buClrTx/>
              <a:buSzTx/>
              <a:defRPr/>
            </a:pPr>
            <a:r>
              <a:rPr lang="en-US" altLang="en-US" sz="800" dirty="0">
                <a:solidFill>
                  <a:srgbClr val="000000"/>
                </a:solidFill>
                <a:cs typeface="Arial" panose="020B0604020202020204" pitchFamily="34" charset="0"/>
                <a:sym typeface="Arial"/>
              </a:rPr>
              <a:t>2021</a:t>
            </a:r>
          </a:p>
        </p:txBody>
      </p:sp>
      <p:sp>
        <p:nvSpPr>
          <p:cNvPr id="58" name="Line 88">
            <a:extLst>
              <a:ext uri="{FF2B5EF4-FFF2-40B4-BE49-F238E27FC236}">
                <a16:creationId xmlns:a16="http://schemas.microsoft.com/office/drawing/2014/main" id="{CFCFE565-391C-DA5B-560E-560C49613815}"/>
              </a:ext>
            </a:extLst>
          </p:cNvPr>
          <p:cNvSpPr>
            <a:spLocks noChangeShapeType="1"/>
          </p:cNvSpPr>
          <p:nvPr/>
        </p:nvSpPr>
        <p:spPr bwMode="auto">
          <a:xfrm flipV="1">
            <a:off x="5162865" y="2132523"/>
            <a:ext cx="0" cy="3383280"/>
          </a:xfrm>
          <a:prstGeom prst="line">
            <a:avLst/>
          </a:prstGeom>
          <a:noFill/>
          <a:ln w="9525">
            <a:solidFill>
              <a:srgbClr val="00008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189">
              <a:defRPr/>
            </a:pPr>
            <a:endParaRPr lang="en-US" dirty="0">
              <a:solidFill>
                <a:prstClr val="black"/>
              </a:solidFill>
              <a:latin typeface="Century Gothic" panose="020B0502020202020204"/>
              <a:cs typeface="Arial"/>
              <a:sym typeface="Arial"/>
            </a:endParaRPr>
          </a:p>
        </p:txBody>
      </p:sp>
      <p:sp>
        <p:nvSpPr>
          <p:cNvPr id="59" name="Line 88">
            <a:extLst>
              <a:ext uri="{FF2B5EF4-FFF2-40B4-BE49-F238E27FC236}">
                <a16:creationId xmlns:a16="http://schemas.microsoft.com/office/drawing/2014/main" id="{946300EC-6BD9-D514-BAB9-B8D979E518C5}"/>
              </a:ext>
            </a:extLst>
          </p:cNvPr>
          <p:cNvSpPr>
            <a:spLocks noChangeShapeType="1"/>
          </p:cNvSpPr>
          <p:nvPr/>
        </p:nvSpPr>
        <p:spPr bwMode="auto">
          <a:xfrm flipV="1">
            <a:off x="6531289" y="2132523"/>
            <a:ext cx="0" cy="3383280"/>
          </a:xfrm>
          <a:prstGeom prst="line">
            <a:avLst/>
          </a:prstGeom>
          <a:noFill/>
          <a:ln w="9525">
            <a:solidFill>
              <a:srgbClr val="00008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189">
              <a:defRPr/>
            </a:pPr>
            <a:endParaRPr lang="en-US" dirty="0">
              <a:solidFill>
                <a:prstClr val="black"/>
              </a:solidFill>
              <a:latin typeface="Century Gothic" panose="020B0502020202020204"/>
              <a:cs typeface="Arial"/>
              <a:sym typeface="Arial"/>
            </a:endParaRPr>
          </a:p>
        </p:txBody>
      </p:sp>
      <p:sp>
        <p:nvSpPr>
          <p:cNvPr id="60" name="Line 88">
            <a:extLst>
              <a:ext uri="{FF2B5EF4-FFF2-40B4-BE49-F238E27FC236}">
                <a16:creationId xmlns:a16="http://schemas.microsoft.com/office/drawing/2014/main" id="{204BD519-57A8-FB42-64B7-E38F9B9CD945}"/>
              </a:ext>
            </a:extLst>
          </p:cNvPr>
          <p:cNvSpPr>
            <a:spLocks noChangeShapeType="1"/>
          </p:cNvSpPr>
          <p:nvPr/>
        </p:nvSpPr>
        <p:spPr bwMode="auto">
          <a:xfrm flipV="1">
            <a:off x="5847077" y="2132523"/>
            <a:ext cx="0" cy="3383280"/>
          </a:xfrm>
          <a:prstGeom prst="line">
            <a:avLst/>
          </a:prstGeom>
          <a:noFill/>
          <a:ln w="9525">
            <a:solidFill>
              <a:srgbClr val="00008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189">
              <a:defRPr/>
            </a:pPr>
            <a:endParaRPr lang="en-US" dirty="0">
              <a:solidFill>
                <a:prstClr val="black"/>
              </a:solidFill>
              <a:latin typeface="Century Gothic" panose="020B0502020202020204"/>
              <a:cs typeface="Arial"/>
              <a:sym typeface="Arial"/>
            </a:endParaRPr>
          </a:p>
        </p:txBody>
      </p:sp>
      <p:sp>
        <p:nvSpPr>
          <p:cNvPr id="61" name="Line 88">
            <a:extLst>
              <a:ext uri="{FF2B5EF4-FFF2-40B4-BE49-F238E27FC236}">
                <a16:creationId xmlns:a16="http://schemas.microsoft.com/office/drawing/2014/main" id="{5F3B1359-0876-A71E-9687-713E75D22E85}"/>
              </a:ext>
            </a:extLst>
          </p:cNvPr>
          <p:cNvSpPr>
            <a:spLocks noChangeShapeType="1"/>
          </p:cNvSpPr>
          <p:nvPr/>
        </p:nvSpPr>
        <p:spPr bwMode="auto">
          <a:xfrm flipV="1">
            <a:off x="7898126" y="2132523"/>
            <a:ext cx="0" cy="3383280"/>
          </a:xfrm>
          <a:prstGeom prst="line">
            <a:avLst/>
          </a:prstGeom>
          <a:noFill/>
          <a:ln w="9525">
            <a:solidFill>
              <a:srgbClr val="00008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189">
              <a:defRPr/>
            </a:pPr>
            <a:endParaRPr lang="en-US" dirty="0">
              <a:solidFill>
                <a:prstClr val="black"/>
              </a:solidFill>
              <a:latin typeface="Century Gothic" panose="020B0502020202020204"/>
              <a:cs typeface="Arial"/>
              <a:sym typeface="Arial"/>
            </a:endParaRPr>
          </a:p>
        </p:txBody>
      </p:sp>
      <p:sp>
        <p:nvSpPr>
          <p:cNvPr id="62" name="Line 88">
            <a:extLst>
              <a:ext uri="{FF2B5EF4-FFF2-40B4-BE49-F238E27FC236}">
                <a16:creationId xmlns:a16="http://schemas.microsoft.com/office/drawing/2014/main" id="{9F6893EF-10D7-7CDD-23C6-ABADA57A5FB7}"/>
              </a:ext>
            </a:extLst>
          </p:cNvPr>
          <p:cNvSpPr>
            <a:spLocks noChangeShapeType="1"/>
          </p:cNvSpPr>
          <p:nvPr/>
        </p:nvSpPr>
        <p:spPr bwMode="auto">
          <a:xfrm flipV="1">
            <a:off x="7215501" y="2132523"/>
            <a:ext cx="0" cy="3383280"/>
          </a:xfrm>
          <a:prstGeom prst="line">
            <a:avLst/>
          </a:prstGeom>
          <a:noFill/>
          <a:ln w="9525">
            <a:solidFill>
              <a:srgbClr val="00008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189">
              <a:defRPr/>
            </a:pPr>
            <a:endParaRPr lang="en-US" dirty="0">
              <a:solidFill>
                <a:prstClr val="black"/>
              </a:solidFill>
              <a:latin typeface="Century Gothic" panose="020B0502020202020204"/>
              <a:cs typeface="Arial"/>
              <a:sym typeface="Arial"/>
            </a:endParaRPr>
          </a:p>
        </p:txBody>
      </p:sp>
      <p:sp>
        <p:nvSpPr>
          <p:cNvPr id="63" name="Line 88">
            <a:extLst>
              <a:ext uri="{FF2B5EF4-FFF2-40B4-BE49-F238E27FC236}">
                <a16:creationId xmlns:a16="http://schemas.microsoft.com/office/drawing/2014/main" id="{FB46F4BB-A8CE-EC8B-C283-B1FCF9360AF2}"/>
              </a:ext>
            </a:extLst>
          </p:cNvPr>
          <p:cNvSpPr>
            <a:spLocks noChangeShapeType="1"/>
          </p:cNvSpPr>
          <p:nvPr/>
        </p:nvSpPr>
        <p:spPr bwMode="auto">
          <a:xfrm flipV="1">
            <a:off x="8582339" y="2132523"/>
            <a:ext cx="0" cy="3383280"/>
          </a:xfrm>
          <a:prstGeom prst="line">
            <a:avLst/>
          </a:prstGeom>
          <a:noFill/>
          <a:ln w="9525">
            <a:solidFill>
              <a:srgbClr val="00008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189">
              <a:defRPr/>
            </a:pPr>
            <a:endParaRPr lang="en-US" dirty="0">
              <a:solidFill>
                <a:prstClr val="black"/>
              </a:solidFill>
              <a:latin typeface="Century Gothic" panose="020B0502020202020204"/>
              <a:cs typeface="Arial"/>
              <a:sym typeface="Arial"/>
            </a:endParaRPr>
          </a:p>
        </p:txBody>
      </p:sp>
      <p:pic>
        <p:nvPicPr>
          <p:cNvPr id="64" name="Picture 119" descr="Sprint_Nextel_logo">
            <a:extLst>
              <a:ext uri="{FF2B5EF4-FFF2-40B4-BE49-F238E27FC236}">
                <a16:creationId xmlns:a16="http://schemas.microsoft.com/office/drawing/2014/main" id="{33A3DBAB-E7DE-A280-3302-4ABC057CB0EC}"/>
              </a:ext>
            </a:extLst>
          </p:cNvPr>
          <p:cNvPicPr>
            <a:picLocks noChangeAspect="1" noChangeArrowheads="1"/>
          </p:cNvPicPr>
          <p:nvPr/>
        </p:nvPicPr>
        <p:blipFill>
          <a:blip r:embed="rId18">
            <a:extLst>
              <a:ext uri="{28A0092B-C50C-407E-A947-70E740481C1C}">
                <a14:useLocalDpi xmlns:a14="http://schemas.microsoft.com/office/drawing/2010/main"/>
              </a:ext>
            </a:extLst>
          </a:blip>
          <a:srcRect/>
          <a:stretch>
            <a:fillRect/>
          </a:stretch>
        </p:blipFill>
        <p:spPr bwMode="auto">
          <a:xfrm>
            <a:off x="2651441" y="4453137"/>
            <a:ext cx="1085851" cy="45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 name="Picture 66" descr="ashland logo.gif">
            <a:extLst>
              <a:ext uri="{FF2B5EF4-FFF2-40B4-BE49-F238E27FC236}">
                <a16:creationId xmlns:a16="http://schemas.microsoft.com/office/drawing/2014/main" id="{96717F18-C6D2-4379-566F-64B075E7586B}"/>
              </a:ext>
            </a:extLst>
          </p:cNvPr>
          <p:cNvPicPr>
            <a:picLocks noChangeAspect="1"/>
          </p:cNvPicPr>
          <p:nvPr/>
        </p:nvPicPr>
        <p:blipFill>
          <a:blip r:embed="rId19">
            <a:extLst>
              <a:ext uri="{28A0092B-C50C-407E-A947-70E740481C1C}">
                <a14:useLocalDpi xmlns:a14="http://schemas.microsoft.com/office/drawing/2010/main"/>
              </a:ext>
            </a:extLst>
          </a:blip>
          <a:srcRect/>
          <a:stretch>
            <a:fillRect/>
          </a:stretch>
        </p:blipFill>
        <p:spPr bwMode="auto">
          <a:xfrm>
            <a:off x="4626289" y="4171356"/>
            <a:ext cx="1206500" cy="173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 name="Picture 105">
            <a:extLst>
              <a:ext uri="{FF2B5EF4-FFF2-40B4-BE49-F238E27FC236}">
                <a16:creationId xmlns:a16="http://schemas.microsoft.com/office/drawing/2014/main" id="{1C45C6B3-5F99-F428-3A84-4C20A342875C}"/>
              </a:ext>
            </a:extLst>
          </p:cNvPr>
          <p:cNvPicPr>
            <a:picLocks noChangeAspect="1" noChangeArrowheads="1"/>
          </p:cNvPicPr>
          <p:nvPr/>
        </p:nvPicPr>
        <p:blipFill>
          <a:blip r:embed="rId20">
            <a:extLst>
              <a:ext uri="{28A0092B-C50C-407E-A947-70E740481C1C}">
                <a14:useLocalDpi xmlns:a14="http://schemas.microsoft.com/office/drawing/2010/main"/>
              </a:ext>
            </a:extLst>
          </a:blip>
          <a:srcRect/>
          <a:stretch>
            <a:fillRect/>
          </a:stretch>
        </p:blipFill>
        <p:spPr bwMode="gray">
          <a:xfrm>
            <a:off x="3755311" y="4675554"/>
            <a:ext cx="155416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pic>
      <p:pic>
        <p:nvPicPr>
          <p:cNvPr id="67" name="Picture 68" descr="Recovery.gov logo.png">
            <a:extLst>
              <a:ext uri="{FF2B5EF4-FFF2-40B4-BE49-F238E27FC236}">
                <a16:creationId xmlns:a16="http://schemas.microsoft.com/office/drawing/2014/main" id="{C2450ED6-6C4F-ED32-3A4B-E938A7FA13DC}"/>
              </a:ext>
            </a:extLst>
          </p:cNvPr>
          <p:cNvPicPr>
            <a:picLocks noChangeAspect="1"/>
          </p:cNvPicPr>
          <p:nvPr/>
        </p:nvPicPr>
        <p:blipFill>
          <a:blip r:embed="rId21">
            <a:extLst>
              <a:ext uri="{28A0092B-C50C-407E-A947-70E740481C1C}">
                <a14:useLocalDpi xmlns:a14="http://schemas.microsoft.com/office/drawing/2010/main"/>
              </a:ext>
            </a:extLst>
          </a:blip>
          <a:srcRect/>
          <a:stretch>
            <a:fillRect/>
          </a:stretch>
        </p:blipFill>
        <p:spPr bwMode="auto">
          <a:xfrm>
            <a:off x="5071643" y="3838776"/>
            <a:ext cx="1597025"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8" name="Group 71">
            <a:extLst>
              <a:ext uri="{FF2B5EF4-FFF2-40B4-BE49-F238E27FC236}">
                <a16:creationId xmlns:a16="http://schemas.microsoft.com/office/drawing/2014/main" id="{64908DC9-2D19-0440-9052-8280118D35F7}"/>
              </a:ext>
            </a:extLst>
          </p:cNvPr>
          <p:cNvGrpSpPr>
            <a:grpSpLocks/>
          </p:cNvGrpSpPr>
          <p:nvPr/>
        </p:nvGrpSpPr>
        <p:grpSpPr bwMode="auto">
          <a:xfrm>
            <a:off x="5868597" y="4099125"/>
            <a:ext cx="919163" cy="292100"/>
            <a:chOff x="7909205" y="3645453"/>
            <a:chExt cx="919163" cy="291726"/>
          </a:xfrm>
        </p:grpSpPr>
        <p:pic>
          <p:nvPicPr>
            <p:cNvPr id="69" name="Picture 106">
              <a:extLst>
                <a:ext uri="{FF2B5EF4-FFF2-40B4-BE49-F238E27FC236}">
                  <a16:creationId xmlns:a16="http://schemas.microsoft.com/office/drawing/2014/main" id="{53E45188-ECA4-6510-3E9D-679B8AF2C594}"/>
                </a:ext>
              </a:extLst>
            </p:cNvPr>
            <p:cNvPicPr>
              <a:picLocks noChangeAspect="1" noChangeArrowheads="1"/>
            </p:cNvPicPr>
            <p:nvPr/>
          </p:nvPicPr>
          <p:blipFill>
            <a:blip r:embed="rId22">
              <a:extLst>
                <a:ext uri="{28A0092B-C50C-407E-A947-70E740481C1C}">
                  <a14:useLocalDpi xmlns:a14="http://schemas.microsoft.com/office/drawing/2010/main"/>
                </a:ext>
              </a:extLst>
            </a:blip>
            <a:srcRect/>
            <a:stretch>
              <a:fillRect/>
            </a:stretch>
          </p:blipFill>
          <p:spPr bwMode="gray">
            <a:xfrm>
              <a:off x="7909999" y="3645453"/>
              <a:ext cx="915988" cy="158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pic>
        <p:pic>
          <p:nvPicPr>
            <p:cNvPr id="70" name="Picture 106">
              <a:extLst>
                <a:ext uri="{FF2B5EF4-FFF2-40B4-BE49-F238E27FC236}">
                  <a16:creationId xmlns:a16="http://schemas.microsoft.com/office/drawing/2014/main" id="{6190B2DE-8425-2763-4B50-EB0875609308}"/>
                </a:ext>
              </a:extLst>
            </p:cNvPr>
            <p:cNvPicPr>
              <a:picLocks noChangeAspect="1" noChangeArrowheads="1"/>
            </p:cNvPicPr>
            <p:nvPr/>
          </p:nvPicPr>
          <p:blipFill>
            <a:blip r:embed="rId23">
              <a:extLst>
                <a:ext uri="{28A0092B-C50C-407E-A947-70E740481C1C}">
                  <a14:useLocalDpi xmlns:a14="http://schemas.microsoft.com/office/drawing/2010/main"/>
                </a:ext>
              </a:extLst>
            </a:blip>
            <a:srcRect/>
            <a:stretch>
              <a:fillRect/>
            </a:stretch>
          </p:blipFill>
          <p:spPr bwMode="gray">
            <a:xfrm>
              <a:off x="7909205" y="3802616"/>
              <a:ext cx="919163" cy="13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pic>
      </p:grpSp>
      <p:pic>
        <p:nvPicPr>
          <p:cNvPr id="71" name="Picture 18" descr="MARINE">
            <a:hlinkClick r:id="rId24"/>
            <a:extLst>
              <a:ext uri="{FF2B5EF4-FFF2-40B4-BE49-F238E27FC236}">
                <a16:creationId xmlns:a16="http://schemas.microsoft.com/office/drawing/2014/main" id="{59D4B7C1-ECB3-4401-E8BC-F8F6AD7DCCCC}"/>
              </a:ext>
            </a:extLst>
          </p:cNvPr>
          <p:cNvPicPr>
            <a:picLocks noChangeAspect="1" noChangeArrowheads="1"/>
          </p:cNvPicPr>
          <p:nvPr/>
        </p:nvPicPr>
        <p:blipFill>
          <a:blip r:embed="rId25">
            <a:extLst>
              <a:ext uri="{28A0092B-C50C-407E-A947-70E740481C1C}">
                <a14:useLocalDpi xmlns:a14="http://schemas.microsoft.com/office/drawing/2010/main"/>
              </a:ext>
            </a:extLst>
          </a:blip>
          <a:srcRect/>
          <a:stretch>
            <a:fillRect/>
          </a:stretch>
        </p:blipFill>
        <p:spPr bwMode="auto">
          <a:xfrm rot="10800000" flipH="1" flipV="1">
            <a:off x="5441856" y="4424564"/>
            <a:ext cx="615951" cy="61595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72" name="Picture 2" descr="C:\Users\Jack\Desktop\DOWNLOADS\NGBSeal-Clr-full.gif">
            <a:extLst>
              <a:ext uri="{FF2B5EF4-FFF2-40B4-BE49-F238E27FC236}">
                <a16:creationId xmlns:a16="http://schemas.microsoft.com/office/drawing/2014/main" id="{CDCDCD5F-F118-FC80-3DF5-F6ED3EAEC294}"/>
              </a:ext>
            </a:extLst>
          </p:cNvPr>
          <p:cNvPicPr>
            <a:picLocks noChangeAspect="1" noChangeArrowheads="1"/>
          </p:cNvPicPr>
          <p:nvPr/>
        </p:nvPicPr>
        <p:blipFill>
          <a:blip r:embed="rId26" cstate="print">
            <a:extLst>
              <a:ext uri="{28A0092B-C50C-407E-A947-70E740481C1C}">
                <a14:useLocalDpi xmlns:a14="http://schemas.microsoft.com/office/drawing/2010/main"/>
              </a:ext>
            </a:extLst>
          </a:blip>
          <a:srcRect/>
          <a:stretch>
            <a:fillRect/>
          </a:stretch>
        </p:blipFill>
        <p:spPr bwMode="auto">
          <a:xfrm>
            <a:off x="6792878" y="3837188"/>
            <a:ext cx="577851"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 name="Picture 81">
            <a:extLst>
              <a:ext uri="{FF2B5EF4-FFF2-40B4-BE49-F238E27FC236}">
                <a16:creationId xmlns:a16="http://schemas.microsoft.com/office/drawing/2014/main" id="{D41A9466-4B12-0010-3EB2-C7E7880E4787}"/>
              </a:ext>
            </a:extLst>
          </p:cNvPr>
          <p:cNvPicPr>
            <a:picLocks noChangeAspect="1"/>
          </p:cNvPicPr>
          <p:nvPr/>
        </p:nvPicPr>
        <p:blipFill>
          <a:blip r:embed="rId27">
            <a:extLst>
              <a:ext uri="{28A0092B-C50C-407E-A947-70E740481C1C}">
                <a14:useLocalDpi xmlns:a14="http://schemas.microsoft.com/office/drawing/2010/main"/>
              </a:ext>
            </a:extLst>
          </a:blip>
          <a:srcRect/>
          <a:stretch>
            <a:fillRect/>
          </a:stretch>
        </p:blipFill>
        <p:spPr bwMode="auto">
          <a:xfrm>
            <a:off x="6100269" y="4409176"/>
            <a:ext cx="663575" cy="63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 name="Picture 1">
            <a:extLst>
              <a:ext uri="{FF2B5EF4-FFF2-40B4-BE49-F238E27FC236}">
                <a16:creationId xmlns:a16="http://schemas.microsoft.com/office/drawing/2014/main" id="{7361D131-92E5-B712-A364-0FD372CCF545}"/>
              </a:ext>
            </a:extLst>
          </p:cNvPr>
          <p:cNvPicPr>
            <a:picLocks noChangeAspect="1"/>
          </p:cNvPicPr>
          <p:nvPr/>
        </p:nvPicPr>
        <p:blipFill>
          <a:blip r:embed="rId28">
            <a:extLst>
              <a:ext uri="{28A0092B-C50C-407E-A947-70E740481C1C}">
                <a14:useLocalDpi xmlns:a14="http://schemas.microsoft.com/office/drawing/2010/main"/>
              </a:ext>
            </a:extLst>
          </a:blip>
          <a:srcRect/>
          <a:stretch>
            <a:fillRect/>
          </a:stretch>
        </p:blipFill>
        <p:spPr bwMode="auto">
          <a:xfrm>
            <a:off x="2713354" y="2913644"/>
            <a:ext cx="1622425" cy="3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 name="TextBox 74">
            <a:extLst>
              <a:ext uri="{FF2B5EF4-FFF2-40B4-BE49-F238E27FC236}">
                <a16:creationId xmlns:a16="http://schemas.microsoft.com/office/drawing/2014/main" id="{8E8D6D0C-2079-EF7A-3F59-16A27053F55D}"/>
              </a:ext>
            </a:extLst>
          </p:cNvPr>
          <p:cNvSpPr txBox="1"/>
          <p:nvPr/>
        </p:nvSpPr>
        <p:spPr>
          <a:xfrm>
            <a:off x="7548233" y="3124422"/>
            <a:ext cx="1366416" cy="184666"/>
          </a:xfrm>
          <a:prstGeom prst="rect">
            <a:avLst/>
          </a:prstGeom>
          <a:solidFill>
            <a:srgbClr val="FFFF00"/>
          </a:solidFill>
          <a:ln w="38100">
            <a:solidFill>
              <a:schemeClr val="accent1"/>
            </a:solidFill>
          </a:ln>
        </p:spPr>
        <p:txBody>
          <a:bodyPr wrap="square" lIns="0" tIns="0" rIns="0" bIns="0" rtlCol="0">
            <a:spAutoFit/>
          </a:bodyPr>
          <a:lstStyle/>
          <a:p>
            <a:pPr algn="ctr" defTabSz="457189">
              <a:defRPr/>
            </a:pPr>
            <a:r>
              <a:rPr lang="en-US" sz="1200" b="1" dirty="0">
                <a:solidFill>
                  <a:prstClr val="black"/>
                </a:solidFill>
                <a:latin typeface="Century Gothic" panose="020B0502020202020204"/>
                <a:cs typeface="Arial"/>
                <a:sym typeface="Arial"/>
              </a:rPr>
              <a:t>Louis Advisors LLC</a:t>
            </a:r>
          </a:p>
        </p:txBody>
      </p:sp>
      <p:pic>
        <p:nvPicPr>
          <p:cNvPr id="76" name="Picture 75">
            <a:extLst>
              <a:ext uri="{FF2B5EF4-FFF2-40B4-BE49-F238E27FC236}">
                <a16:creationId xmlns:a16="http://schemas.microsoft.com/office/drawing/2014/main" id="{2EA8A0BA-8AEA-ACCC-DA2B-7EE28657216B}"/>
              </a:ext>
            </a:extLst>
          </p:cNvPr>
          <p:cNvPicPr>
            <a:picLocks noChangeAspect="1"/>
          </p:cNvPicPr>
          <p:nvPr/>
        </p:nvPicPr>
        <p:blipFill>
          <a:blip r:embed="rId29"/>
          <a:stretch>
            <a:fillRect/>
          </a:stretch>
        </p:blipFill>
        <p:spPr>
          <a:xfrm>
            <a:off x="1735917" y="4194755"/>
            <a:ext cx="640080" cy="640080"/>
          </a:xfrm>
          <a:prstGeom prst="rect">
            <a:avLst/>
          </a:prstGeom>
        </p:spPr>
      </p:pic>
      <p:pic>
        <p:nvPicPr>
          <p:cNvPr id="77" name="Picture 76">
            <a:extLst>
              <a:ext uri="{FF2B5EF4-FFF2-40B4-BE49-F238E27FC236}">
                <a16:creationId xmlns:a16="http://schemas.microsoft.com/office/drawing/2014/main" id="{685F2F53-B5BA-08BD-7B3C-A93910360A48}"/>
              </a:ext>
            </a:extLst>
          </p:cNvPr>
          <p:cNvPicPr>
            <a:picLocks noChangeAspect="1"/>
          </p:cNvPicPr>
          <p:nvPr/>
        </p:nvPicPr>
        <p:blipFill>
          <a:blip r:embed="rId30"/>
          <a:stretch>
            <a:fillRect/>
          </a:stretch>
        </p:blipFill>
        <p:spPr>
          <a:xfrm>
            <a:off x="8064818" y="4220651"/>
            <a:ext cx="457200" cy="457200"/>
          </a:xfrm>
          <a:prstGeom prst="rect">
            <a:avLst/>
          </a:prstGeom>
        </p:spPr>
      </p:pic>
      <p:pic>
        <p:nvPicPr>
          <p:cNvPr id="78" name="Picture 77">
            <a:extLst>
              <a:ext uri="{FF2B5EF4-FFF2-40B4-BE49-F238E27FC236}">
                <a16:creationId xmlns:a16="http://schemas.microsoft.com/office/drawing/2014/main" id="{2AFB69D6-4029-286A-5827-F07AB1CFDAEA}"/>
              </a:ext>
            </a:extLst>
          </p:cNvPr>
          <p:cNvPicPr>
            <a:picLocks noChangeAspect="1"/>
          </p:cNvPicPr>
          <p:nvPr/>
        </p:nvPicPr>
        <p:blipFill>
          <a:blip r:embed="rId31"/>
          <a:stretch>
            <a:fillRect/>
          </a:stretch>
        </p:blipFill>
        <p:spPr>
          <a:xfrm>
            <a:off x="7898471" y="4690863"/>
            <a:ext cx="954087" cy="174224"/>
          </a:xfrm>
          <a:prstGeom prst="rect">
            <a:avLst/>
          </a:prstGeom>
        </p:spPr>
      </p:pic>
      <p:pic>
        <p:nvPicPr>
          <p:cNvPr id="79" name="Google Shape;332;p38" descr="Philips logo">
            <a:extLst>
              <a:ext uri="{FF2B5EF4-FFF2-40B4-BE49-F238E27FC236}">
                <a16:creationId xmlns:a16="http://schemas.microsoft.com/office/drawing/2014/main" id="{13BAAD81-AACE-D932-5E4D-39C5C1E2EB07}"/>
              </a:ext>
            </a:extLst>
          </p:cNvPr>
          <p:cNvPicPr preferRelativeResize="0">
            <a:picLocks noChangeAspect="1"/>
          </p:cNvPicPr>
          <p:nvPr/>
        </p:nvPicPr>
        <p:blipFill rotWithShape="1">
          <a:blip r:embed="rId32">
            <a:alphaModFix/>
          </a:blip>
          <a:srcRect/>
          <a:stretch/>
        </p:blipFill>
        <p:spPr>
          <a:xfrm>
            <a:off x="7484289" y="4407473"/>
            <a:ext cx="365760" cy="465515"/>
          </a:xfrm>
          <a:prstGeom prst="rect">
            <a:avLst/>
          </a:prstGeom>
          <a:noFill/>
          <a:ln>
            <a:noFill/>
          </a:ln>
        </p:spPr>
      </p:pic>
      <p:pic>
        <p:nvPicPr>
          <p:cNvPr id="80" name="Google Shape;343;p38">
            <a:extLst>
              <a:ext uri="{FF2B5EF4-FFF2-40B4-BE49-F238E27FC236}">
                <a16:creationId xmlns:a16="http://schemas.microsoft.com/office/drawing/2014/main" id="{772CFBDD-9736-32B8-CDB0-5E07CE9C5923}"/>
              </a:ext>
            </a:extLst>
          </p:cNvPr>
          <p:cNvPicPr preferRelativeResize="0"/>
          <p:nvPr/>
        </p:nvPicPr>
        <p:blipFill rotWithShape="1">
          <a:blip r:embed="rId33" cstate="hqprint">
            <a:alphaModFix/>
            <a:extLst>
              <a:ext uri="{28A0092B-C50C-407E-A947-70E740481C1C}">
                <a14:useLocalDpi xmlns:a14="http://schemas.microsoft.com/office/drawing/2010/main"/>
              </a:ext>
            </a:extLst>
          </a:blip>
          <a:srcRect/>
          <a:stretch/>
        </p:blipFill>
        <p:spPr>
          <a:xfrm>
            <a:off x="7441197" y="3838189"/>
            <a:ext cx="457200" cy="454625"/>
          </a:xfrm>
          <a:prstGeom prst="rect">
            <a:avLst/>
          </a:prstGeom>
          <a:noFill/>
          <a:ln>
            <a:noFill/>
          </a:ln>
        </p:spPr>
      </p:pic>
      <p:pic>
        <p:nvPicPr>
          <p:cNvPr id="81" name="Picture 80">
            <a:extLst>
              <a:ext uri="{FF2B5EF4-FFF2-40B4-BE49-F238E27FC236}">
                <a16:creationId xmlns:a16="http://schemas.microsoft.com/office/drawing/2014/main" id="{A986AB7D-689B-A4E2-28DA-987F2A980970}"/>
              </a:ext>
            </a:extLst>
          </p:cNvPr>
          <p:cNvPicPr>
            <a:picLocks noChangeAspect="1"/>
          </p:cNvPicPr>
          <p:nvPr/>
        </p:nvPicPr>
        <p:blipFill rotWithShape="1">
          <a:blip r:embed="rId34">
            <a:extLst>
              <a:ext uri="{28A0092B-C50C-407E-A947-70E740481C1C}">
                <a14:useLocalDpi xmlns:a14="http://schemas.microsoft.com/office/drawing/2010/main"/>
              </a:ext>
            </a:extLst>
          </a:blip>
          <a:srcRect l="15512" r="14955"/>
          <a:stretch/>
        </p:blipFill>
        <p:spPr>
          <a:xfrm>
            <a:off x="6806160" y="4442691"/>
            <a:ext cx="566097" cy="535515"/>
          </a:xfrm>
          <a:prstGeom prst="rect">
            <a:avLst/>
          </a:prstGeom>
        </p:spPr>
      </p:pic>
      <p:pic>
        <p:nvPicPr>
          <p:cNvPr id="82" name="Picture 81">
            <a:extLst>
              <a:ext uri="{FF2B5EF4-FFF2-40B4-BE49-F238E27FC236}">
                <a16:creationId xmlns:a16="http://schemas.microsoft.com/office/drawing/2014/main" id="{EE1BB2D0-71B0-63B9-47D5-8C38E2F275B5}"/>
              </a:ext>
            </a:extLst>
          </p:cNvPr>
          <p:cNvPicPr>
            <a:picLocks noChangeAspect="1"/>
          </p:cNvPicPr>
          <p:nvPr/>
        </p:nvPicPr>
        <p:blipFill>
          <a:blip r:embed="rId35"/>
          <a:stretch>
            <a:fillRect/>
          </a:stretch>
        </p:blipFill>
        <p:spPr>
          <a:xfrm>
            <a:off x="7515098" y="2730071"/>
            <a:ext cx="1360295" cy="342907"/>
          </a:xfrm>
          <a:prstGeom prst="rect">
            <a:avLst/>
          </a:prstGeom>
        </p:spPr>
      </p:pic>
      <p:sp>
        <p:nvSpPr>
          <p:cNvPr id="83" name="Text Box 44">
            <a:extLst>
              <a:ext uri="{FF2B5EF4-FFF2-40B4-BE49-F238E27FC236}">
                <a16:creationId xmlns:a16="http://schemas.microsoft.com/office/drawing/2014/main" id="{FB08AEE2-C6EB-C5CF-A010-C6C5C2D73D5A}"/>
              </a:ext>
            </a:extLst>
          </p:cNvPr>
          <p:cNvSpPr txBox="1">
            <a:spLocks noChangeArrowheads="1"/>
          </p:cNvSpPr>
          <p:nvPr/>
        </p:nvSpPr>
        <p:spPr bwMode="auto">
          <a:xfrm>
            <a:off x="7589359" y="5555574"/>
            <a:ext cx="636588"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19063" indent="-119063">
              <a:lnSpc>
                <a:spcPct val="106000"/>
              </a:lnSpc>
              <a:spcBef>
                <a:spcPct val="80000"/>
              </a:spcBef>
              <a:buClr>
                <a:schemeClr val="tx1"/>
              </a:buClr>
              <a:buSzPct val="80000"/>
              <a:buFont typeface="Wingdings" panose="05000000000000000000" pitchFamily="2" charset="2"/>
              <a:defRPr sz="1100">
                <a:solidFill>
                  <a:schemeClr val="tx1"/>
                </a:solidFill>
                <a:latin typeface="Arial" panose="020B0604020202020204" pitchFamily="34" charset="0"/>
              </a:defRPr>
            </a:lvl1pPr>
            <a:lvl2pPr marL="742950" indent="-285750">
              <a:lnSpc>
                <a:spcPct val="106000"/>
              </a:lnSpc>
              <a:spcBef>
                <a:spcPct val="80000"/>
              </a:spcBef>
              <a:buClr>
                <a:schemeClr val="tx1"/>
              </a:buClr>
              <a:buFont typeface="Wingdings 2" panose="05020102010507070707" pitchFamily="18" charset="2"/>
              <a:buChar char="¡"/>
              <a:defRPr sz="1100">
                <a:solidFill>
                  <a:schemeClr val="tx1"/>
                </a:solidFill>
                <a:latin typeface="Arial" panose="020B0604020202020204" pitchFamily="34" charset="0"/>
              </a:defRPr>
            </a:lvl2pPr>
            <a:lvl3pPr marL="1143000" indent="-228600">
              <a:lnSpc>
                <a:spcPct val="106000"/>
              </a:lnSpc>
              <a:spcBef>
                <a:spcPct val="40000"/>
              </a:spcBef>
              <a:buClr>
                <a:schemeClr val="tx1"/>
              </a:buClr>
              <a:buFont typeface="Arial" panose="020B0604020202020204" pitchFamily="34" charset="0"/>
              <a:buChar char="–"/>
              <a:defRPr sz="1000">
                <a:solidFill>
                  <a:schemeClr val="tx1"/>
                </a:solidFill>
                <a:latin typeface="Arial" panose="020B0604020202020204" pitchFamily="34" charset="0"/>
              </a:defRPr>
            </a:lvl3pPr>
            <a:lvl4pPr marL="1600200" indent="-228600">
              <a:lnSpc>
                <a:spcPct val="106000"/>
              </a:lnSpc>
              <a:spcBef>
                <a:spcPct val="20000"/>
              </a:spcBef>
              <a:buClr>
                <a:schemeClr val="tx1"/>
              </a:buClr>
              <a:buChar char="•"/>
              <a:defRPr sz="1000">
                <a:solidFill>
                  <a:schemeClr val="tx1"/>
                </a:solidFill>
                <a:latin typeface="Arial" panose="020B0604020202020204" pitchFamily="34" charset="0"/>
              </a:defRPr>
            </a:lvl4pPr>
            <a:lvl5pPr marL="2057400" indent="-228600">
              <a:spcBef>
                <a:spcPct val="20000"/>
              </a:spcBef>
              <a:buClr>
                <a:schemeClr val="tx1"/>
              </a:buClr>
              <a:buChar char="–"/>
              <a:defRPr sz="12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defRPr>
            </a:lvl9pPr>
          </a:lstStyle>
          <a:p>
            <a:pPr marL="119060" indent="-119060" algn="ctr" defTabSz="457189">
              <a:lnSpc>
                <a:spcPct val="100000"/>
              </a:lnSpc>
              <a:spcBef>
                <a:spcPct val="50000"/>
              </a:spcBef>
              <a:buClrTx/>
              <a:buSzTx/>
              <a:defRPr/>
            </a:pPr>
            <a:r>
              <a:rPr lang="en-US" altLang="en-US" sz="800" dirty="0">
                <a:solidFill>
                  <a:srgbClr val="000000"/>
                </a:solidFill>
                <a:cs typeface="Arial" panose="020B0604020202020204" pitchFamily="34" charset="0"/>
                <a:sym typeface="Arial"/>
              </a:rPr>
              <a:t>2022</a:t>
            </a:r>
          </a:p>
        </p:txBody>
      </p:sp>
      <p:sp>
        <p:nvSpPr>
          <p:cNvPr id="84" name="Text Box 44">
            <a:extLst>
              <a:ext uri="{FF2B5EF4-FFF2-40B4-BE49-F238E27FC236}">
                <a16:creationId xmlns:a16="http://schemas.microsoft.com/office/drawing/2014/main" id="{A7BA732B-29E0-F3B9-2FAA-5365992FE41C}"/>
              </a:ext>
            </a:extLst>
          </p:cNvPr>
          <p:cNvSpPr txBox="1">
            <a:spLocks noChangeArrowheads="1"/>
          </p:cNvSpPr>
          <p:nvPr/>
        </p:nvSpPr>
        <p:spPr bwMode="auto">
          <a:xfrm>
            <a:off x="8271387" y="5574060"/>
            <a:ext cx="636588"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19063" indent="-119063">
              <a:lnSpc>
                <a:spcPct val="106000"/>
              </a:lnSpc>
              <a:spcBef>
                <a:spcPct val="80000"/>
              </a:spcBef>
              <a:buClr>
                <a:schemeClr val="tx1"/>
              </a:buClr>
              <a:buSzPct val="80000"/>
              <a:buFont typeface="Wingdings" panose="05000000000000000000" pitchFamily="2" charset="2"/>
              <a:defRPr sz="1100">
                <a:solidFill>
                  <a:schemeClr val="tx1"/>
                </a:solidFill>
                <a:latin typeface="Arial" panose="020B0604020202020204" pitchFamily="34" charset="0"/>
              </a:defRPr>
            </a:lvl1pPr>
            <a:lvl2pPr marL="742950" indent="-285750">
              <a:lnSpc>
                <a:spcPct val="106000"/>
              </a:lnSpc>
              <a:spcBef>
                <a:spcPct val="80000"/>
              </a:spcBef>
              <a:buClr>
                <a:schemeClr val="tx1"/>
              </a:buClr>
              <a:buFont typeface="Wingdings 2" panose="05020102010507070707" pitchFamily="18" charset="2"/>
              <a:buChar char="¡"/>
              <a:defRPr sz="1100">
                <a:solidFill>
                  <a:schemeClr val="tx1"/>
                </a:solidFill>
                <a:latin typeface="Arial" panose="020B0604020202020204" pitchFamily="34" charset="0"/>
              </a:defRPr>
            </a:lvl2pPr>
            <a:lvl3pPr marL="1143000" indent="-228600">
              <a:lnSpc>
                <a:spcPct val="106000"/>
              </a:lnSpc>
              <a:spcBef>
                <a:spcPct val="40000"/>
              </a:spcBef>
              <a:buClr>
                <a:schemeClr val="tx1"/>
              </a:buClr>
              <a:buFont typeface="Arial" panose="020B0604020202020204" pitchFamily="34" charset="0"/>
              <a:buChar char="–"/>
              <a:defRPr sz="1000">
                <a:solidFill>
                  <a:schemeClr val="tx1"/>
                </a:solidFill>
                <a:latin typeface="Arial" panose="020B0604020202020204" pitchFamily="34" charset="0"/>
              </a:defRPr>
            </a:lvl3pPr>
            <a:lvl4pPr marL="1600200" indent="-228600">
              <a:lnSpc>
                <a:spcPct val="106000"/>
              </a:lnSpc>
              <a:spcBef>
                <a:spcPct val="20000"/>
              </a:spcBef>
              <a:buClr>
                <a:schemeClr val="tx1"/>
              </a:buClr>
              <a:buChar char="•"/>
              <a:defRPr sz="1000">
                <a:solidFill>
                  <a:schemeClr val="tx1"/>
                </a:solidFill>
                <a:latin typeface="Arial" panose="020B0604020202020204" pitchFamily="34" charset="0"/>
              </a:defRPr>
            </a:lvl4pPr>
            <a:lvl5pPr marL="2057400" indent="-228600">
              <a:spcBef>
                <a:spcPct val="20000"/>
              </a:spcBef>
              <a:buClr>
                <a:schemeClr val="tx1"/>
              </a:buClr>
              <a:buChar char="–"/>
              <a:defRPr sz="12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defRPr>
            </a:lvl9pPr>
          </a:lstStyle>
          <a:p>
            <a:pPr marL="119060" indent="-119060" algn="ctr" defTabSz="457189">
              <a:lnSpc>
                <a:spcPct val="100000"/>
              </a:lnSpc>
              <a:spcBef>
                <a:spcPct val="50000"/>
              </a:spcBef>
              <a:buClrTx/>
              <a:buSzTx/>
              <a:defRPr/>
            </a:pPr>
            <a:r>
              <a:rPr lang="en-US" altLang="en-US" sz="800" dirty="0">
                <a:solidFill>
                  <a:srgbClr val="000000"/>
                </a:solidFill>
                <a:cs typeface="Arial" panose="020B0604020202020204" pitchFamily="34" charset="0"/>
                <a:sym typeface="Arial"/>
              </a:rPr>
              <a:t>2023</a:t>
            </a:r>
          </a:p>
        </p:txBody>
      </p:sp>
      <p:pic>
        <p:nvPicPr>
          <p:cNvPr id="85" name="Google Shape;488;p13">
            <a:extLst>
              <a:ext uri="{FF2B5EF4-FFF2-40B4-BE49-F238E27FC236}">
                <a16:creationId xmlns:a16="http://schemas.microsoft.com/office/drawing/2014/main" id="{A12A2957-E6FB-49F1-8779-DFF601D33368}"/>
              </a:ext>
            </a:extLst>
          </p:cNvPr>
          <p:cNvPicPr preferRelativeResize="0">
            <a:picLocks noChangeAspect="1"/>
          </p:cNvPicPr>
          <p:nvPr/>
        </p:nvPicPr>
        <p:blipFill rotWithShape="1">
          <a:blip r:embed="rId36">
            <a:alphaModFix/>
          </a:blip>
          <a:srcRect/>
          <a:stretch/>
        </p:blipFill>
        <p:spPr>
          <a:xfrm>
            <a:off x="7935456" y="3858470"/>
            <a:ext cx="1097280" cy="351762"/>
          </a:xfrm>
          <a:prstGeom prst="rect">
            <a:avLst/>
          </a:prstGeom>
          <a:noFill/>
          <a:ln>
            <a:noFill/>
          </a:ln>
        </p:spPr>
      </p:pic>
      <p:pic>
        <p:nvPicPr>
          <p:cNvPr id="2" name="Google Shape;520;p13">
            <a:extLst>
              <a:ext uri="{FF2B5EF4-FFF2-40B4-BE49-F238E27FC236}">
                <a16:creationId xmlns:a16="http://schemas.microsoft.com/office/drawing/2014/main" id="{9D1C1B02-0DDE-C32B-B0D9-28F60BD336EA}"/>
              </a:ext>
            </a:extLst>
          </p:cNvPr>
          <p:cNvPicPr preferRelativeResize="0"/>
          <p:nvPr/>
        </p:nvPicPr>
        <p:blipFill rotWithShape="1">
          <a:blip r:embed="rId37" cstate="print">
            <a:alphaModFix/>
            <a:extLst>
              <a:ext uri="{28A0092B-C50C-407E-A947-70E740481C1C}">
                <a14:useLocalDpi xmlns:a14="http://schemas.microsoft.com/office/drawing/2010/main"/>
              </a:ext>
            </a:extLst>
          </a:blip>
          <a:srcRect/>
          <a:stretch/>
        </p:blipFill>
        <p:spPr>
          <a:xfrm>
            <a:off x="7478794" y="4949458"/>
            <a:ext cx="716452" cy="333375"/>
          </a:xfrm>
          <a:prstGeom prst="rect">
            <a:avLst/>
          </a:prstGeom>
          <a:noFill/>
          <a:ln>
            <a:noFill/>
          </a:ln>
        </p:spPr>
      </p:pic>
      <p:pic>
        <p:nvPicPr>
          <p:cNvPr id="3" name="Google Shape;510;p13">
            <a:extLst>
              <a:ext uri="{FF2B5EF4-FFF2-40B4-BE49-F238E27FC236}">
                <a16:creationId xmlns:a16="http://schemas.microsoft.com/office/drawing/2014/main" id="{D8AE9225-08A4-7379-E45B-B412388A4BE2}"/>
              </a:ext>
            </a:extLst>
          </p:cNvPr>
          <p:cNvPicPr preferRelativeResize="0"/>
          <p:nvPr/>
        </p:nvPicPr>
        <p:blipFill rotWithShape="1">
          <a:blip r:embed="rId38" cstate="print">
            <a:alphaModFix/>
            <a:extLst>
              <a:ext uri="{28A0092B-C50C-407E-A947-70E740481C1C}">
                <a14:useLocalDpi xmlns:a14="http://schemas.microsoft.com/office/drawing/2010/main"/>
              </a:ext>
            </a:extLst>
          </a:blip>
          <a:srcRect/>
          <a:stretch/>
        </p:blipFill>
        <p:spPr>
          <a:xfrm>
            <a:off x="8293418" y="4887446"/>
            <a:ext cx="394108" cy="421762"/>
          </a:xfrm>
          <a:prstGeom prst="rect">
            <a:avLst/>
          </a:prstGeom>
          <a:noFill/>
          <a:ln>
            <a:noFill/>
          </a:ln>
        </p:spPr>
      </p:pic>
      <p:pic>
        <p:nvPicPr>
          <p:cNvPr id="5" name="Picture 4">
            <a:extLst>
              <a:ext uri="{FF2B5EF4-FFF2-40B4-BE49-F238E27FC236}">
                <a16:creationId xmlns:a16="http://schemas.microsoft.com/office/drawing/2014/main" id="{A16870A7-053A-BE9D-9693-1B73008393CA}"/>
              </a:ext>
            </a:extLst>
          </p:cNvPr>
          <p:cNvPicPr>
            <a:picLocks noChangeAspect="1"/>
          </p:cNvPicPr>
          <p:nvPr/>
        </p:nvPicPr>
        <p:blipFill>
          <a:blip r:embed="rId39"/>
          <a:stretch>
            <a:fillRect/>
          </a:stretch>
        </p:blipFill>
        <p:spPr>
          <a:xfrm>
            <a:off x="7900533" y="2396644"/>
            <a:ext cx="671786" cy="261580"/>
          </a:xfrm>
          <a:prstGeom prst="rect">
            <a:avLst/>
          </a:prstGeom>
        </p:spPr>
      </p:pic>
    </p:spTree>
    <p:extLst>
      <p:ext uri="{BB962C8B-B14F-4D97-AF65-F5344CB8AC3E}">
        <p14:creationId xmlns:p14="http://schemas.microsoft.com/office/powerpoint/2010/main" val="36791940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86EACC5-209C-760E-3F54-10D2990DCA53}"/>
              </a:ext>
            </a:extLst>
          </p:cNvPr>
          <p:cNvPicPr>
            <a:picLocks noChangeAspect="1"/>
          </p:cNvPicPr>
          <p:nvPr/>
        </p:nvPicPr>
        <p:blipFill>
          <a:blip r:embed="rId3"/>
          <a:stretch>
            <a:fillRect/>
          </a:stretch>
        </p:blipFill>
        <p:spPr>
          <a:xfrm>
            <a:off x="0" y="-1"/>
            <a:ext cx="12390120" cy="8258687"/>
          </a:xfrm>
          <a:prstGeom prst="rect">
            <a:avLst/>
          </a:prstGeom>
        </p:spPr>
      </p:pic>
      <p:sp>
        <p:nvSpPr>
          <p:cNvPr id="9" name="Rectangle 8">
            <a:extLst>
              <a:ext uri="{FF2B5EF4-FFF2-40B4-BE49-F238E27FC236}">
                <a16:creationId xmlns:a16="http://schemas.microsoft.com/office/drawing/2014/main" id="{8FB3BE80-CCF3-B84A-A2B0-9A955AB4575F}"/>
              </a:ext>
            </a:extLst>
          </p:cNvPr>
          <p:cNvSpPr/>
          <p:nvPr/>
        </p:nvSpPr>
        <p:spPr>
          <a:xfrm>
            <a:off x="0" y="0"/>
            <a:ext cx="12390120" cy="6071616"/>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02031EC-6889-4D14-88E7-FE406A0BED65}"/>
              </a:ext>
            </a:extLst>
          </p:cNvPr>
          <p:cNvSpPr>
            <a:spLocks noGrp="1"/>
          </p:cNvSpPr>
          <p:nvPr>
            <p:ph type="title"/>
          </p:nvPr>
        </p:nvSpPr>
        <p:spPr/>
        <p:txBody>
          <a:bodyPr/>
          <a:lstStyle/>
          <a:p>
            <a:pPr algn="ctr"/>
            <a:r>
              <a:rPr lang="en-US" dirty="0">
                <a:latin typeface="Rockwell" panose="02060603020205020403" pitchFamily="18" charset="77"/>
              </a:rPr>
              <a:t>The Civil-Military Divide</a:t>
            </a:r>
          </a:p>
        </p:txBody>
      </p:sp>
      <p:sp>
        <p:nvSpPr>
          <p:cNvPr id="4" name="Cube 3">
            <a:extLst>
              <a:ext uri="{FF2B5EF4-FFF2-40B4-BE49-F238E27FC236}">
                <a16:creationId xmlns:a16="http://schemas.microsoft.com/office/drawing/2014/main" id="{BE48ED76-A018-A0F5-D72A-BD9E889EC80F}"/>
              </a:ext>
            </a:extLst>
          </p:cNvPr>
          <p:cNvSpPr/>
          <p:nvPr/>
        </p:nvSpPr>
        <p:spPr>
          <a:xfrm>
            <a:off x="1373539" y="3839497"/>
            <a:ext cx="2920181" cy="2027903"/>
          </a:xfrm>
          <a:prstGeom prst="cube">
            <a:avLst/>
          </a:prstGeom>
          <a:solidFill>
            <a:schemeClr val="tx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Civilians</a:t>
            </a:r>
          </a:p>
        </p:txBody>
      </p:sp>
      <p:sp>
        <p:nvSpPr>
          <p:cNvPr id="5" name="Cube 4">
            <a:extLst>
              <a:ext uri="{FF2B5EF4-FFF2-40B4-BE49-F238E27FC236}">
                <a16:creationId xmlns:a16="http://schemas.microsoft.com/office/drawing/2014/main" id="{53B802E5-B4A0-27B7-A421-72C20B443E58}"/>
              </a:ext>
            </a:extLst>
          </p:cNvPr>
          <p:cNvSpPr/>
          <p:nvPr/>
        </p:nvSpPr>
        <p:spPr>
          <a:xfrm>
            <a:off x="7885308" y="3839497"/>
            <a:ext cx="2920181" cy="2027903"/>
          </a:xfrm>
          <a:prstGeom prst="cube">
            <a:avLst/>
          </a:prstGeom>
          <a:solidFill>
            <a:schemeClr val="tx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Military</a:t>
            </a:r>
          </a:p>
        </p:txBody>
      </p:sp>
      <p:pic>
        <p:nvPicPr>
          <p:cNvPr id="12" name="Content Placeholder 11" descr="Group">
            <a:extLst>
              <a:ext uri="{FF2B5EF4-FFF2-40B4-BE49-F238E27FC236}">
                <a16:creationId xmlns:a16="http://schemas.microsoft.com/office/drawing/2014/main" id="{E3AE411D-EC60-4C71-95C4-6A724C394490}"/>
              </a:ext>
            </a:extLst>
          </p:cNvPr>
          <p:cNvPicPr>
            <a:picLocks noGrp="1" noChangeAspect="1"/>
          </p:cNvPicPr>
          <p:nvPr>
            <p:ph idx="1"/>
          </p:nvPr>
        </p:nvPicPr>
        <p:blipFill>
          <a:blip r:embed="rId4">
            <a:extLst>
              <a:ext uri="{96DAC541-7B7A-43D3-8B79-37D633B846F1}">
                <asvg:svgBlip xmlns:asvg="http://schemas.microsoft.com/office/drawing/2016/SVG/main" r:embed="rId5"/>
              </a:ext>
            </a:extLst>
          </a:blip>
          <a:stretch>
            <a:fillRect/>
          </a:stretch>
        </p:blipFill>
        <p:spPr>
          <a:xfrm>
            <a:off x="1791855" y="2594263"/>
            <a:ext cx="1917291" cy="1917291"/>
          </a:xfrm>
        </p:spPr>
      </p:pic>
      <p:grpSp>
        <p:nvGrpSpPr>
          <p:cNvPr id="6" name="Group 5">
            <a:extLst>
              <a:ext uri="{FF2B5EF4-FFF2-40B4-BE49-F238E27FC236}">
                <a16:creationId xmlns:a16="http://schemas.microsoft.com/office/drawing/2014/main" id="{BF20C44B-B35C-56C6-A54B-0D780913DCFB}"/>
              </a:ext>
            </a:extLst>
          </p:cNvPr>
          <p:cNvGrpSpPr/>
          <p:nvPr/>
        </p:nvGrpSpPr>
        <p:grpSpPr>
          <a:xfrm>
            <a:off x="8525274" y="3034220"/>
            <a:ext cx="1671911" cy="1125716"/>
            <a:chOff x="7458413" y="2729420"/>
            <a:chExt cx="1671911" cy="1125716"/>
          </a:xfrm>
        </p:grpSpPr>
        <p:pic>
          <p:nvPicPr>
            <p:cNvPr id="13" name="Graphic 12">
              <a:extLst>
                <a:ext uri="{FF2B5EF4-FFF2-40B4-BE49-F238E27FC236}">
                  <a16:creationId xmlns:a16="http://schemas.microsoft.com/office/drawing/2014/main" id="{2F68CF04-BDDB-4755-9C6D-0F9E212ACF8D}"/>
                </a:ext>
              </a:extLst>
            </p:cNvPr>
            <p:cNvPicPr>
              <a:picLocks noChangeAspect="1"/>
            </p:cNvPicPr>
            <p:nvPr/>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7458413" y="2731120"/>
              <a:ext cx="1106694" cy="1106694"/>
            </a:xfrm>
            <a:prstGeom prst="rect">
              <a:avLst/>
            </a:prstGeom>
          </p:spPr>
        </p:pic>
        <p:pic>
          <p:nvPicPr>
            <p:cNvPr id="16" name="Picture 15">
              <a:extLst>
                <a:ext uri="{FF2B5EF4-FFF2-40B4-BE49-F238E27FC236}">
                  <a16:creationId xmlns:a16="http://schemas.microsoft.com/office/drawing/2014/main" id="{476F3516-612A-4DE2-8C04-4A60CEB9192B}"/>
                </a:ext>
              </a:extLst>
            </p:cNvPr>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8704196" y="2729420"/>
              <a:ext cx="426128" cy="1125716"/>
            </a:xfrm>
            <a:prstGeom prst="rect">
              <a:avLst/>
            </a:prstGeom>
          </p:spPr>
        </p:pic>
      </p:grpSp>
      <p:sp>
        <p:nvSpPr>
          <p:cNvPr id="3" name="Arrow: Right 13">
            <a:extLst>
              <a:ext uri="{FF2B5EF4-FFF2-40B4-BE49-F238E27FC236}">
                <a16:creationId xmlns:a16="http://schemas.microsoft.com/office/drawing/2014/main" id="{C93D76C2-05F7-4F12-122E-62B276D6C8A5}"/>
              </a:ext>
            </a:extLst>
          </p:cNvPr>
          <p:cNvSpPr/>
          <p:nvPr/>
        </p:nvSpPr>
        <p:spPr>
          <a:xfrm>
            <a:off x="11012520" y="4330070"/>
            <a:ext cx="914400" cy="371960"/>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Arrow: Right 14">
            <a:extLst>
              <a:ext uri="{FF2B5EF4-FFF2-40B4-BE49-F238E27FC236}">
                <a16:creationId xmlns:a16="http://schemas.microsoft.com/office/drawing/2014/main" id="{1D44CE79-A603-9B68-81F1-0F7313DCAF00}"/>
              </a:ext>
            </a:extLst>
          </p:cNvPr>
          <p:cNvSpPr/>
          <p:nvPr/>
        </p:nvSpPr>
        <p:spPr>
          <a:xfrm rot="10800000">
            <a:off x="208115" y="4330070"/>
            <a:ext cx="914400" cy="371960"/>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Footer Placeholder 14">
            <a:extLst>
              <a:ext uri="{FF2B5EF4-FFF2-40B4-BE49-F238E27FC236}">
                <a16:creationId xmlns:a16="http://schemas.microsoft.com/office/drawing/2014/main" id="{94ABE08F-AF73-C9F1-E3A7-38870E022BF2}"/>
              </a:ext>
            </a:extLst>
          </p:cNvPr>
          <p:cNvSpPr txBox="1">
            <a:spLocks/>
          </p:cNvSpPr>
          <p:nvPr/>
        </p:nvSpPr>
        <p:spPr>
          <a:xfrm>
            <a:off x="11183565" y="6534257"/>
            <a:ext cx="1018039" cy="404614"/>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COPYRIGHT</a:t>
            </a:r>
          </a:p>
        </p:txBody>
      </p:sp>
    </p:spTree>
    <p:extLst>
      <p:ext uri="{BB962C8B-B14F-4D97-AF65-F5344CB8AC3E}">
        <p14:creationId xmlns:p14="http://schemas.microsoft.com/office/powerpoint/2010/main" val="14696856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87B5FA4-C945-6F25-F62A-89385ADBA797}"/>
              </a:ext>
            </a:extLst>
          </p:cNvPr>
          <p:cNvPicPr>
            <a:picLocks noChangeAspect="1"/>
          </p:cNvPicPr>
          <p:nvPr/>
        </p:nvPicPr>
        <p:blipFill>
          <a:blip r:embed="rId3"/>
          <a:stretch>
            <a:fillRect/>
          </a:stretch>
        </p:blipFill>
        <p:spPr>
          <a:xfrm>
            <a:off x="0" y="-1"/>
            <a:ext cx="12390120" cy="8258687"/>
          </a:xfrm>
          <a:prstGeom prst="rect">
            <a:avLst/>
          </a:prstGeom>
        </p:spPr>
      </p:pic>
      <p:sp>
        <p:nvSpPr>
          <p:cNvPr id="8" name="Rectangle 7">
            <a:extLst>
              <a:ext uri="{FF2B5EF4-FFF2-40B4-BE49-F238E27FC236}">
                <a16:creationId xmlns:a16="http://schemas.microsoft.com/office/drawing/2014/main" id="{B70B7DCC-064F-6EE7-C8E4-F8319A1755F4}"/>
              </a:ext>
            </a:extLst>
          </p:cNvPr>
          <p:cNvSpPr/>
          <p:nvPr/>
        </p:nvSpPr>
        <p:spPr>
          <a:xfrm>
            <a:off x="0" y="0"/>
            <a:ext cx="12390120" cy="6071616"/>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09040B6-8E41-4003-9885-D71B3F73A6E5}"/>
              </a:ext>
            </a:extLst>
          </p:cNvPr>
          <p:cNvSpPr>
            <a:spLocks noGrp="1"/>
          </p:cNvSpPr>
          <p:nvPr>
            <p:ph type="title"/>
          </p:nvPr>
        </p:nvSpPr>
        <p:spPr/>
        <p:txBody>
          <a:bodyPr/>
          <a:lstStyle/>
          <a:p>
            <a:r>
              <a:rPr lang="en-US" dirty="0">
                <a:latin typeface="Rockwell" panose="02060603020205020403" pitchFamily="18" charset="77"/>
              </a:rPr>
              <a:t>A new veteran population is growing, but without a safety net…</a:t>
            </a:r>
          </a:p>
        </p:txBody>
      </p:sp>
      <p:sp>
        <p:nvSpPr>
          <p:cNvPr id="5" name="Rectangle: Rounded Corners 4">
            <a:extLst>
              <a:ext uri="{FF2B5EF4-FFF2-40B4-BE49-F238E27FC236}">
                <a16:creationId xmlns:a16="http://schemas.microsoft.com/office/drawing/2014/main" id="{D20185AC-D6B3-441C-87FB-F436E9BCB3C2}"/>
              </a:ext>
            </a:extLst>
          </p:cNvPr>
          <p:cNvSpPr/>
          <p:nvPr/>
        </p:nvSpPr>
        <p:spPr>
          <a:xfrm>
            <a:off x="1471696" y="2375786"/>
            <a:ext cx="3108960" cy="3200400"/>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400" dirty="0"/>
              <a:t>~200,000 veterans matriculate into the civilian work sector annually</a:t>
            </a:r>
            <a:endParaRPr lang="en-US" sz="2400" baseline="30000" dirty="0"/>
          </a:p>
        </p:txBody>
      </p:sp>
      <p:sp>
        <p:nvSpPr>
          <p:cNvPr id="6" name="Rectangle: Rounded Corners 5">
            <a:extLst>
              <a:ext uri="{FF2B5EF4-FFF2-40B4-BE49-F238E27FC236}">
                <a16:creationId xmlns:a16="http://schemas.microsoft.com/office/drawing/2014/main" id="{B468D878-181B-414D-B83E-51A477CA557A}"/>
              </a:ext>
            </a:extLst>
          </p:cNvPr>
          <p:cNvSpPr/>
          <p:nvPr/>
        </p:nvSpPr>
        <p:spPr>
          <a:xfrm>
            <a:off x="4865405" y="2387817"/>
            <a:ext cx="3108960" cy="3200400"/>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400" dirty="0"/>
              <a:t>~70% of them will transition short of retirement and without a pension</a:t>
            </a:r>
            <a:endParaRPr lang="en-US" sz="2400" baseline="30000" dirty="0"/>
          </a:p>
        </p:txBody>
      </p:sp>
      <p:sp>
        <p:nvSpPr>
          <p:cNvPr id="7" name="Rectangle: Rounded Corners 6">
            <a:extLst>
              <a:ext uri="{FF2B5EF4-FFF2-40B4-BE49-F238E27FC236}">
                <a16:creationId xmlns:a16="http://schemas.microsoft.com/office/drawing/2014/main" id="{ECD721B0-768D-475F-8113-8F91036D3FB5}"/>
              </a:ext>
            </a:extLst>
          </p:cNvPr>
          <p:cNvSpPr/>
          <p:nvPr/>
        </p:nvSpPr>
        <p:spPr>
          <a:xfrm>
            <a:off x="8259113" y="2399848"/>
            <a:ext cx="3108960" cy="3200400"/>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~51% of them agree that they are well-prepared to successfully navigate the transition to civilian life </a:t>
            </a:r>
          </a:p>
        </p:txBody>
      </p:sp>
      <p:sp>
        <p:nvSpPr>
          <p:cNvPr id="4" name="Footer Placeholder 14">
            <a:extLst>
              <a:ext uri="{FF2B5EF4-FFF2-40B4-BE49-F238E27FC236}">
                <a16:creationId xmlns:a16="http://schemas.microsoft.com/office/drawing/2014/main" id="{B210FCAA-0FBD-4DD0-5A92-CFBB24BBB7A2}"/>
              </a:ext>
            </a:extLst>
          </p:cNvPr>
          <p:cNvSpPr txBox="1">
            <a:spLocks/>
          </p:cNvSpPr>
          <p:nvPr/>
        </p:nvSpPr>
        <p:spPr>
          <a:xfrm>
            <a:off x="11183565" y="6534257"/>
            <a:ext cx="1018039" cy="404614"/>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COPYRIGHT</a:t>
            </a:r>
          </a:p>
        </p:txBody>
      </p:sp>
    </p:spTree>
    <p:extLst>
      <p:ext uri="{BB962C8B-B14F-4D97-AF65-F5344CB8AC3E}">
        <p14:creationId xmlns:p14="http://schemas.microsoft.com/office/powerpoint/2010/main" val="1512705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7EB7CF4-FBE6-6E1F-7813-588CD4CBEC63}"/>
              </a:ext>
            </a:extLst>
          </p:cNvPr>
          <p:cNvPicPr>
            <a:picLocks noChangeAspect="1"/>
          </p:cNvPicPr>
          <p:nvPr/>
        </p:nvPicPr>
        <p:blipFill>
          <a:blip r:embed="rId3"/>
          <a:stretch>
            <a:fillRect/>
          </a:stretch>
        </p:blipFill>
        <p:spPr>
          <a:xfrm>
            <a:off x="0" y="-1"/>
            <a:ext cx="12390120" cy="8258687"/>
          </a:xfrm>
          <a:prstGeom prst="rect">
            <a:avLst/>
          </a:prstGeom>
        </p:spPr>
      </p:pic>
      <p:sp>
        <p:nvSpPr>
          <p:cNvPr id="4" name="Rectangle 3">
            <a:extLst>
              <a:ext uri="{FF2B5EF4-FFF2-40B4-BE49-F238E27FC236}">
                <a16:creationId xmlns:a16="http://schemas.microsoft.com/office/drawing/2014/main" id="{B8BDF8F5-2036-68FA-E61D-7DA144688A88}"/>
              </a:ext>
            </a:extLst>
          </p:cNvPr>
          <p:cNvSpPr/>
          <p:nvPr/>
        </p:nvSpPr>
        <p:spPr>
          <a:xfrm>
            <a:off x="0" y="0"/>
            <a:ext cx="12390120" cy="6071616"/>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7634739-0A97-46F5-D7CC-E83D90CE1C71}"/>
              </a:ext>
            </a:extLst>
          </p:cNvPr>
          <p:cNvSpPr>
            <a:spLocks noGrp="1"/>
          </p:cNvSpPr>
          <p:nvPr>
            <p:ph type="title"/>
          </p:nvPr>
        </p:nvSpPr>
        <p:spPr>
          <a:xfrm>
            <a:off x="1371600" y="685800"/>
            <a:ext cx="10409274" cy="1485900"/>
          </a:xfrm>
        </p:spPr>
        <p:txBody>
          <a:bodyPr>
            <a:normAutofit fontScale="90000"/>
          </a:bodyPr>
          <a:lstStyle/>
          <a:p>
            <a:r>
              <a:rPr lang="en-US" dirty="0">
                <a:latin typeface="Rockwell" panose="02060603020205020403" pitchFamily="18" charset="77"/>
              </a:rPr>
              <a:t>…and most organizations are not structured to capitalize on the opportunity</a:t>
            </a:r>
          </a:p>
        </p:txBody>
      </p:sp>
      <p:sp>
        <p:nvSpPr>
          <p:cNvPr id="3" name="Content Placeholder 2">
            <a:extLst>
              <a:ext uri="{FF2B5EF4-FFF2-40B4-BE49-F238E27FC236}">
                <a16:creationId xmlns:a16="http://schemas.microsoft.com/office/drawing/2014/main" id="{76CCF688-B726-F762-62B1-592727B9E6BD}"/>
              </a:ext>
            </a:extLst>
          </p:cNvPr>
          <p:cNvSpPr>
            <a:spLocks noGrp="1"/>
          </p:cNvSpPr>
          <p:nvPr>
            <p:ph idx="1"/>
          </p:nvPr>
        </p:nvSpPr>
        <p:spPr/>
        <p:txBody>
          <a:bodyPr/>
          <a:lstStyle/>
          <a:p>
            <a:r>
              <a:rPr lang="en-US" dirty="0"/>
              <a:t>90% of non-veteran owned small businesses, who make up &gt; 99% of the businesses in the country and responsible for 42% of new jobs, do NOT intentionally hire veterans</a:t>
            </a:r>
          </a:p>
          <a:p>
            <a:r>
              <a:rPr lang="en-US" dirty="0"/>
              <a:t>According to a Korn Ferry survey of 700 businesses:</a:t>
            </a:r>
          </a:p>
          <a:p>
            <a:pPr lvl="1"/>
            <a:r>
              <a:rPr lang="en-US" dirty="0"/>
              <a:t>80% of organizations do NOT have veteran-specific hiring programs</a:t>
            </a:r>
          </a:p>
          <a:p>
            <a:pPr lvl="1"/>
            <a:r>
              <a:rPr lang="en-US" dirty="0"/>
              <a:t>71% of organizations do NOT provide talent acquisition professionals training on hiring veterans</a:t>
            </a:r>
          </a:p>
          <a:p>
            <a:pPr lvl="1"/>
            <a:r>
              <a:rPr lang="en-US" dirty="0"/>
              <a:t>52% of organizations do NOT provide onboarding or transition support to veteran hires</a:t>
            </a:r>
          </a:p>
        </p:txBody>
      </p:sp>
      <p:sp>
        <p:nvSpPr>
          <p:cNvPr id="6" name="Footer Placeholder 14">
            <a:extLst>
              <a:ext uri="{FF2B5EF4-FFF2-40B4-BE49-F238E27FC236}">
                <a16:creationId xmlns:a16="http://schemas.microsoft.com/office/drawing/2014/main" id="{9C0209D5-1E40-B2C0-5035-BD875BFF11C9}"/>
              </a:ext>
            </a:extLst>
          </p:cNvPr>
          <p:cNvSpPr txBox="1">
            <a:spLocks/>
          </p:cNvSpPr>
          <p:nvPr/>
        </p:nvSpPr>
        <p:spPr>
          <a:xfrm>
            <a:off x="11183565" y="6534257"/>
            <a:ext cx="1018039" cy="404614"/>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COPYRIGHT</a:t>
            </a:r>
          </a:p>
        </p:txBody>
      </p:sp>
    </p:spTree>
    <p:extLst>
      <p:ext uri="{BB962C8B-B14F-4D97-AF65-F5344CB8AC3E}">
        <p14:creationId xmlns:p14="http://schemas.microsoft.com/office/powerpoint/2010/main" val="916971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EFD7B5B-53BC-6015-20CF-2B098763BDBF}"/>
              </a:ext>
            </a:extLst>
          </p:cNvPr>
          <p:cNvPicPr>
            <a:picLocks noChangeAspect="1"/>
          </p:cNvPicPr>
          <p:nvPr/>
        </p:nvPicPr>
        <p:blipFill>
          <a:blip r:embed="rId3"/>
          <a:stretch>
            <a:fillRect/>
          </a:stretch>
        </p:blipFill>
        <p:spPr>
          <a:xfrm>
            <a:off x="0" y="-1"/>
            <a:ext cx="12390120" cy="8258687"/>
          </a:xfrm>
          <a:prstGeom prst="rect">
            <a:avLst/>
          </a:prstGeom>
        </p:spPr>
      </p:pic>
      <p:sp>
        <p:nvSpPr>
          <p:cNvPr id="4" name="Rectangle 3">
            <a:extLst>
              <a:ext uri="{FF2B5EF4-FFF2-40B4-BE49-F238E27FC236}">
                <a16:creationId xmlns:a16="http://schemas.microsoft.com/office/drawing/2014/main" id="{927CED76-6B60-6641-D15F-3372056785B8}"/>
              </a:ext>
            </a:extLst>
          </p:cNvPr>
          <p:cNvSpPr/>
          <p:nvPr/>
        </p:nvSpPr>
        <p:spPr>
          <a:xfrm>
            <a:off x="0" y="0"/>
            <a:ext cx="12390120" cy="6071616"/>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65046AD-8C2B-4298-B496-06285E53E5AF}"/>
              </a:ext>
            </a:extLst>
          </p:cNvPr>
          <p:cNvSpPr>
            <a:spLocks noGrp="1"/>
          </p:cNvSpPr>
          <p:nvPr>
            <p:ph type="title"/>
          </p:nvPr>
        </p:nvSpPr>
        <p:spPr/>
        <p:txBody>
          <a:bodyPr/>
          <a:lstStyle/>
          <a:p>
            <a:r>
              <a:rPr lang="en-US" dirty="0">
                <a:latin typeface="Rockwell" panose="02060603020205020403" pitchFamily="18" charset="77"/>
              </a:rPr>
              <a:t>So What?</a:t>
            </a:r>
          </a:p>
        </p:txBody>
      </p:sp>
      <p:sp>
        <p:nvSpPr>
          <p:cNvPr id="3" name="Content Placeholder 2">
            <a:extLst>
              <a:ext uri="{FF2B5EF4-FFF2-40B4-BE49-F238E27FC236}">
                <a16:creationId xmlns:a16="http://schemas.microsoft.com/office/drawing/2014/main" id="{29EB538A-B8B7-4618-9F8F-A5110F253E12}"/>
              </a:ext>
            </a:extLst>
          </p:cNvPr>
          <p:cNvSpPr>
            <a:spLocks noGrp="1"/>
          </p:cNvSpPr>
          <p:nvPr>
            <p:ph idx="1"/>
          </p:nvPr>
        </p:nvSpPr>
        <p:spPr>
          <a:xfrm>
            <a:off x="1371600" y="1844842"/>
            <a:ext cx="9601200" cy="4022558"/>
          </a:xfrm>
        </p:spPr>
        <p:txBody>
          <a:bodyPr/>
          <a:lstStyle/>
          <a:p>
            <a:r>
              <a:rPr lang="en-US" dirty="0"/>
              <a:t>More veterans are entering a nation…</a:t>
            </a:r>
          </a:p>
          <a:p>
            <a:pPr lvl="1"/>
            <a:r>
              <a:rPr lang="en-US" dirty="0"/>
              <a:t>Whose elected leaders don’t represent them</a:t>
            </a:r>
          </a:p>
          <a:p>
            <a:pPr lvl="1"/>
            <a:r>
              <a:rPr lang="en-US" dirty="0"/>
              <a:t>Whose corporate leaders don’t include them</a:t>
            </a:r>
          </a:p>
          <a:p>
            <a:pPr lvl="1"/>
            <a:r>
              <a:rPr lang="en-US" dirty="0"/>
              <a:t>Whose population doesn’t look like them or live near them</a:t>
            </a:r>
          </a:p>
          <a:p>
            <a:pPr lvl="1"/>
            <a:r>
              <a:rPr lang="en-US" dirty="0"/>
              <a:t>Whose employers don’t understand them</a:t>
            </a:r>
          </a:p>
          <a:p>
            <a:pPr lvl="1"/>
            <a:r>
              <a:rPr lang="en-US" dirty="0"/>
              <a:t>…and for which they are unprepared</a:t>
            </a:r>
          </a:p>
          <a:p>
            <a:r>
              <a:rPr lang="en-US" dirty="0"/>
              <a:t>Employers, while incentivized to hire veterans…</a:t>
            </a:r>
          </a:p>
          <a:p>
            <a:pPr lvl="1"/>
            <a:r>
              <a:rPr lang="en-US" dirty="0"/>
              <a:t>Typically don’t have effective programs to identify, hire, train, and retain vets</a:t>
            </a:r>
          </a:p>
          <a:p>
            <a:pPr lvl="1"/>
            <a:r>
              <a:rPr lang="en-US" dirty="0"/>
              <a:t>Face the challenge of justifying doing so for an ever-shrinking minority of their work force…and in the face of constantly shrinking budgets</a:t>
            </a:r>
          </a:p>
        </p:txBody>
      </p:sp>
      <p:sp>
        <p:nvSpPr>
          <p:cNvPr id="5" name="Footer Placeholder 14">
            <a:extLst>
              <a:ext uri="{FF2B5EF4-FFF2-40B4-BE49-F238E27FC236}">
                <a16:creationId xmlns:a16="http://schemas.microsoft.com/office/drawing/2014/main" id="{975A37C1-2113-0842-E3DA-6061E28A58F1}"/>
              </a:ext>
            </a:extLst>
          </p:cNvPr>
          <p:cNvSpPr txBox="1">
            <a:spLocks/>
          </p:cNvSpPr>
          <p:nvPr/>
        </p:nvSpPr>
        <p:spPr>
          <a:xfrm>
            <a:off x="11183565" y="6534257"/>
            <a:ext cx="1018039" cy="404614"/>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COPYRIGHT</a:t>
            </a:r>
          </a:p>
        </p:txBody>
      </p:sp>
    </p:spTree>
    <p:extLst>
      <p:ext uri="{BB962C8B-B14F-4D97-AF65-F5344CB8AC3E}">
        <p14:creationId xmlns:p14="http://schemas.microsoft.com/office/powerpoint/2010/main" val="79328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444941C5-650A-6728-9243-92E0200940BE}"/>
              </a:ext>
            </a:extLst>
          </p:cNvPr>
          <p:cNvPicPr>
            <a:picLocks noChangeAspect="1"/>
          </p:cNvPicPr>
          <p:nvPr/>
        </p:nvPicPr>
        <p:blipFill>
          <a:blip r:embed="rId3"/>
          <a:stretch>
            <a:fillRect/>
          </a:stretch>
        </p:blipFill>
        <p:spPr>
          <a:xfrm>
            <a:off x="0" y="-1"/>
            <a:ext cx="12390120" cy="8258687"/>
          </a:xfrm>
          <a:prstGeom prst="rect">
            <a:avLst/>
          </a:prstGeom>
        </p:spPr>
      </p:pic>
      <p:sp>
        <p:nvSpPr>
          <p:cNvPr id="19" name="Footer Placeholder 14">
            <a:extLst>
              <a:ext uri="{FF2B5EF4-FFF2-40B4-BE49-F238E27FC236}">
                <a16:creationId xmlns:a16="http://schemas.microsoft.com/office/drawing/2014/main" id="{FA793D22-8899-1E65-77CE-6A4298EF7BA6}"/>
              </a:ext>
            </a:extLst>
          </p:cNvPr>
          <p:cNvSpPr txBox="1">
            <a:spLocks/>
          </p:cNvSpPr>
          <p:nvPr/>
        </p:nvSpPr>
        <p:spPr>
          <a:xfrm>
            <a:off x="10958318" y="6447531"/>
            <a:ext cx="1018039" cy="404614"/>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COPYRIGHT</a:t>
            </a:r>
          </a:p>
        </p:txBody>
      </p:sp>
      <p:pic>
        <p:nvPicPr>
          <p:cNvPr id="20" name="Picture 19" descr="PNC-Bank-logo - SD Regional Chamber">
            <a:extLst>
              <a:ext uri="{FF2B5EF4-FFF2-40B4-BE49-F238E27FC236}">
                <a16:creationId xmlns:a16="http://schemas.microsoft.com/office/drawing/2014/main" id="{61435527-E435-6A56-46E7-C1182915E3D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4019" b="25425"/>
          <a:stretch/>
        </p:blipFill>
        <p:spPr bwMode="auto">
          <a:xfrm>
            <a:off x="10488778" y="115583"/>
            <a:ext cx="1503179" cy="45597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6364B28D-7635-CFF6-208A-FBC2A1BD072F}"/>
              </a:ext>
            </a:extLst>
          </p:cNvPr>
          <p:cNvSpPr/>
          <p:nvPr/>
        </p:nvSpPr>
        <p:spPr>
          <a:xfrm>
            <a:off x="0" y="0"/>
            <a:ext cx="12390120" cy="6071616"/>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A6D06670-1655-8579-61FC-48769D5A864A}"/>
              </a:ext>
            </a:extLst>
          </p:cNvPr>
          <p:cNvSpPr>
            <a:spLocks noGrp="1"/>
          </p:cNvSpPr>
          <p:nvPr>
            <p:ph type="title"/>
          </p:nvPr>
        </p:nvSpPr>
        <p:spPr>
          <a:xfrm>
            <a:off x="557784" y="685800"/>
            <a:ext cx="9601200" cy="747074"/>
          </a:xfrm>
        </p:spPr>
        <p:txBody>
          <a:bodyPr/>
          <a:lstStyle/>
          <a:p>
            <a:r>
              <a:rPr lang="en-US" dirty="0">
                <a:latin typeface="Rockwell" panose="02060603020205020403" pitchFamily="18" charset="0"/>
              </a:rPr>
              <a:t>Business Value of Veterans</a:t>
            </a:r>
          </a:p>
        </p:txBody>
      </p:sp>
      <p:sp>
        <p:nvSpPr>
          <p:cNvPr id="9" name="Content Placeholder 2">
            <a:extLst>
              <a:ext uri="{FF2B5EF4-FFF2-40B4-BE49-F238E27FC236}">
                <a16:creationId xmlns:a16="http://schemas.microsoft.com/office/drawing/2014/main" id="{14BFD05A-CDDA-E272-9D67-AB56084DFE8C}"/>
              </a:ext>
            </a:extLst>
          </p:cNvPr>
          <p:cNvSpPr>
            <a:spLocks noGrp="1"/>
          </p:cNvSpPr>
          <p:nvPr>
            <p:ph idx="1"/>
          </p:nvPr>
        </p:nvSpPr>
        <p:spPr>
          <a:xfrm>
            <a:off x="557784" y="1564849"/>
            <a:ext cx="9601200" cy="4302551"/>
          </a:xfrm>
        </p:spPr>
        <p:txBody>
          <a:bodyPr>
            <a:normAutofit fontScale="92500" lnSpcReduction="20000"/>
          </a:bodyPr>
          <a:lstStyle/>
          <a:p>
            <a:r>
              <a:rPr lang="en-US" sz="1800" dirty="0">
                <a:latin typeface="+mj-lt"/>
              </a:rPr>
              <a:t>VA: “a person who served in the active military, naval, or air service, and who was discharged or released therefrom under conditions other than dishonorable.”</a:t>
            </a:r>
          </a:p>
          <a:p>
            <a:endParaRPr lang="en-US" sz="1800" dirty="0">
              <a:latin typeface="+mj-lt"/>
            </a:endParaRPr>
          </a:p>
          <a:p>
            <a:r>
              <a:rPr lang="en-US" sz="1800" dirty="0">
                <a:latin typeface="+mj-lt"/>
              </a:rPr>
              <a:t>Entrepreneurial</a:t>
            </a:r>
          </a:p>
          <a:p>
            <a:r>
              <a:rPr lang="en-US" sz="1800" dirty="0">
                <a:latin typeface="+mj-lt"/>
              </a:rPr>
              <a:t>Assume high levels of trust</a:t>
            </a:r>
          </a:p>
          <a:p>
            <a:r>
              <a:rPr lang="en-US" sz="1800" dirty="0">
                <a:latin typeface="+mj-lt"/>
              </a:rPr>
              <a:t>Adept at skill transfer across contexts/tasks</a:t>
            </a:r>
          </a:p>
          <a:p>
            <a:r>
              <a:rPr lang="en-US" sz="1800" dirty="0">
                <a:latin typeface="+mj-lt"/>
              </a:rPr>
              <a:t>Have advanced technical training</a:t>
            </a:r>
          </a:p>
          <a:p>
            <a:r>
              <a:rPr lang="en-US" sz="1800" dirty="0">
                <a:latin typeface="+mj-lt"/>
              </a:rPr>
              <a:t>Comfortable/adept in discontinuous environments</a:t>
            </a:r>
          </a:p>
          <a:p>
            <a:r>
              <a:rPr lang="en-US" sz="1800" dirty="0">
                <a:latin typeface="+mj-lt"/>
              </a:rPr>
              <a:t>High levels of resilience</a:t>
            </a:r>
          </a:p>
          <a:p>
            <a:r>
              <a:rPr lang="en-US" sz="1800" dirty="0">
                <a:latin typeface="+mj-lt"/>
              </a:rPr>
              <a:t>Advanced team-building skills</a:t>
            </a:r>
          </a:p>
          <a:p>
            <a:r>
              <a:rPr lang="en-US" sz="1800" dirty="0">
                <a:latin typeface="+mj-lt"/>
              </a:rPr>
              <a:t>Strong organizational commitment</a:t>
            </a:r>
          </a:p>
          <a:p>
            <a:r>
              <a:rPr lang="en-US" sz="1800" dirty="0">
                <a:latin typeface="+mj-lt"/>
              </a:rPr>
              <a:t>Have had cross-cultural experiences</a:t>
            </a:r>
          </a:p>
          <a:p>
            <a:r>
              <a:rPr lang="en-US" sz="1800" dirty="0">
                <a:latin typeface="+mj-lt"/>
              </a:rPr>
              <a:t>Experience/skill in diverse work settings</a:t>
            </a:r>
          </a:p>
        </p:txBody>
      </p:sp>
      <p:pic>
        <p:nvPicPr>
          <p:cNvPr id="2" name="Picture 1" descr="A close up of a logo&#10;&#10;Description generated with very high confidence">
            <a:extLst>
              <a:ext uri="{FF2B5EF4-FFF2-40B4-BE49-F238E27FC236}">
                <a16:creationId xmlns:a16="http://schemas.microsoft.com/office/drawing/2014/main" id="{859121BB-541A-94A0-C683-3E5621C36C80}"/>
              </a:ext>
            </a:extLst>
          </p:cNvPr>
          <p:cNvPicPr>
            <a:picLocks noChangeAspect="1"/>
          </p:cNvPicPr>
          <p:nvPr/>
        </p:nvPicPr>
        <p:blipFill>
          <a:blip r:embed="rId5"/>
          <a:stretch>
            <a:fillRect/>
          </a:stretch>
        </p:blipFill>
        <p:spPr>
          <a:xfrm>
            <a:off x="10890445" y="264256"/>
            <a:ext cx="1300593" cy="1300593"/>
          </a:xfrm>
          <a:prstGeom prst="rect">
            <a:avLst/>
          </a:prstGeom>
        </p:spPr>
      </p:pic>
      <p:sp>
        <p:nvSpPr>
          <p:cNvPr id="3" name="Right Brace 2">
            <a:extLst>
              <a:ext uri="{FF2B5EF4-FFF2-40B4-BE49-F238E27FC236}">
                <a16:creationId xmlns:a16="http://schemas.microsoft.com/office/drawing/2014/main" id="{3B126418-26F8-0857-D794-933253095CAD}"/>
              </a:ext>
            </a:extLst>
          </p:cNvPr>
          <p:cNvSpPr/>
          <p:nvPr/>
        </p:nvSpPr>
        <p:spPr>
          <a:xfrm>
            <a:off x="5399450" y="2391951"/>
            <a:ext cx="970671" cy="3414701"/>
          </a:xfrm>
          <a:prstGeom prst="rightBrace">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dirty="0"/>
          </a:p>
        </p:txBody>
      </p:sp>
      <p:sp>
        <p:nvSpPr>
          <p:cNvPr id="4" name="Rectangle: Rounded Corners 3">
            <a:extLst>
              <a:ext uri="{FF2B5EF4-FFF2-40B4-BE49-F238E27FC236}">
                <a16:creationId xmlns:a16="http://schemas.microsoft.com/office/drawing/2014/main" id="{FFFC9BB9-3147-B6CC-EF52-4409F1002C8C}"/>
              </a:ext>
            </a:extLst>
          </p:cNvPr>
          <p:cNvSpPr/>
          <p:nvPr/>
        </p:nvSpPr>
        <p:spPr>
          <a:xfrm>
            <a:off x="6291073" y="2395135"/>
            <a:ext cx="1828800" cy="914400"/>
          </a:xfrm>
          <a:prstGeom prst="roundRect">
            <a:avLst/>
          </a:prstGeom>
          <a:solidFill>
            <a:schemeClr val="tx1"/>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2800" dirty="0">
                <a:solidFill>
                  <a:schemeClr val="bg1"/>
                </a:solidFill>
              </a:rPr>
              <a:t>Promoted faster</a:t>
            </a:r>
          </a:p>
        </p:txBody>
      </p:sp>
      <p:sp>
        <p:nvSpPr>
          <p:cNvPr id="5" name="Rectangle: Rounded Corners 4">
            <a:extLst>
              <a:ext uri="{FF2B5EF4-FFF2-40B4-BE49-F238E27FC236}">
                <a16:creationId xmlns:a16="http://schemas.microsoft.com/office/drawing/2014/main" id="{15719758-72AA-62C2-050B-481891FFBB93}"/>
              </a:ext>
            </a:extLst>
          </p:cNvPr>
          <p:cNvSpPr/>
          <p:nvPr/>
        </p:nvSpPr>
        <p:spPr>
          <a:xfrm>
            <a:off x="7251192" y="3393354"/>
            <a:ext cx="1828800" cy="914400"/>
          </a:xfrm>
          <a:prstGeom prst="roundRect">
            <a:avLst/>
          </a:prstGeom>
          <a:solidFill>
            <a:schemeClr val="tx1"/>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2800" dirty="0">
                <a:solidFill>
                  <a:schemeClr val="bg1"/>
                </a:solidFill>
              </a:rPr>
              <a:t>Perform better</a:t>
            </a:r>
          </a:p>
        </p:txBody>
      </p:sp>
      <p:sp>
        <p:nvSpPr>
          <p:cNvPr id="12" name="Rectangle: Rounded Corners 11">
            <a:extLst>
              <a:ext uri="{FF2B5EF4-FFF2-40B4-BE49-F238E27FC236}">
                <a16:creationId xmlns:a16="http://schemas.microsoft.com/office/drawing/2014/main" id="{7FB4AFDB-CBD2-B048-A759-766537C0EF22}"/>
              </a:ext>
            </a:extLst>
          </p:cNvPr>
          <p:cNvSpPr/>
          <p:nvPr/>
        </p:nvSpPr>
        <p:spPr>
          <a:xfrm>
            <a:off x="8211312" y="4391572"/>
            <a:ext cx="1828800" cy="914400"/>
          </a:xfrm>
          <a:prstGeom prst="roundRect">
            <a:avLst/>
          </a:prstGeom>
          <a:solidFill>
            <a:schemeClr val="tx1"/>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2800" dirty="0">
                <a:solidFill>
                  <a:schemeClr val="bg1"/>
                </a:solidFill>
              </a:rPr>
              <a:t>Easier to manage</a:t>
            </a:r>
          </a:p>
        </p:txBody>
      </p:sp>
      <p:sp>
        <p:nvSpPr>
          <p:cNvPr id="13" name="TextBox 12">
            <a:extLst>
              <a:ext uri="{FF2B5EF4-FFF2-40B4-BE49-F238E27FC236}">
                <a16:creationId xmlns:a16="http://schemas.microsoft.com/office/drawing/2014/main" id="{21519E29-FC58-1455-D65F-8D26BFD73E5E}"/>
              </a:ext>
            </a:extLst>
          </p:cNvPr>
          <p:cNvSpPr txBox="1"/>
          <p:nvPr/>
        </p:nvSpPr>
        <p:spPr>
          <a:xfrm>
            <a:off x="7386299" y="5437320"/>
            <a:ext cx="3287989" cy="369332"/>
          </a:xfrm>
          <a:prstGeom prst="rect">
            <a:avLst/>
          </a:prstGeom>
          <a:noFill/>
        </p:spPr>
        <p:txBody>
          <a:bodyPr wrap="square" rtlCol="0">
            <a:spAutoFit/>
          </a:bodyPr>
          <a:lstStyle/>
          <a:p>
            <a:r>
              <a:rPr lang="en-US" dirty="0"/>
              <a:t>…than their non-veteran peers</a:t>
            </a:r>
          </a:p>
        </p:txBody>
      </p:sp>
    </p:spTree>
    <p:extLst>
      <p:ext uri="{BB962C8B-B14F-4D97-AF65-F5344CB8AC3E}">
        <p14:creationId xmlns:p14="http://schemas.microsoft.com/office/powerpoint/2010/main" val="36643834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12" grpId="0" animBg="1"/>
      <p:bldP spid="1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up of a flag&#10;&#10;Description automatically generated with medium confidence">
            <a:extLst>
              <a:ext uri="{FF2B5EF4-FFF2-40B4-BE49-F238E27FC236}">
                <a16:creationId xmlns:a16="http://schemas.microsoft.com/office/drawing/2014/main" id="{35EB36E3-0947-0A8B-AA21-1FCFF7C8A6E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1"/>
            <a:ext cx="12328634" cy="8219089"/>
          </a:xfrm>
          <a:prstGeom prst="rect">
            <a:avLst/>
          </a:prstGeom>
        </p:spPr>
      </p:pic>
      <p:sp>
        <p:nvSpPr>
          <p:cNvPr id="2" name="Rectangle 1">
            <a:extLst>
              <a:ext uri="{FF2B5EF4-FFF2-40B4-BE49-F238E27FC236}">
                <a16:creationId xmlns:a16="http://schemas.microsoft.com/office/drawing/2014/main" id="{BE09DC13-0FE7-41A4-6828-357621D6A7B0}"/>
              </a:ext>
            </a:extLst>
          </p:cNvPr>
          <p:cNvSpPr/>
          <p:nvPr/>
        </p:nvSpPr>
        <p:spPr>
          <a:xfrm>
            <a:off x="0" y="-1"/>
            <a:ext cx="12328634" cy="7866993"/>
          </a:xfrm>
          <a:prstGeom prst="rect">
            <a:avLst/>
          </a:prstGeom>
          <a:gradFill flip="none" rotWithShape="1">
            <a:gsLst>
              <a:gs pos="0">
                <a:srgbClr val="001F60">
                  <a:alpha val="18383"/>
                </a:srgbClr>
              </a:gs>
              <a:gs pos="37000">
                <a:srgbClr val="001F60">
                  <a:alpha val="42000"/>
                </a:srgbClr>
              </a:gs>
              <a:gs pos="61000">
                <a:srgbClr val="001F60">
                  <a:alpha val="69309"/>
                </a:srgbClr>
              </a:gs>
              <a:gs pos="78000">
                <a:srgbClr val="001F60">
                  <a:alpha val="76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075FAE1E-BC95-2D8B-27C9-58A4610D9833}"/>
              </a:ext>
            </a:extLst>
          </p:cNvPr>
          <p:cNvSpPr txBox="1"/>
          <p:nvPr/>
        </p:nvSpPr>
        <p:spPr>
          <a:xfrm>
            <a:off x="2433145" y="2364826"/>
            <a:ext cx="9758855" cy="2092881"/>
          </a:xfrm>
          <a:prstGeom prst="rect">
            <a:avLst/>
          </a:prstGeom>
          <a:noFill/>
        </p:spPr>
        <p:txBody>
          <a:bodyPr wrap="square" rtlCol="0">
            <a:spAutoFit/>
          </a:bodyPr>
          <a:lstStyle/>
          <a:p>
            <a:pPr>
              <a:spcAft>
                <a:spcPts val="1200"/>
              </a:spcAft>
            </a:pPr>
            <a:r>
              <a:rPr lang="en-US" sz="6600" b="1" spc="170" dirty="0">
                <a:solidFill>
                  <a:schemeClr val="bg1"/>
                </a:solidFill>
                <a:latin typeface="Rockwell" panose="02060603020205020403" pitchFamily="18" charset="0"/>
              </a:rPr>
              <a:t>Hiring Veterans</a:t>
            </a:r>
          </a:p>
          <a:p>
            <a:r>
              <a:rPr lang="en-US" sz="5400" dirty="0">
                <a:solidFill>
                  <a:schemeClr val="bg1"/>
                </a:solidFill>
                <a:latin typeface="Rockwell" panose="02060603020205020403" pitchFamily="18" charset="0"/>
              </a:rPr>
              <a:t>How to Align Stakeholders</a:t>
            </a:r>
          </a:p>
        </p:txBody>
      </p:sp>
      <p:cxnSp>
        <p:nvCxnSpPr>
          <p:cNvPr id="8" name="Straight Connector 7">
            <a:extLst>
              <a:ext uri="{FF2B5EF4-FFF2-40B4-BE49-F238E27FC236}">
                <a16:creationId xmlns:a16="http://schemas.microsoft.com/office/drawing/2014/main" id="{32FAC3F2-A7EE-5F41-3288-88352D959946}"/>
              </a:ext>
            </a:extLst>
          </p:cNvPr>
          <p:cNvCxnSpPr>
            <a:cxnSpLocks/>
          </p:cNvCxnSpPr>
          <p:nvPr/>
        </p:nvCxnSpPr>
        <p:spPr>
          <a:xfrm>
            <a:off x="2527739" y="3499944"/>
            <a:ext cx="469812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C4D159BD-DF6F-CC16-3F87-87413600FB85}"/>
              </a:ext>
            </a:extLst>
          </p:cNvPr>
          <p:cNvPicPr>
            <a:picLocks noChangeAspect="1"/>
          </p:cNvPicPr>
          <p:nvPr/>
        </p:nvPicPr>
        <p:blipFill>
          <a:blip r:embed="rId3"/>
          <a:stretch>
            <a:fillRect/>
          </a:stretch>
        </p:blipFill>
        <p:spPr>
          <a:xfrm>
            <a:off x="1061546" y="2631989"/>
            <a:ext cx="1190901" cy="1782355"/>
          </a:xfrm>
          <a:prstGeom prst="rect">
            <a:avLst/>
          </a:prstGeom>
        </p:spPr>
      </p:pic>
      <p:pic>
        <p:nvPicPr>
          <p:cNvPr id="6" name="Picture 5">
            <a:extLst>
              <a:ext uri="{FF2B5EF4-FFF2-40B4-BE49-F238E27FC236}">
                <a16:creationId xmlns:a16="http://schemas.microsoft.com/office/drawing/2014/main" id="{D781C702-4A37-7081-7494-000E3E048B60}"/>
              </a:ext>
            </a:extLst>
          </p:cNvPr>
          <p:cNvPicPr>
            <a:picLocks noChangeAspect="1"/>
          </p:cNvPicPr>
          <p:nvPr/>
        </p:nvPicPr>
        <p:blipFill>
          <a:blip r:embed="rId4"/>
          <a:stretch>
            <a:fillRect/>
          </a:stretch>
        </p:blipFill>
        <p:spPr>
          <a:xfrm>
            <a:off x="10791930" y="149050"/>
            <a:ext cx="1400070" cy="1074472"/>
          </a:xfrm>
          <a:prstGeom prst="rect">
            <a:avLst/>
          </a:prstGeom>
        </p:spPr>
      </p:pic>
    </p:spTree>
    <p:extLst>
      <p:ext uri="{BB962C8B-B14F-4D97-AF65-F5344CB8AC3E}">
        <p14:creationId xmlns:p14="http://schemas.microsoft.com/office/powerpoint/2010/main" val="34295749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444941C5-650A-6728-9243-92E0200940BE}"/>
              </a:ext>
            </a:extLst>
          </p:cNvPr>
          <p:cNvPicPr>
            <a:picLocks noChangeAspect="1"/>
          </p:cNvPicPr>
          <p:nvPr/>
        </p:nvPicPr>
        <p:blipFill>
          <a:blip r:embed="rId2"/>
          <a:stretch>
            <a:fillRect/>
          </a:stretch>
        </p:blipFill>
        <p:spPr>
          <a:xfrm>
            <a:off x="951632" y="-1"/>
            <a:ext cx="11438488" cy="7624373"/>
          </a:xfrm>
          <a:prstGeom prst="rect">
            <a:avLst/>
          </a:prstGeom>
        </p:spPr>
      </p:pic>
      <p:sp>
        <p:nvSpPr>
          <p:cNvPr id="14" name="Freeform: Shape 13">
            <a:extLst>
              <a:ext uri="{FF2B5EF4-FFF2-40B4-BE49-F238E27FC236}">
                <a16:creationId xmlns:a16="http://schemas.microsoft.com/office/drawing/2014/main" id="{2498D8E5-982F-26EB-0292-CD1D7048A6CF}"/>
              </a:ext>
            </a:extLst>
          </p:cNvPr>
          <p:cNvSpPr/>
          <p:nvPr/>
        </p:nvSpPr>
        <p:spPr>
          <a:xfrm>
            <a:off x="2" y="2"/>
            <a:ext cx="12191998" cy="6857999"/>
          </a:xfrm>
          <a:custGeom>
            <a:avLst/>
            <a:gdLst>
              <a:gd name="connsiteX0" fmla="*/ 0 w 12191998"/>
              <a:gd name="connsiteY0" fmla="*/ 0 h 6857999"/>
              <a:gd name="connsiteX1" fmla="*/ 6745222 w 12191998"/>
              <a:gd name="connsiteY1" fmla="*/ 0 h 6857999"/>
              <a:gd name="connsiteX2" fmla="*/ 6745222 w 12191998"/>
              <a:gd name="connsiteY2" fmla="*/ 4558282 h 6857999"/>
              <a:gd name="connsiteX3" fmla="*/ 6813803 w 12191998"/>
              <a:gd name="connsiteY3" fmla="*/ 4626863 h 6857999"/>
              <a:gd name="connsiteX4" fmla="*/ 7088121 w 12191998"/>
              <a:gd name="connsiteY4" fmla="*/ 4626863 h 6857999"/>
              <a:gd name="connsiteX5" fmla="*/ 7156702 w 12191998"/>
              <a:gd name="connsiteY5" fmla="*/ 4558282 h 6857999"/>
              <a:gd name="connsiteX6" fmla="*/ 7156702 w 12191998"/>
              <a:gd name="connsiteY6" fmla="*/ 0 h 6857999"/>
              <a:gd name="connsiteX7" fmla="*/ 7327390 w 12191998"/>
              <a:gd name="connsiteY7" fmla="*/ 0 h 6857999"/>
              <a:gd name="connsiteX8" fmla="*/ 7327390 w 12191998"/>
              <a:gd name="connsiteY8" fmla="*/ 5518402 h 6857999"/>
              <a:gd name="connsiteX9" fmla="*/ 7395971 w 12191998"/>
              <a:gd name="connsiteY9" fmla="*/ 5586983 h 6857999"/>
              <a:gd name="connsiteX10" fmla="*/ 7670289 w 12191998"/>
              <a:gd name="connsiteY10" fmla="*/ 5586983 h 6857999"/>
              <a:gd name="connsiteX11" fmla="*/ 7738870 w 12191998"/>
              <a:gd name="connsiteY11" fmla="*/ 5518402 h 6857999"/>
              <a:gd name="connsiteX12" fmla="*/ 7738870 w 12191998"/>
              <a:gd name="connsiteY12" fmla="*/ 0 h 6857999"/>
              <a:gd name="connsiteX13" fmla="*/ 7909558 w 12191998"/>
              <a:gd name="connsiteY13" fmla="*/ 0 h 6857999"/>
              <a:gd name="connsiteX14" fmla="*/ 7909558 w 12191998"/>
              <a:gd name="connsiteY14" fmla="*/ 3579874 h 6857999"/>
              <a:gd name="connsiteX15" fmla="*/ 7978139 w 12191998"/>
              <a:gd name="connsiteY15" fmla="*/ 3648455 h 6857999"/>
              <a:gd name="connsiteX16" fmla="*/ 8252457 w 12191998"/>
              <a:gd name="connsiteY16" fmla="*/ 3648455 h 6857999"/>
              <a:gd name="connsiteX17" fmla="*/ 8321038 w 12191998"/>
              <a:gd name="connsiteY17" fmla="*/ 3579874 h 6857999"/>
              <a:gd name="connsiteX18" fmla="*/ 8321038 w 12191998"/>
              <a:gd name="connsiteY18" fmla="*/ 0 h 6857999"/>
              <a:gd name="connsiteX19" fmla="*/ 8491726 w 12191998"/>
              <a:gd name="connsiteY19" fmla="*/ 0 h 6857999"/>
              <a:gd name="connsiteX20" fmla="*/ 8491726 w 12191998"/>
              <a:gd name="connsiteY20" fmla="*/ 6112762 h 6857999"/>
              <a:gd name="connsiteX21" fmla="*/ 8560307 w 12191998"/>
              <a:gd name="connsiteY21" fmla="*/ 6181343 h 6857999"/>
              <a:gd name="connsiteX22" fmla="*/ 8834625 w 12191998"/>
              <a:gd name="connsiteY22" fmla="*/ 6181343 h 6857999"/>
              <a:gd name="connsiteX23" fmla="*/ 8903206 w 12191998"/>
              <a:gd name="connsiteY23" fmla="*/ 6112762 h 6857999"/>
              <a:gd name="connsiteX24" fmla="*/ 8903206 w 12191998"/>
              <a:gd name="connsiteY24" fmla="*/ 0 h 6857999"/>
              <a:gd name="connsiteX25" fmla="*/ 9073894 w 12191998"/>
              <a:gd name="connsiteY25" fmla="*/ 0 h 6857999"/>
              <a:gd name="connsiteX26" fmla="*/ 9073894 w 12191998"/>
              <a:gd name="connsiteY26" fmla="*/ 5664706 h 6857999"/>
              <a:gd name="connsiteX27" fmla="*/ 9142475 w 12191998"/>
              <a:gd name="connsiteY27" fmla="*/ 5733287 h 6857999"/>
              <a:gd name="connsiteX28" fmla="*/ 9416793 w 12191998"/>
              <a:gd name="connsiteY28" fmla="*/ 5733287 h 6857999"/>
              <a:gd name="connsiteX29" fmla="*/ 9485374 w 12191998"/>
              <a:gd name="connsiteY29" fmla="*/ 5664706 h 6857999"/>
              <a:gd name="connsiteX30" fmla="*/ 9485374 w 12191998"/>
              <a:gd name="connsiteY30" fmla="*/ 0 h 6857999"/>
              <a:gd name="connsiteX31" fmla="*/ 9656062 w 12191998"/>
              <a:gd name="connsiteY31" fmla="*/ 0 h 6857999"/>
              <a:gd name="connsiteX32" fmla="*/ 9656062 w 12191998"/>
              <a:gd name="connsiteY32" fmla="*/ 5136290 h 6857999"/>
              <a:gd name="connsiteX33" fmla="*/ 9724643 w 12191998"/>
              <a:gd name="connsiteY33" fmla="*/ 5204871 h 6857999"/>
              <a:gd name="connsiteX34" fmla="*/ 9998961 w 12191998"/>
              <a:gd name="connsiteY34" fmla="*/ 5204871 h 6857999"/>
              <a:gd name="connsiteX35" fmla="*/ 10067542 w 12191998"/>
              <a:gd name="connsiteY35" fmla="*/ 5136290 h 6857999"/>
              <a:gd name="connsiteX36" fmla="*/ 10067542 w 12191998"/>
              <a:gd name="connsiteY36" fmla="*/ 0 h 6857999"/>
              <a:gd name="connsiteX37" fmla="*/ 10238230 w 12191998"/>
              <a:gd name="connsiteY37" fmla="*/ 0 h 6857999"/>
              <a:gd name="connsiteX38" fmla="*/ 10238230 w 12191998"/>
              <a:gd name="connsiteY38" fmla="*/ 4119370 h 6857999"/>
              <a:gd name="connsiteX39" fmla="*/ 10306811 w 12191998"/>
              <a:gd name="connsiteY39" fmla="*/ 4187951 h 6857999"/>
              <a:gd name="connsiteX40" fmla="*/ 10581129 w 12191998"/>
              <a:gd name="connsiteY40" fmla="*/ 4187951 h 6857999"/>
              <a:gd name="connsiteX41" fmla="*/ 10649710 w 12191998"/>
              <a:gd name="connsiteY41" fmla="*/ 4119370 h 6857999"/>
              <a:gd name="connsiteX42" fmla="*/ 10649710 w 12191998"/>
              <a:gd name="connsiteY42" fmla="*/ 0 h 6857999"/>
              <a:gd name="connsiteX43" fmla="*/ 10820398 w 12191998"/>
              <a:gd name="connsiteY43" fmla="*/ 0 h 6857999"/>
              <a:gd name="connsiteX44" fmla="*/ 10820398 w 12191998"/>
              <a:gd name="connsiteY44" fmla="*/ 4777738 h 6857999"/>
              <a:gd name="connsiteX45" fmla="*/ 10888979 w 12191998"/>
              <a:gd name="connsiteY45" fmla="*/ 4846319 h 6857999"/>
              <a:gd name="connsiteX46" fmla="*/ 11163297 w 12191998"/>
              <a:gd name="connsiteY46" fmla="*/ 4846319 h 6857999"/>
              <a:gd name="connsiteX47" fmla="*/ 11231878 w 12191998"/>
              <a:gd name="connsiteY47" fmla="*/ 4777738 h 6857999"/>
              <a:gd name="connsiteX48" fmla="*/ 11231878 w 12191998"/>
              <a:gd name="connsiteY48" fmla="*/ 0 h 6857999"/>
              <a:gd name="connsiteX49" fmla="*/ 11402566 w 12191998"/>
              <a:gd name="connsiteY49" fmla="*/ 0 h 6857999"/>
              <a:gd name="connsiteX50" fmla="*/ 11402566 w 12191998"/>
              <a:gd name="connsiteY50" fmla="*/ 5417818 h 6857999"/>
              <a:gd name="connsiteX51" fmla="*/ 11471147 w 12191998"/>
              <a:gd name="connsiteY51" fmla="*/ 5486399 h 6857999"/>
              <a:gd name="connsiteX52" fmla="*/ 11745465 w 12191998"/>
              <a:gd name="connsiteY52" fmla="*/ 5486399 h 6857999"/>
              <a:gd name="connsiteX53" fmla="*/ 11814046 w 12191998"/>
              <a:gd name="connsiteY53" fmla="*/ 5417818 h 6857999"/>
              <a:gd name="connsiteX54" fmla="*/ 11814046 w 12191998"/>
              <a:gd name="connsiteY54" fmla="*/ 0 h 6857999"/>
              <a:gd name="connsiteX55" fmla="*/ 12191998 w 12191998"/>
              <a:gd name="connsiteY55" fmla="*/ 0 h 6857999"/>
              <a:gd name="connsiteX56" fmla="*/ 12191998 w 12191998"/>
              <a:gd name="connsiteY56" fmla="*/ 6857999 h 6857999"/>
              <a:gd name="connsiteX57" fmla="*/ 0 w 12191998"/>
              <a:gd name="connsiteY57"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2191998" h="6857999">
                <a:moveTo>
                  <a:pt x="0" y="0"/>
                </a:moveTo>
                <a:lnTo>
                  <a:pt x="6745222" y="0"/>
                </a:lnTo>
                <a:lnTo>
                  <a:pt x="6745222" y="4558282"/>
                </a:lnTo>
                <a:cubicBezTo>
                  <a:pt x="6745222" y="4596158"/>
                  <a:pt x="6775927" y="4626863"/>
                  <a:pt x="6813803" y="4626863"/>
                </a:cubicBezTo>
                <a:lnTo>
                  <a:pt x="7088121" y="4626863"/>
                </a:lnTo>
                <a:cubicBezTo>
                  <a:pt x="7125997" y="4626863"/>
                  <a:pt x="7156702" y="4596158"/>
                  <a:pt x="7156702" y="4558282"/>
                </a:cubicBezTo>
                <a:lnTo>
                  <a:pt x="7156702" y="0"/>
                </a:lnTo>
                <a:lnTo>
                  <a:pt x="7327390" y="0"/>
                </a:lnTo>
                <a:lnTo>
                  <a:pt x="7327390" y="5518402"/>
                </a:lnTo>
                <a:cubicBezTo>
                  <a:pt x="7327390" y="5556278"/>
                  <a:pt x="7358095" y="5586983"/>
                  <a:pt x="7395971" y="5586983"/>
                </a:cubicBezTo>
                <a:lnTo>
                  <a:pt x="7670289" y="5586983"/>
                </a:lnTo>
                <a:cubicBezTo>
                  <a:pt x="7708165" y="5586983"/>
                  <a:pt x="7738870" y="5556278"/>
                  <a:pt x="7738870" y="5518402"/>
                </a:cubicBezTo>
                <a:lnTo>
                  <a:pt x="7738870" y="0"/>
                </a:lnTo>
                <a:lnTo>
                  <a:pt x="7909558" y="0"/>
                </a:lnTo>
                <a:lnTo>
                  <a:pt x="7909558" y="3579874"/>
                </a:lnTo>
                <a:cubicBezTo>
                  <a:pt x="7909558" y="3617750"/>
                  <a:pt x="7940263" y="3648455"/>
                  <a:pt x="7978139" y="3648455"/>
                </a:cubicBezTo>
                <a:lnTo>
                  <a:pt x="8252457" y="3648455"/>
                </a:lnTo>
                <a:cubicBezTo>
                  <a:pt x="8290333" y="3648455"/>
                  <a:pt x="8321038" y="3617750"/>
                  <a:pt x="8321038" y="3579874"/>
                </a:cubicBezTo>
                <a:lnTo>
                  <a:pt x="8321038" y="0"/>
                </a:lnTo>
                <a:lnTo>
                  <a:pt x="8491726" y="0"/>
                </a:lnTo>
                <a:lnTo>
                  <a:pt x="8491726" y="6112762"/>
                </a:lnTo>
                <a:cubicBezTo>
                  <a:pt x="8491726" y="6150638"/>
                  <a:pt x="8522431" y="6181343"/>
                  <a:pt x="8560307" y="6181343"/>
                </a:cubicBezTo>
                <a:lnTo>
                  <a:pt x="8834625" y="6181343"/>
                </a:lnTo>
                <a:cubicBezTo>
                  <a:pt x="8872501" y="6181343"/>
                  <a:pt x="8903206" y="6150638"/>
                  <a:pt x="8903206" y="6112762"/>
                </a:cubicBezTo>
                <a:lnTo>
                  <a:pt x="8903206" y="0"/>
                </a:lnTo>
                <a:lnTo>
                  <a:pt x="9073894" y="0"/>
                </a:lnTo>
                <a:lnTo>
                  <a:pt x="9073894" y="5664706"/>
                </a:lnTo>
                <a:cubicBezTo>
                  <a:pt x="9073894" y="5702582"/>
                  <a:pt x="9104599" y="5733287"/>
                  <a:pt x="9142475" y="5733287"/>
                </a:cubicBezTo>
                <a:lnTo>
                  <a:pt x="9416793" y="5733287"/>
                </a:lnTo>
                <a:cubicBezTo>
                  <a:pt x="9454669" y="5733287"/>
                  <a:pt x="9485374" y="5702582"/>
                  <a:pt x="9485374" y="5664706"/>
                </a:cubicBezTo>
                <a:lnTo>
                  <a:pt x="9485374" y="0"/>
                </a:lnTo>
                <a:lnTo>
                  <a:pt x="9656062" y="0"/>
                </a:lnTo>
                <a:lnTo>
                  <a:pt x="9656062" y="5136290"/>
                </a:lnTo>
                <a:cubicBezTo>
                  <a:pt x="9656062" y="5174166"/>
                  <a:pt x="9686767" y="5204871"/>
                  <a:pt x="9724643" y="5204871"/>
                </a:cubicBezTo>
                <a:lnTo>
                  <a:pt x="9998961" y="5204871"/>
                </a:lnTo>
                <a:cubicBezTo>
                  <a:pt x="10036837" y="5204871"/>
                  <a:pt x="10067542" y="5174166"/>
                  <a:pt x="10067542" y="5136290"/>
                </a:cubicBezTo>
                <a:lnTo>
                  <a:pt x="10067542" y="0"/>
                </a:lnTo>
                <a:lnTo>
                  <a:pt x="10238230" y="0"/>
                </a:lnTo>
                <a:lnTo>
                  <a:pt x="10238230" y="4119370"/>
                </a:lnTo>
                <a:cubicBezTo>
                  <a:pt x="10238230" y="4157246"/>
                  <a:pt x="10268935" y="4187951"/>
                  <a:pt x="10306811" y="4187951"/>
                </a:cubicBezTo>
                <a:lnTo>
                  <a:pt x="10581129" y="4187951"/>
                </a:lnTo>
                <a:cubicBezTo>
                  <a:pt x="10619005" y="4187951"/>
                  <a:pt x="10649710" y="4157246"/>
                  <a:pt x="10649710" y="4119370"/>
                </a:cubicBezTo>
                <a:lnTo>
                  <a:pt x="10649710" y="0"/>
                </a:lnTo>
                <a:lnTo>
                  <a:pt x="10820398" y="0"/>
                </a:lnTo>
                <a:lnTo>
                  <a:pt x="10820398" y="4777738"/>
                </a:lnTo>
                <a:cubicBezTo>
                  <a:pt x="10820398" y="4815614"/>
                  <a:pt x="10851103" y="4846319"/>
                  <a:pt x="10888979" y="4846319"/>
                </a:cubicBezTo>
                <a:lnTo>
                  <a:pt x="11163297" y="4846319"/>
                </a:lnTo>
                <a:cubicBezTo>
                  <a:pt x="11201173" y="4846319"/>
                  <a:pt x="11231878" y="4815614"/>
                  <a:pt x="11231878" y="4777738"/>
                </a:cubicBezTo>
                <a:lnTo>
                  <a:pt x="11231878" y="0"/>
                </a:lnTo>
                <a:lnTo>
                  <a:pt x="11402566" y="0"/>
                </a:lnTo>
                <a:lnTo>
                  <a:pt x="11402566" y="5417818"/>
                </a:lnTo>
                <a:cubicBezTo>
                  <a:pt x="11402566" y="5455694"/>
                  <a:pt x="11433271" y="5486399"/>
                  <a:pt x="11471147" y="5486399"/>
                </a:cubicBezTo>
                <a:lnTo>
                  <a:pt x="11745465" y="5486399"/>
                </a:lnTo>
                <a:cubicBezTo>
                  <a:pt x="11783341" y="5486399"/>
                  <a:pt x="11814046" y="5455694"/>
                  <a:pt x="11814046" y="5417818"/>
                </a:cubicBezTo>
                <a:lnTo>
                  <a:pt x="11814046" y="0"/>
                </a:lnTo>
                <a:lnTo>
                  <a:pt x="12191998" y="0"/>
                </a:lnTo>
                <a:lnTo>
                  <a:pt x="12191998" y="6857999"/>
                </a:lnTo>
                <a:lnTo>
                  <a:pt x="0" y="6857999"/>
                </a:lnTo>
                <a:close/>
              </a:path>
            </a:pathLst>
          </a:cu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ooter Placeholder 14">
            <a:extLst>
              <a:ext uri="{FF2B5EF4-FFF2-40B4-BE49-F238E27FC236}">
                <a16:creationId xmlns:a16="http://schemas.microsoft.com/office/drawing/2014/main" id="{FA793D22-8899-1E65-77CE-6A4298EF7BA6}"/>
              </a:ext>
            </a:extLst>
          </p:cNvPr>
          <p:cNvSpPr txBox="1">
            <a:spLocks/>
          </p:cNvSpPr>
          <p:nvPr/>
        </p:nvSpPr>
        <p:spPr>
          <a:xfrm>
            <a:off x="10958318" y="6447531"/>
            <a:ext cx="1018039" cy="404614"/>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COPYRIGHT</a:t>
            </a:r>
          </a:p>
        </p:txBody>
      </p:sp>
      <p:sp>
        <p:nvSpPr>
          <p:cNvPr id="6" name="Title 1">
            <a:extLst>
              <a:ext uri="{FF2B5EF4-FFF2-40B4-BE49-F238E27FC236}">
                <a16:creationId xmlns:a16="http://schemas.microsoft.com/office/drawing/2014/main" id="{D20A7205-85FB-BD51-F013-5D0BF3D857AA}"/>
              </a:ext>
            </a:extLst>
          </p:cNvPr>
          <p:cNvSpPr>
            <a:spLocks noGrp="1"/>
          </p:cNvSpPr>
          <p:nvPr>
            <p:ph type="title"/>
          </p:nvPr>
        </p:nvSpPr>
        <p:spPr>
          <a:xfrm>
            <a:off x="758952" y="685800"/>
            <a:ext cx="9601200" cy="737647"/>
          </a:xfrm>
        </p:spPr>
        <p:txBody>
          <a:bodyPr/>
          <a:lstStyle/>
          <a:p>
            <a:r>
              <a:rPr lang="en-US" dirty="0">
                <a:latin typeface="Rockwell" panose="02060603020205020403" pitchFamily="18" charset="0"/>
              </a:rPr>
              <a:t>Question:</a:t>
            </a:r>
          </a:p>
        </p:txBody>
      </p:sp>
      <p:sp>
        <p:nvSpPr>
          <p:cNvPr id="7" name="Content Placeholder 2">
            <a:extLst>
              <a:ext uri="{FF2B5EF4-FFF2-40B4-BE49-F238E27FC236}">
                <a16:creationId xmlns:a16="http://schemas.microsoft.com/office/drawing/2014/main" id="{944CCE05-EB08-0CB7-2855-15C204F212C5}"/>
              </a:ext>
            </a:extLst>
          </p:cNvPr>
          <p:cNvSpPr>
            <a:spLocks noGrp="1"/>
          </p:cNvSpPr>
          <p:nvPr>
            <p:ph idx="1"/>
          </p:nvPr>
        </p:nvSpPr>
        <p:spPr>
          <a:xfrm>
            <a:off x="758952" y="1411286"/>
            <a:ext cx="5897880" cy="5315681"/>
          </a:xfrm>
        </p:spPr>
        <p:txBody>
          <a:bodyPr>
            <a:normAutofit/>
          </a:bodyPr>
          <a:lstStyle/>
          <a:p>
            <a:pPr marL="0" indent="0" algn="ctr">
              <a:buNone/>
            </a:pPr>
            <a:r>
              <a:rPr lang="en-US" sz="4000" dirty="0">
                <a:latin typeface="+mj-lt"/>
                <a:cs typeface="Aharoni" panose="02010803020104030203" pitchFamily="2" charset="-79"/>
              </a:rPr>
              <a:t>Are veterans </a:t>
            </a:r>
            <a:r>
              <a:rPr lang="en-US" sz="4000" i="1" dirty="0">
                <a:latin typeface="+mj-lt"/>
                <a:cs typeface="Aharoni" panose="02010803020104030203" pitchFamily="2" charset="-79"/>
              </a:rPr>
              <a:t>more</a:t>
            </a:r>
            <a:r>
              <a:rPr lang="en-US" sz="4000" dirty="0">
                <a:latin typeface="+mj-lt"/>
                <a:cs typeface="Aharoni" panose="02010803020104030203" pitchFamily="2" charset="-79"/>
              </a:rPr>
              <a:t> or </a:t>
            </a:r>
            <a:r>
              <a:rPr lang="en-US" sz="4000" i="1" dirty="0">
                <a:latin typeface="+mj-lt"/>
                <a:cs typeface="Aharoni" panose="02010803020104030203" pitchFamily="2" charset="-79"/>
              </a:rPr>
              <a:t>less</a:t>
            </a:r>
            <a:r>
              <a:rPr lang="en-US" sz="4000" dirty="0">
                <a:latin typeface="+mj-lt"/>
                <a:cs typeface="Aharoni" panose="02010803020104030203" pitchFamily="2" charset="-79"/>
              </a:rPr>
              <a:t> educated than their civilian peers?</a:t>
            </a:r>
          </a:p>
          <a:p>
            <a:pPr marL="0" indent="0">
              <a:buNone/>
            </a:pPr>
            <a:endParaRPr lang="en-US" dirty="0">
              <a:latin typeface="Garamond" panose="02020404030301010803" pitchFamily="18" charset="0"/>
            </a:endParaRPr>
          </a:p>
        </p:txBody>
      </p:sp>
      <p:sp>
        <p:nvSpPr>
          <p:cNvPr id="2" name="Rectangle: Rounded Corners 1">
            <a:extLst>
              <a:ext uri="{FF2B5EF4-FFF2-40B4-BE49-F238E27FC236}">
                <a16:creationId xmlns:a16="http://schemas.microsoft.com/office/drawing/2014/main" id="{3D06DF73-ED31-30A0-7118-11035D30888C}"/>
              </a:ext>
            </a:extLst>
          </p:cNvPr>
          <p:cNvSpPr/>
          <p:nvPr/>
        </p:nvSpPr>
        <p:spPr>
          <a:xfrm>
            <a:off x="1656855" y="3365586"/>
            <a:ext cx="1291472" cy="3032892"/>
          </a:xfrm>
          <a:prstGeom prst="roundRect">
            <a:avLst/>
          </a:prstGeom>
          <a:solidFill>
            <a:schemeClr val="tx1"/>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2800" dirty="0">
                <a:solidFill>
                  <a:schemeClr val="bg1"/>
                </a:solidFill>
              </a:rPr>
              <a:t>MORE</a:t>
            </a:r>
          </a:p>
        </p:txBody>
      </p:sp>
      <p:sp>
        <p:nvSpPr>
          <p:cNvPr id="3" name="Rectangle: Rounded Corners 2">
            <a:extLst>
              <a:ext uri="{FF2B5EF4-FFF2-40B4-BE49-F238E27FC236}">
                <a16:creationId xmlns:a16="http://schemas.microsoft.com/office/drawing/2014/main" id="{600903F9-6DC3-1624-A02C-3C40E8AAAADB}"/>
              </a:ext>
            </a:extLst>
          </p:cNvPr>
          <p:cNvSpPr/>
          <p:nvPr/>
        </p:nvSpPr>
        <p:spPr>
          <a:xfrm>
            <a:off x="4193844" y="3365586"/>
            <a:ext cx="1291472" cy="3032892"/>
          </a:xfrm>
          <a:prstGeom prst="roundRect">
            <a:avLst/>
          </a:prstGeom>
          <a:solidFill>
            <a:schemeClr val="tx1"/>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2800" dirty="0">
                <a:solidFill>
                  <a:schemeClr val="bg1"/>
                </a:solidFill>
              </a:rPr>
              <a:t>LESS</a:t>
            </a:r>
          </a:p>
        </p:txBody>
      </p:sp>
      <p:graphicFrame>
        <p:nvGraphicFramePr>
          <p:cNvPr id="4" name="Table 5">
            <a:extLst>
              <a:ext uri="{FF2B5EF4-FFF2-40B4-BE49-F238E27FC236}">
                <a16:creationId xmlns:a16="http://schemas.microsoft.com/office/drawing/2014/main" id="{8AA1DDCD-CC68-8F80-7E0D-0298E9789E2C}"/>
              </a:ext>
            </a:extLst>
          </p:cNvPr>
          <p:cNvGraphicFramePr>
            <a:graphicFrameLocks noGrp="1"/>
          </p:cNvGraphicFramePr>
          <p:nvPr>
            <p:extLst>
              <p:ext uri="{D42A27DB-BD31-4B8C-83A1-F6EECF244321}">
                <p14:modId xmlns:p14="http://schemas.microsoft.com/office/powerpoint/2010/main" val="609977017"/>
              </p:ext>
            </p:extLst>
          </p:nvPr>
        </p:nvGraphicFramePr>
        <p:xfrm>
          <a:off x="-5883256" y="3205264"/>
          <a:ext cx="5771102" cy="1010920"/>
        </p:xfrm>
        <a:graphic>
          <a:graphicData uri="http://schemas.openxmlformats.org/drawingml/2006/table">
            <a:tbl>
              <a:tblPr firstRow="1" bandRow="1">
                <a:tableStyleId>{5C22544A-7EE6-4342-B048-85BDC9FD1C3A}</a:tableStyleId>
              </a:tblPr>
              <a:tblGrid>
                <a:gridCol w="2826937">
                  <a:extLst>
                    <a:ext uri="{9D8B030D-6E8A-4147-A177-3AD203B41FA5}">
                      <a16:colId xmlns:a16="http://schemas.microsoft.com/office/drawing/2014/main" val="2722699052"/>
                    </a:ext>
                  </a:extLst>
                </a:gridCol>
                <a:gridCol w="1457009">
                  <a:extLst>
                    <a:ext uri="{9D8B030D-6E8A-4147-A177-3AD203B41FA5}">
                      <a16:colId xmlns:a16="http://schemas.microsoft.com/office/drawing/2014/main" val="3521267290"/>
                    </a:ext>
                  </a:extLst>
                </a:gridCol>
                <a:gridCol w="1487156">
                  <a:extLst>
                    <a:ext uri="{9D8B030D-6E8A-4147-A177-3AD203B41FA5}">
                      <a16:colId xmlns:a16="http://schemas.microsoft.com/office/drawing/2014/main" val="387009885"/>
                    </a:ext>
                  </a:extLst>
                </a:gridCol>
              </a:tblGrid>
              <a:tr h="370840">
                <a:tc>
                  <a:txBody>
                    <a:bodyPr/>
                    <a:lstStyle/>
                    <a:p>
                      <a:r>
                        <a:rPr lang="en-US" dirty="0"/>
                        <a:t>Statistic</a:t>
                      </a:r>
                    </a:p>
                  </a:txBody>
                  <a:tcPr>
                    <a:solidFill>
                      <a:schemeClr val="tx1"/>
                    </a:solidFill>
                  </a:tcPr>
                </a:tc>
                <a:tc>
                  <a:txBody>
                    <a:bodyPr/>
                    <a:lstStyle/>
                    <a:p>
                      <a:r>
                        <a:rPr lang="en-US" dirty="0"/>
                        <a:t>Veterans</a:t>
                      </a:r>
                    </a:p>
                  </a:txBody>
                  <a:tcPr>
                    <a:solidFill>
                      <a:schemeClr val="tx1"/>
                    </a:solidFill>
                  </a:tcPr>
                </a:tc>
                <a:tc>
                  <a:txBody>
                    <a:bodyPr/>
                    <a:lstStyle/>
                    <a:p>
                      <a:r>
                        <a:rPr lang="en-US" dirty="0"/>
                        <a:t>Non-Veterans</a:t>
                      </a:r>
                    </a:p>
                  </a:txBody>
                  <a:tcPr>
                    <a:solidFill>
                      <a:schemeClr val="tx1"/>
                    </a:solidFill>
                  </a:tcPr>
                </a:tc>
                <a:extLst>
                  <a:ext uri="{0D108BD9-81ED-4DB2-BD59-A6C34878D82A}">
                    <a16:rowId xmlns:a16="http://schemas.microsoft.com/office/drawing/2014/main" val="103204684"/>
                  </a:ext>
                </a:extLst>
              </a:tr>
              <a:tr h="370840">
                <a:tc>
                  <a:txBody>
                    <a:bodyPr/>
                    <a:lstStyle/>
                    <a:p>
                      <a:r>
                        <a:rPr lang="en-US" dirty="0"/>
                        <a:t>% with High School Degree</a:t>
                      </a:r>
                    </a:p>
                  </a:txBody>
                  <a:tcPr/>
                </a:tc>
                <a:tc>
                  <a:txBody>
                    <a:bodyPr/>
                    <a:lstStyle/>
                    <a:p>
                      <a:r>
                        <a:rPr lang="en-US" dirty="0"/>
                        <a:t>96.4%</a:t>
                      </a:r>
                    </a:p>
                  </a:txBody>
                  <a:tcPr/>
                </a:tc>
                <a:tc>
                  <a:txBody>
                    <a:bodyPr/>
                    <a:lstStyle/>
                    <a:p>
                      <a:r>
                        <a:rPr lang="en-US" dirty="0"/>
                        <a:t>90.6%</a:t>
                      </a:r>
                    </a:p>
                  </a:txBody>
                  <a:tcPr/>
                </a:tc>
                <a:extLst>
                  <a:ext uri="{0D108BD9-81ED-4DB2-BD59-A6C34878D82A}">
                    <a16:rowId xmlns:a16="http://schemas.microsoft.com/office/drawing/2014/main" val="1370580684"/>
                  </a:ext>
                </a:extLst>
              </a:tr>
            </a:tbl>
          </a:graphicData>
        </a:graphic>
      </p:graphicFrame>
    </p:spTree>
    <p:extLst>
      <p:ext uri="{BB962C8B-B14F-4D97-AF65-F5344CB8AC3E}">
        <p14:creationId xmlns:p14="http://schemas.microsoft.com/office/powerpoint/2010/main" val="2018836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444941C5-650A-6728-9243-92E0200940BE}"/>
              </a:ext>
            </a:extLst>
          </p:cNvPr>
          <p:cNvPicPr>
            <a:picLocks noChangeAspect="1"/>
          </p:cNvPicPr>
          <p:nvPr/>
        </p:nvPicPr>
        <p:blipFill>
          <a:blip r:embed="rId2"/>
          <a:stretch>
            <a:fillRect/>
          </a:stretch>
        </p:blipFill>
        <p:spPr>
          <a:xfrm>
            <a:off x="951632" y="-1"/>
            <a:ext cx="11438488" cy="7624373"/>
          </a:xfrm>
          <a:prstGeom prst="rect">
            <a:avLst/>
          </a:prstGeom>
        </p:spPr>
      </p:pic>
      <p:sp>
        <p:nvSpPr>
          <p:cNvPr id="14" name="Freeform: Shape 13">
            <a:extLst>
              <a:ext uri="{FF2B5EF4-FFF2-40B4-BE49-F238E27FC236}">
                <a16:creationId xmlns:a16="http://schemas.microsoft.com/office/drawing/2014/main" id="{2498D8E5-982F-26EB-0292-CD1D7048A6CF}"/>
              </a:ext>
            </a:extLst>
          </p:cNvPr>
          <p:cNvSpPr/>
          <p:nvPr/>
        </p:nvSpPr>
        <p:spPr>
          <a:xfrm>
            <a:off x="2" y="2"/>
            <a:ext cx="12191998" cy="6857999"/>
          </a:xfrm>
          <a:custGeom>
            <a:avLst/>
            <a:gdLst>
              <a:gd name="connsiteX0" fmla="*/ 0 w 12191998"/>
              <a:gd name="connsiteY0" fmla="*/ 0 h 6857999"/>
              <a:gd name="connsiteX1" fmla="*/ 6745222 w 12191998"/>
              <a:gd name="connsiteY1" fmla="*/ 0 h 6857999"/>
              <a:gd name="connsiteX2" fmla="*/ 6745222 w 12191998"/>
              <a:gd name="connsiteY2" fmla="*/ 4558282 h 6857999"/>
              <a:gd name="connsiteX3" fmla="*/ 6813803 w 12191998"/>
              <a:gd name="connsiteY3" fmla="*/ 4626863 h 6857999"/>
              <a:gd name="connsiteX4" fmla="*/ 7088121 w 12191998"/>
              <a:gd name="connsiteY4" fmla="*/ 4626863 h 6857999"/>
              <a:gd name="connsiteX5" fmla="*/ 7156702 w 12191998"/>
              <a:gd name="connsiteY5" fmla="*/ 4558282 h 6857999"/>
              <a:gd name="connsiteX6" fmla="*/ 7156702 w 12191998"/>
              <a:gd name="connsiteY6" fmla="*/ 0 h 6857999"/>
              <a:gd name="connsiteX7" fmla="*/ 7327390 w 12191998"/>
              <a:gd name="connsiteY7" fmla="*/ 0 h 6857999"/>
              <a:gd name="connsiteX8" fmla="*/ 7327390 w 12191998"/>
              <a:gd name="connsiteY8" fmla="*/ 5518402 h 6857999"/>
              <a:gd name="connsiteX9" fmla="*/ 7395971 w 12191998"/>
              <a:gd name="connsiteY9" fmla="*/ 5586983 h 6857999"/>
              <a:gd name="connsiteX10" fmla="*/ 7670289 w 12191998"/>
              <a:gd name="connsiteY10" fmla="*/ 5586983 h 6857999"/>
              <a:gd name="connsiteX11" fmla="*/ 7738870 w 12191998"/>
              <a:gd name="connsiteY11" fmla="*/ 5518402 h 6857999"/>
              <a:gd name="connsiteX12" fmla="*/ 7738870 w 12191998"/>
              <a:gd name="connsiteY12" fmla="*/ 0 h 6857999"/>
              <a:gd name="connsiteX13" fmla="*/ 7909558 w 12191998"/>
              <a:gd name="connsiteY13" fmla="*/ 0 h 6857999"/>
              <a:gd name="connsiteX14" fmla="*/ 7909558 w 12191998"/>
              <a:gd name="connsiteY14" fmla="*/ 3579874 h 6857999"/>
              <a:gd name="connsiteX15" fmla="*/ 7978139 w 12191998"/>
              <a:gd name="connsiteY15" fmla="*/ 3648455 h 6857999"/>
              <a:gd name="connsiteX16" fmla="*/ 8252457 w 12191998"/>
              <a:gd name="connsiteY16" fmla="*/ 3648455 h 6857999"/>
              <a:gd name="connsiteX17" fmla="*/ 8321038 w 12191998"/>
              <a:gd name="connsiteY17" fmla="*/ 3579874 h 6857999"/>
              <a:gd name="connsiteX18" fmla="*/ 8321038 w 12191998"/>
              <a:gd name="connsiteY18" fmla="*/ 0 h 6857999"/>
              <a:gd name="connsiteX19" fmla="*/ 8491726 w 12191998"/>
              <a:gd name="connsiteY19" fmla="*/ 0 h 6857999"/>
              <a:gd name="connsiteX20" fmla="*/ 8491726 w 12191998"/>
              <a:gd name="connsiteY20" fmla="*/ 6112762 h 6857999"/>
              <a:gd name="connsiteX21" fmla="*/ 8560307 w 12191998"/>
              <a:gd name="connsiteY21" fmla="*/ 6181343 h 6857999"/>
              <a:gd name="connsiteX22" fmla="*/ 8834625 w 12191998"/>
              <a:gd name="connsiteY22" fmla="*/ 6181343 h 6857999"/>
              <a:gd name="connsiteX23" fmla="*/ 8903206 w 12191998"/>
              <a:gd name="connsiteY23" fmla="*/ 6112762 h 6857999"/>
              <a:gd name="connsiteX24" fmla="*/ 8903206 w 12191998"/>
              <a:gd name="connsiteY24" fmla="*/ 0 h 6857999"/>
              <a:gd name="connsiteX25" fmla="*/ 9073894 w 12191998"/>
              <a:gd name="connsiteY25" fmla="*/ 0 h 6857999"/>
              <a:gd name="connsiteX26" fmla="*/ 9073894 w 12191998"/>
              <a:gd name="connsiteY26" fmla="*/ 5664706 h 6857999"/>
              <a:gd name="connsiteX27" fmla="*/ 9142475 w 12191998"/>
              <a:gd name="connsiteY27" fmla="*/ 5733287 h 6857999"/>
              <a:gd name="connsiteX28" fmla="*/ 9416793 w 12191998"/>
              <a:gd name="connsiteY28" fmla="*/ 5733287 h 6857999"/>
              <a:gd name="connsiteX29" fmla="*/ 9485374 w 12191998"/>
              <a:gd name="connsiteY29" fmla="*/ 5664706 h 6857999"/>
              <a:gd name="connsiteX30" fmla="*/ 9485374 w 12191998"/>
              <a:gd name="connsiteY30" fmla="*/ 0 h 6857999"/>
              <a:gd name="connsiteX31" fmla="*/ 9656062 w 12191998"/>
              <a:gd name="connsiteY31" fmla="*/ 0 h 6857999"/>
              <a:gd name="connsiteX32" fmla="*/ 9656062 w 12191998"/>
              <a:gd name="connsiteY32" fmla="*/ 5136290 h 6857999"/>
              <a:gd name="connsiteX33" fmla="*/ 9724643 w 12191998"/>
              <a:gd name="connsiteY33" fmla="*/ 5204871 h 6857999"/>
              <a:gd name="connsiteX34" fmla="*/ 9998961 w 12191998"/>
              <a:gd name="connsiteY34" fmla="*/ 5204871 h 6857999"/>
              <a:gd name="connsiteX35" fmla="*/ 10067542 w 12191998"/>
              <a:gd name="connsiteY35" fmla="*/ 5136290 h 6857999"/>
              <a:gd name="connsiteX36" fmla="*/ 10067542 w 12191998"/>
              <a:gd name="connsiteY36" fmla="*/ 0 h 6857999"/>
              <a:gd name="connsiteX37" fmla="*/ 10238230 w 12191998"/>
              <a:gd name="connsiteY37" fmla="*/ 0 h 6857999"/>
              <a:gd name="connsiteX38" fmla="*/ 10238230 w 12191998"/>
              <a:gd name="connsiteY38" fmla="*/ 4119370 h 6857999"/>
              <a:gd name="connsiteX39" fmla="*/ 10306811 w 12191998"/>
              <a:gd name="connsiteY39" fmla="*/ 4187951 h 6857999"/>
              <a:gd name="connsiteX40" fmla="*/ 10581129 w 12191998"/>
              <a:gd name="connsiteY40" fmla="*/ 4187951 h 6857999"/>
              <a:gd name="connsiteX41" fmla="*/ 10649710 w 12191998"/>
              <a:gd name="connsiteY41" fmla="*/ 4119370 h 6857999"/>
              <a:gd name="connsiteX42" fmla="*/ 10649710 w 12191998"/>
              <a:gd name="connsiteY42" fmla="*/ 0 h 6857999"/>
              <a:gd name="connsiteX43" fmla="*/ 10820398 w 12191998"/>
              <a:gd name="connsiteY43" fmla="*/ 0 h 6857999"/>
              <a:gd name="connsiteX44" fmla="*/ 10820398 w 12191998"/>
              <a:gd name="connsiteY44" fmla="*/ 4777738 h 6857999"/>
              <a:gd name="connsiteX45" fmla="*/ 10888979 w 12191998"/>
              <a:gd name="connsiteY45" fmla="*/ 4846319 h 6857999"/>
              <a:gd name="connsiteX46" fmla="*/ 11163297 w 12191998"/>
              <a:gd name="connsiteY46" fmla="*/ 4846319 h 6857999"/>
              <a:gd name="connsiteX47" fmla="*/ 11231878 w 12191998"/>
              <a:gd name="connsiteY47" fmla="*/ 4777738 h 6857999"/>
              <a:gd name="connsiteX48" fmla="*/ 11231878 w 12191998"/>
              <a:gd name="connsiteY48" fmla="*/ 0 h 6857999"/>
              <a:gd name="connsiteX49" fmla="*/ 11402566 w 12191998"/>
              <a:gd name="connsiteY49" fmla="*/ 0 h 6857999"/>
              <a:gd name="connsiteX50" fmla="*/ 11402566 w 12191998"/>
              <a:gd name="connsiteY50" fmla="*/ 5417818 h 6857999"/>
              <a:gd name="connsiteX51" fmla="*/ 11471147 w 12191998"/>
              <a:gd name="connsiteY51" fmla="*/ 5486399 h 6857999"/>
              <a:gd name="connsiteX52" fmla="*/ 11745465 w 12191998"/>
              <a:gd name="connsiteY52" fmla="*/ 5486399 h 6857999"/>
              <a:gd name="connsiteX53" fmla="*/ 11814046 w 12191998"/>
              <a:gd name="connsiteY53" fmla="*/ 5417818 h 6857999"/>
              <a:gd name="connsiteX54" fmla="*/ 11814046 w 12191998"/>
              <a:gd name="connsiteY54" fmla="*/ 0 h 6857999"/>
              <a:gd name="connsiteX55" fmla="*/ 12191998 w 12191998"/>
              <a:gd name="connsiteY55" fmla="*/ 0 h 6857999"/>
              <a:gd name="connsiteX56" fmla="*/ 12191998 w 12191998"/>
              <a:gd name="connsiteY56" fmla="*/ 6857999 h 6857999"/>
              <a:gd name="connsiteX57" fmla="*/ 0 w 12191998"/>
              <a:gd name="connsiteY57"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2191998" h="6857999">
                <a:moveTo>
                  <a:pt x="0" y="0"/>
                </a:moveTo>
                <a:lnTo>
                  <a:pt x="6745222" y="0"/>
                </a:lnTo>
                <a:lnTo>
                  <a:pt x="6745222" y="4558282"/>
                </a:lnTo>
                <a:cubicBezTo>
                  <a:pt x="6745222" y="4596158"/>
                  <a:pt x="6775927" y="4626863"/>
                  <a:pt x="6813803" y="4626863"/>
                </a:cubicBezTo>
                <a:lnTo>
                  <a:pt x="7088121" y="4626863"/>
                </a:lnTo>
                <a:cubicBezTo>
                  <a:pt x="7125997" y="4626863"/>
                  <a:pt x="7156702" y="4596158"/>
                  <a:pt x="7156702" y="4558282"/>
                </a:cubicBezTo>
                <a:lnTo>
                  <a:pt x="7156702" y="0"/>
                </a:lnTo>
                <a:lnTo>
                  <a:pt x="7327390" y="0"/>
                </a:lnTo>
                <a:lnTo>
                  <a:pt x="7327390" y="5518402"/>
                </a:lnTo>
                <a:cubicBezTo>
                  <a:pt x="7327390" y="5556278"/>
                  <a:pt x="7358095" y="5586983"/>
                  <a:pt x="7395971" y="5586983"/>
                </a:cubicBezTo>
                <a:lnTo>
                  <a:pt x="7670289" y="5586983"/>
                </a:lnTo>
                <a:cubicBezTo>
                  <a:pt x="7708165" y="5586983"/>
                  <a:pt x="7738870" y="5556278"/>
                  <a:pt x="7738870" y="5518402"/>
                </a:cubicBezTo>
                <a:lnTo>
                  <a:pt x="7738870" y="0"/>
                </a:lnTo>
                <a:lnTo>
                  <a:pt x="7909558" y="0"/>
                </a:lnTo>
                <a:lnTo>
                  <a:pt x="7909558" y="3579874"/>
                </a:lnTo>
                <a:cubicBezTo>
                  <a:pt x="7909558" y="3617750"/>
                  <a:pt x="7940263" y="3648455"/>
                  <a:pt x="7978139" y="3648455"/>
                </a:cubicBezTo>
                <a:lnTo>
                  <a:pt x="8252457" y="3648455"/>
                </a:lnTo>
                <a:cubicBezTo>
                  <a:pt x="8290333" y="3648455"/>
                  <a:pt x="8321038" y="3617750"/>
                  <a:pt x="8321038" y="3579874"/>
                </a:cubicBezTo>
                <a:lnTo>
                  <a:pt x="8321038" y="0"/>
                </a:lnTo>
                <a:lnTo>
                  <a:pt x="8491726" y="0"/>
                </a:lnTo>
                <a:lnTo>
                  <a:pt x="8491726" y="6112762"/>
                </a:lnTo>
                <a:cubicBezTo>
                  <a:pt x="8491726" y="6150638"/>
                  <a:pt x="8522431" y="6181343"/>
                  <a:pt x="8560307" y="6181343"/>
                </a:cubicBezTo>
                <a:lnTo>
                  <a:pt x="8834625" y="6181343"/>
                </a:lnTo>
                <a:cubicBezTo>
                  <a:pt x="8872501" y="6181343"/>
                  <a:pt x="8903206" y="6150638"/>
                  <a:pt x="8903206" y="6112762"/>
                </a:cubicBezTo>
                <a:lnTo>
                  <a:pt x="8903206" y="0"/>
                </a:lnTo>
                <a:lnTo>
                  <a:pt x="9073894" y="0"/>
                </a:lnTo>
                <a:lnTo>
                  <a:pt x="9073894" y="5664706"/>
                </a:lnTo>
                <a:cubicBezTo>
                  <a:pt x="9073894" y="5702582"/>
                  <a:pt x="9104599" y="5733287"/>
                  <a:pt x="9142475" y="5733287"/>
                </a:cubicBezTo>
                <a:lnTo>
                  <a:pt x="9416793" y="5733287"/>
                </a:lnTo>
                <a:cubicBezTo>
                  <a:pt x="9454669" y="5733287"/>
                  <a:pt x="9485374" y="5702582"/>
                  <a:pt x="9485374" y="5664706"/>
                </a:cubicBezTo>
                <a:lnTo>
                  <a:pt x="9485374" y="0"/>
                </a:lnTo>
                <a:lnTo>
                  <a:pt x="9656062" y="0"/>
                </a:lnTo>
                <a:lnTo>
                  <a:pt x="9656062" y="5136290"/>
                </a:lnTo>
                <a:cubicBezTo>
                  <a:pt x="9656062" y="5174166"/>
                  <a:pt x="9686767" y="5204871"/>
                  <a:pt x="9724643" y="5204871"/>
                </a:cubicBezTo>
                <a:lnTo>
                  <a:pt x="9998961" y="5204871"/>
                </a:lnTo>
                <a:cubicBezTo>
                  <a:pt x="10036837" y="5204871"/>
                  <a:pt x="10067542" y="5174166"/>
                  <a:pt x="10067542" y="5136290"/>
                </a:cubicBezTo>
                <a:lnTo>
                  <a:pt x="10067542" y="0"/>
                </a:lnTo>
                <a:lnTo>
                  <a:pt x="10238230" y="0"/>
                </a:lnTo>
                <a:lnTo>
                  <a:pt x="10238230" y="4119370"/>
                </a:lnTo>
                <a:cubicBezTo>
                  <a:pt x="10238230" y="4157246"/>
                  <a:pt x="10268935" y="4187951"/>
                  <a:pt x="10306811" y="4187951"/>
                </a:cubicBezTo>
                <a:lnTo>
                  <a:pt x="10581129" y="4187951"/>
                </a:lnTo>
                <a:cubicBezTo>
                  <a:pt x="10619005" y="4187951"/>
                  <a:pt x="10649710" y="4157246"/>
                  <a:pt x="10649710" y="4119370"/>
                </a:cubicBezTo>
                <a:lnTo>
                  <a:pt x="10649710" y="0"/>
                </a:lnTo>
                <a:lnTo>
                  <a:pt x="10820398" y="0"/>
                </a:lnTo>
                <a:lnTo>
                  <a:pt x="10820398" y="4777738"/>
                </a:lnTo>
                <a:cubicBezTo>
                  <a:pt x="10820398" y="4815614"/>
                  <a:pt x="10851103" y="4846319"/>
                  <a:pt x="10888979" y="4846319"/>
                </a:cubicBezTo>
                <a:lnTo>
                  <a:pt x="11163297" y="4846319"/>
                </a:lnTo>
                <a:cubicBezTo>
                  <a:pt x="11201173" y="4846319"/>
                  <a:pt x="11231878" y="4815614"/>
                  <a:pt x="11231878" y="4777738"/>
                </a:cubicBezTo>
                <a:lnTo>
                  <a:pt x="11231878" y="0"/>
                </a:lnTo>
                <a:lnTo>
                  <a:pt x="11402566" y="0"/>
                </a:lnTo>
                <a:lnTo>
                  <a:pt x="11402566" y="5417818"/>
                </a:lnTo>
                <a:cubicBezTo>
                  <a:pt x="11402566" y="5455694"/>
                  <a:pt x="11433271" y="5486399"/>
                  <a:pt x="11471147" y="5486399"/>
                </a:cubicBezTo>
                <a:lnTo>
                  <a:pt x="11745465" y="5486399"/>
                </a:lnTo>
                <a:cubicBezTo>
                  <a:pt x="11783341" y="5486399"/>
                  <a:pt x="11814046" y="5455694"/>
                  <a:pt x="11814046" y="5417818"/>
                </a:cubicBezTo>
                <a:lnTo>
                  <a:pt x="11814046" y="0"/>
                </a:lnTo>
                <a:lnTo>
                  <a:pt x="12191998" y="0"/>
                </a:lnTo>
                <a:lnTo>
                  <a:pt x="12191998" y="6857999"/>
                </a:lnTo>
                <a:lnTo>
                  <a:pt x="0" y="6857999"/>
                </a:lnTo>
                <a:close/>
              </a:path>
            </a:pathLst>
          </a:cu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ooter Placeholder 14">
            <a:extLst>
              <a:ext uri="{FF2B5EF4-FFF2-40B4-BE49-F238E27FC236}">
                <a16:creationId xmlns:a16="http://schemas.microsoft.com/office/drawing/2014/main" id="{FA793D22-8899-1E65-77CE-6A4298EF7BA6}"/>
              </a:ext>
            </a:extLst>
          </p:cNvPr>
          <p:cNvSpPr txBox="1">
            <a:spLocks/>
          </p:cNvSpPr>
          <p:nvPr/>
        </p:nvSpPr>
        <p:spPr>
          <a:xfrm>
            <a:off x="10958318" y="6447531"/>
            <a:ext cx="1018039" cy="404614"/>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COPYRIGHT</a:t>
            </a:r>
          </a:p>
        </p:txBody>
      </p:sp>
      <p:sp>
        <p:nvSpPr>
          <p:cNvPr id="7" name="Content Placeholder 2">
            <a:extLst>
              <a:ext uri="{FF2B5EF4-FFF2-40B4-BE49-F238E27FC236}">
                <a16:creationId xmlns:a16="http://schemas.microsoft.com/office/drawing/2014/main" id="{944CCE05-EB08-0CB7-2855-15C204F212C5}"/>
              </a:ext>
            </a:extLst>
          </p:cNvPr>
          <p:cNvSpPr>
            <a:spLocks noGrp="1"/>
          </p:cNvSpPr>
          <p:nvPr>
            <p:ph idx="1"/>
          </p:nvPr>
        </p:nvSpPr>
        <p:spPr>
          <a:xfrm>
            <a:off x="758952" y="790774"/>
            <a:ext cx="5897880" cy="5315681"/>
          </a:xfrm>
        </p:spPr>
        <p:txBody>
          <a:bodyPr>
            <a:normAutofit/>
          </a:bodyPr>
          <a:lstStyle/>
          <a:p>
            <a:pPr marL="0" indent="0" algn="ctr">
              <a:buNone/>
            </a:pPr>
            <a:r>
              <a:rPr lang="en-US" sz="4000" dirty="0">
                <a:latin typeface="+mj-lt"/>
                <a:cs typeface="Aharoni" panose="02010803020104030203" pitchFamily="2" charset="-79"/>
              </a:rPr>
              <a:t>Are veterans </a:t>
            </a:r>
            <a:r>
              <a:rPr lang="en-US" sz="4000" i="1" dirty="0">
                <a:latin typeface="+mj-lt"/>
                <a:cs typeface="Aharoni" panose="02010803020104030203" pitchFamily="2" charset="-79"/>
              </a:rPr>
              <a:t>more</a:t>
            </a:r>
            <a:r>
              <a:rPr lang="en-US" sz="4000" dirty="0">
                <a:latin typeface="+mj-lt"/>
                <a:cs typeface="Aharoni" panose="02010803020104030203" pitchFamily="2" charset="-79"/>
              </a:rPr>
              <a:t> or </a:t>
            </a:r>
            <a:r>
              <a:rPr lang="en-US" sz="4000" i="1" dirty="0">
                <a:latin typeface="+mj-lt"/>
                <a:cs typeface="Aharoni" panose="02010803020104030203" pitchFamily="2" charset="-79"/>
              </a:rPr>
              <a:t>less</a:t>
            </a:r>
            <a:r>
              <a:rPr lang="en-US" sz="4000" dirty="0">
                <a:latin typeface="+mj-lt"/>
                <a:cs typeface="Aharoni" panose="02010803020104030203" pitchFamily="2" charset="-79"/>
              </a:rPr>
              <a:t> educated than their civilian peers?</a:t>
            </a:r>
          </a:p>
          <a:p>
            <a:pPr marL="0" indent="0">
              <a:buNone/>
            </a:pPr>
            <a:endParaRPr lang="en-US" dirty="0">
              <a:latin typeface="Garamond" panose="02020404030301010803" pitchFamily="18" charset="0"/>
            </a:endParaRPr>
          </a:p>
        </p:txBody>
      </p:sp>
      <p:sp>
        <p:nvSpPr>
          <p:cNvPr id="8" name="TextBox 7">
            <a:extLst>
              <a:ext uri="{FF2B5EF4-FFF2-40B4-BE49-F238E27FC236}">
                <a16:creationId xmlns:a16="http://schemas.microsoft.com/office/drawing/2014/main" id="{8B84A66B-154E-C5FB-50CD-860C196B7E68}"/>
              </a:ext>
            </a:extLst>
          </p:cNvPr>
          <p:cNvSpPr txBox="1"/>
          <p:nvPr/>
        </p:nvSpPr>
        <p:spPr>
          <a:xfrm>
            <a:off x="492419" y="6142007"/>
            <a:ext cx="6430945" cy="507831"/>
          </a:xfrm>
          <a:prstGeom prst="rect">
            <a:avLst/>
          </a:prstGeom>
          <a:noFill/>
        </p:spPr>
        <p:txBody>
          <a:bodyPr wrap="square" rtlCol="0">
            <a:spAutoFit/>
          </a:bodyPr>
          <a:lstStyle/>
          <a:p>
            <a:r>
              <a:rPr lang="en-US" sz="900" dirty="0"/>
              <a:t>Source: U. S. Department of Labor, Bureau of Labor Statistics, Current Population Survey, Table 3: Employment status of persons 25 years and over by veteran status, period of service, and educational attainment, 2021 annual averages. https://www.bls.gov/news.release/vet.t03.htm. Accessed August 26, 2022.</a:t>
            </a:r>
          </a:p>
        </p:txBody>
      </p:sp>
      <p:graphicFrame>
        <p:nvGraphicFramePr>
          <p:cNvPr id="9" name="Table 5">
            <a:extLst>
              <a:ext uri="{FF2B5EF4-FFF2-40B4-BE49-F238E27FC236}">
                <a16:creationId xmlns:a16="http://schemas.microsoft.com/office/drawing/2014/main" id="{FB3D4861-8467-1C6A-32CC-86260C808D21}"/>
              </a:ext>
            </a:extLst>
          </p:cNvPr>
          <p:cNvGraphicFramePr>
            <a:graphicFrameLocks noGrp="1"/>
          </p:cNvGraphicFramePr>
          <p:nvPr>
            <p:extLst>
              <p:ext uri="{D42A27DB-BD31-4B8C-83A1-F6EECF244321}">
                <p14:modId xmlns:p14="http://schemas.microsoft.com/office/powerpoint/2010/main" val="2368240323"/>
              </p:ext>
            </p:extLst>
          </p:nvPr>
        </p:nvGraphicFramePr>
        <p:xfrm>
          <a:off x="822340" y="3205264"/>
          <a:ext cx="5771102" cy="1010920"/>
        </p:xfrm>
        <a:graphic>
          <a:graphicData uri="http://schemas.openxmlformats.org/drawingml/2006/table">
            <a:tbl>
              <a:tblPr firstRow="1" bandRow="1">
                <a:tableStyleId>{5C22544A-7EE6-4342-B048-85BDC9FD1C3A}</a:tableStyleId>
              </a:tblPr>
              <a:tblGrid>
                <a:gridCol w="2826937">
                  <a:extLst>
                    <a:ext uri="{9D8B030D-6E8A-4147-A177-3AD203B41FA5}">
                      <a16:colId xmlns:a16="http://schemas.microsoft.com/office/drawing/2014/main" val="2722699052"/>
                    </a:ext>
                  </a:extLst>
                </a:gridCol>
                <a:gridCol w="1457009">
                  <a:extLst>
                    <a:ext uri="{9D8B030D-6E8A-4147-A177-3AD203B41FA5}">
                      <a16:colId xmlns:a16="http://schemas.microsoft.com/office/drawing/2014/main" val="3521267290"/>
                    </a:ext>
                  </a:extLst>
                </a:gridCol>
                <a:gridCol w="1487156">
                  <a:extLst>
                    <a:ext uri="{9D8B030D-6E8A-4147-A177-3AD203B41FA5}">
                      <a16:colId xmlns:a16="http://schemas.microsoft.com/office/drawing/2014/main" val="387009885"/>
                    </a:ext>
                  </a:extLst>
                </a:gridCol>
              </a:tblGrid>
              <a:tr h="370840">
                <a:tc>
                  <a:txBody>
                    <a:bodyPr/>
                    <a:lstStyle/>
                    <a:p>
                      <a:r>
                        <a:rPr lang="en-US" dirty="0"/>
                        <a:t>Statistic</a:t>
                      </a:r>
                    </a:p>
                  </a:txBody>
                  <a:tcPr>
                    <a:solidFill>
                      <a:schemeClr val="tx1"/>
                    </a:solidFill>
                  </a:tcPr>
                </a:tc>
                <a:tc>
                  <a:txBody>
                    <a:bodyPr/>
                    <a:lstStyle/>
                    <a:p>
                      <a:r>
                        <a:rPr lang="en-US" dirty="0"/>
                        <a:t>Veterans</a:t>
                      </a:r>
                    </a:p>
                  </a:txBody>
                  <a:tcPr>
                    <a:solidFill>
                      <a:schemeClr val="tx1"/>
                    </a:solidFill>
                  </a:tcPr>
                </a:tc>
                <a:tc>
                  <a:txBody>
                    <a:bodyPr/>
                    <a:lstStyle/>
                    <a:p>
                      <a:r>
                        <a:rPr lang="en-US" dirty="0"/>
                        <a:t>Non-Veterans</a:t>
                      </a:r>
                    </a:p>
                  </a:txBody>
                  <a:tcPr>
                    <a:solidFill>
                      <a:schemeClr val="tx1"/>
                    </a:solidFill>
                  </a:tcPr>
                </a:tc>
                <a:extLst>
                  <a:ext uri="{0D108BD9-81ED-4DB2-BD59-A6C34878D82A}">
                    <a16:rowId xmlns:a16="http://schemas.microsoft.com/office/drawing/2014/main" val="103204684"/>
                  </a:ext>
                </a:extLst>
              </a:tr>
              <a:tr h="370840">
                <a:tc>
                  <a:txBody>
                    <a:bodyPr/>
                    <a:lstStyle/>
                    <a:p>
                      <a:r>
                        <a:rPr lang="en-US" dirty="0"/>
                        <a:t>% with High School Degree</a:t>
                      </a:r>
                    </a:p>
                  </a:txBody>
                  <a:tcPr/>
                </a:tc>
                <a:tc>
                  <a:txBody>
                    <a:bodyPr/>
                    <a:lstStyle/>
                    <a:p>
                      <a:r>
                        <a:rPr lang="en-US" dirty="0"/>
                        <a:t>96.4%</a:t>
                      </a:r>
                    </a:p>
                  </a:txBody>
                  <a:tcPr/>
                </a:tc>
                <a:tc>
                  <a:txBody>
                    <a:bodyPr/>
                    <a:lstStyle/>
                    <a:p>
                      <a:r>
                        <a:rPr lang="en-US" dirty="0"/>
                        <a:t>90.6%</a:t>
                      </a:r>
                    </a:p>
                  </a:txBody>
                  <a:tcPr/>
                </a:tc>
                <a:extLst>
                  <a:ext uri="{0D108BD9-81ED-4DB2-BD59-A6C34878D82A}">
                    <a16:rowId xmlns:a16="http://schemas.microsoft.com/office/drawing/2014/main" val="1370580684"/>
                  </a:ext>
                </a:extLst>
              </a:tr>
            </a:tbl>
          </a:graphicData>
        </a:graphic>
      </p:graphicFrame>
    </p:spTree>
    <p:extLst>
      <p:ext uri="{BB962C8B-B14F-4D97-AF65-F5344CB8AC3E}">
        <p14:creationId xmlns:p14="http://schemas.microsoft.com/office/powerpoint/2010/main" val="17084517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444941C5-650A-6728-9243-92E0200940BE}"/>
              </a:ext>
            </a:extLst>
          </p:cNvPr>
          <p:cNvPicPr>
            <a:picLocks noChangeAspect="1"/>
          </p:cNvPicPr>
          <p:nvPr/>
        </p:nvPicPr>
        <p:blipFill>
          <a:blip r:embed="rId2"/>
          <a:stretch>
            <a:fillRect/>
          </a:stretch>
        </p:blipFill>
        <p:spPr>
          <a:xfrm>
            <a:off x="951632" y="-1"/>
            <a:ext cx="11438488" cy="7624373"/>
          </a:xfrm>
          <a:prstGeom prst="rect">
            <a:avLst/>
          </a:prstGeom>
        </p:spPr>
      </p:pic>
      <p:sp>
        <p:nvSpPr>
          <p:cNvPr id="14" name="Freeform: Shape 13">
            <a:extLst>
              <a:ext uri="{FF2B5EF4-FFF2-40B4-BE49-F238E27FC236}">
                <a16:creationId xmlns:a16="http://schemas.microsoft.com/office/drawing/2014/main" id="{2498D8E5-982F-26EB-0292-CD1D7048A6CF}"/>
              </a:ext>
            </a:extLst>
          </p:cNvPr>
          <p:cNvSpPr/>
          <p:nvPr/>
        </p:nvSpPr>
        <p:spPr>
          <a:xfrm>
            <a:off x="2" y="2"/>
            <a:ext cx="12191998" cy="6857999"/>
          </a:xfrm>
          <a:custGeom>
            <a:avLst/>
            <a:gdLst>
              <a:gd name="connsiteX0" fmla="*/ 0 w 12191998"/>
              <a:gd name="connsiteY0" fmla="*/ 0 h 6857999"/>
              <a:gd name="connsiteX1" fmla="*/ 6745222 w 12191998"/>
              <a:gd name="connsiteY1" fmla="*/ 0 h 6857999"/>
              <a:gd name="connsiteX2" fmla="*/ 6745222 w 12191998"/>
              <a:gd name="connsiteY2" fmla="*/ 4558282 h 6857999"/>
              <a:gd name="connsiteX3" fmla="*/ 6813803 w 12191998"/>
              <a:gd name="connsiteY3" fmla="*/ 4626863 h 6857999"/>
              <a:gd name="connsiteX4" fmla="*/ 7088121 w 12191998"/>
              <a:gd name="connsiteY4" fmla="*/ 4626863 h 6857999"/>
              <a:gd name="connsiteX5" fmla="*/ 7156702 w 12191998"/>
              <a:gd name="connsiteY5" fmla="*/ 4558282 h 6857999"/>
              <a:gd name="connsiteX6" fmla="*/ 7156702 w 12191998"/>
              <a:gd name="connsiteY6" fmla="*/ 0 h 6857999"/>
              <a:gd name="connsiteX7" fmla="*/ 7327390 w 12191998"/>
              <a:gd name="connsiteY7" fmla="*/ 0 h 6857999"/>
              <a:gd name="connsiteX8" fmla="*/ 7327390 w 12191998"/>
              <a:gd name="connsiteY8" fmla="*/ 5518402 h 6857999"/>
              <a:gd name="connsiteX9" fmla="*/ 7395971 w 12191998"/>
              <a:gd name="connsiteY9" fmla="*/ 5586983 h 6857999"/>
              <a:gd name="connsiteX10" fmla="*/ 7670289 w 12191998"/>
              <a:gd name="connsiteY10" fmla="*/ 5586983 h 6857999"/>
              <a:gd name="connsiteX11" fmla="*/ 7738870 w 12191998"/>
              <a:gd name="connsiteY11" fmla="*/ 5518402 h 6857999"/>
              <a:gd name="connsiteX12" fmla="*/ 7738870 w 12191998"/>
              <a:gd name="connsiteY12" fmla="*/ 0 h 6857999"/>
              <a:gd name="connsiteX13" fmla="*/ 7909558 w 12191998"/>
              <a:gd name="connsiteY13" fmla="*/ 0 h 6857999"/>
              <a:gd name="connsiteX14" fmla="*/ 7909558 w 12191998"/>
              <a:gd name="connsiteY14" fmla="*/ 3579874 h 6857999"/>
              <a:gd name="connsiteX15" fmla="*/ 7978139 w 12191998"/>
              <a:gd name="connsiteY15" fmla="*/ 3648455 h 6857999"/>
              <a:gd name="connsiteX16" fmla="*/ 8252457 w 12191998"/>
              <a:gd name="connsiteY16" fmla="*/ 3648455 h 6857999"/>
              <a:gd name="connsiteX17" fmla="*/ 8321038 w 12191998"/>
              <a:gd name="connsiteY17" fmla="*/ 3579874 h 6857999"/>
              <a:gd name="connsiteX18" fmla="*/ 8321038 w 12191998"/>
              <a:gd name="connsiteY18" fmla="*/ 0 h 6857999"/>
              <a:gd name="connsiteX19" fmla="*/ 8491726 w 12191998"/>
              <a:gd name="connsiteY19" fmla="*/ 0 h 6857999"/>
              <a:gd name="connsiteX20" fmla="*/ 8491726 w 12191998"/>
              <a:gd name="connsiteY20" fmla="*/ 6112762 h 6857999"/>
              <a:gd name="connsiteX21" fmla="*/ 8560307 w 12191998"/>
              <a:gd name="connsiteY21" fmla="*/ 6181343 h 6857999"/>
              <a:gd name="connsiteX22" fmla="*/ 8834625 w 12191998"/>
              <a:gd name="connsiteY22" fmla="*/ 6181343 h 6857999"/>
              <a:gd name="connsiteX23" fmla="*/ 8903206 w 12191998"/>
              <a:gd name="connsiteY23" fmla="*/ 6112762 h 6857999"/>
              <a:gd name="connsiteX24" fmla="*/ 8903206 w 12191998"/>
              <a:gd name="connsiteY24" fmla="*/ 0 h 6857999"/>
              <a:gd name="connsiteX25" fmla="*/ 9073894 w 12191998"/>
              <a:gd name="connsiteY25" fmla="*/ 0 h 6857999"/>
              <a:gd name="connsiteX26" fmla="*/ 9073894 w 12191998"/>
              <a:gd name="connsiteY26" fmla="*/ 5664706 h 6857999"/>
              <a:gd name="connsiteX27" fmla="*/ 9142475 w 12191998"/>
              <a:gd name="connsiteY27" fmla="*/ 5733287 h 6857999"/>
              <a:gd name="connsiteX28" fmla="*/ 9416793 w 12191998"/>
              <a:gd name="connsiteY28" fmla="*/ 5733287 h 6857999"/>
              <a:gd name="connsiteX29" fmla="*/ 9485374 w 12191998"/>
              <a:gd name="connsiteY29" fmla="*/ 5664706 h 6857999"/>
              <a:gd name="connsiteX30" fmla="*/ 9485374 w 12191998"/>
              <a:gd name="connsiteY30" fmla="*/ 0 h 6857999"/>
              <a:gd name="connsiteX31" fmla="*/ 9656062 w 12191998"/>
              <a:gd name="connsiteY31" fmla="*/ 0 h 6857999"/>
              <a:gd name="connsiteX32" fmla="*/ 9656062 w 12191998"/>
              <a:gd name="connsiteY32" fmla="*/ 5136290 h 6857999"/>
              <a:gd name="connsiteX33" fmla="*/ 9724643 w 12191998"/>
              <a:gd name="connsiteY33" fmla="*/ 5204871 h 6857999"/>
              <a:gd name="connsiteX34" fmla="*/ 9998961 w 12191998"/>
              <a:gd name="connsiteY34" fmla="*/ 5204871 h 6857999"/>
              <a:gd name="connsiteX35" fmla="*/ 10067542 w 12191998"/>
              <a:gd name="connsiteY35" fmla="*/ 5136290 h 6857999"/>
              <a:gd name="connsiteX36" fmla="*/ 10067542 w 12191998"/>
              <a:gd name="connsiteY36" fmla="*/ 0 h 6857999"/>
              <a:gd name="connsiteX37" fmla="*/ 10238230 w 12191998"/>
              <a:gd name="connsiteY37" fmla="*/ 0 h 6857999"/>
              <a:gd name="connsiteX38" fmla="*/ 10238230 w 12191998"/>
              <a:gd name="connsiteY38" fmla="*/ 4119370 h 6857999"/>
              <a:gd name="connsiteX39" fmla="*/ 10306811 w 12191998"/>
              <a:gd name="connsiteY39" fmla="*/ 4187951 h 6857999"/>
              <a:gd name="connsiteX40" fmla="*/ 10581129 w 12191998"/>
              <a:gd name="connsiteY40" fmla="*/ 4187951 h 6857999"/>
              <a:gd name="connsiteX41" fmla="*/ 10649710 w 12191998"/>
              <a:gd name="connsiteY41" fmla="*/ 4119370 h 6857999"/>
              <a:gd name="connsiteX42" fmla="*/ 10649710 w 12191998"/>
              <a:gd name="connsiteY42" fmla="*/ 0 h 6857999"/>
              <a:gd name="connsiteX43" fmla="*/ 10820398 w 12191998"/>
              <a:gd name="connsiteY43" fmla="*/ 0 h 6857999"/>
              <a:gd name="connsiteX44" fmla="*/ 10820398 w 12191998"/>
              <a:gd name="connsiteY44" fmla="*/ 4777738 h 6857999"/>
              <a:gd name="connsiteX45" fmla="*/ 10888979 w 12191998"/>
              <a:gd name="connsiteY45" fmla="*/ 4846319 h 6857999"/>
              <a:gd name="connsiteX46" fmla="*/ 11163297 w 12191998"/>
              <a:gd name="connsiteY46" fmla="*/ 4846319 h 6857999"/>
              <a:gd name="connsiteX47" fmla="*/ 11231878 w 12191998"/>
              <a:gd name="connsiteY47" fmla="*/ 4777738 h 6857999"/>
              <a:gd name="connsiteX48" fmla="*/ 11231878 w 12191998"/>
              <a:gd name="connsiteY48" fmla="*/ 0 h 6857999"/>
              <a:gd name="connsiteX49" fmla="*/ 11402566 w 12191998"/>
              <a:gd name="connsiteY49" fmla="*/ 0 h 6857999"/>
              <a:gd name="connsiteX50" fmla="*/ 11402566 w 12191998"/>
              <a:gd name="connsiteY50" fmla="*/ 5417818 h 6857999"/>
              <a:gd name="connsiteX51" fmla="*/ 11471147 w 12191998"/>
              <a:gd name="connsiteY51" fmla="*/ 5486399 h 6857999"/>
              <a:gd name="connsiteX52" fmla="*/ 11745465 w 12191998"/>
              <a:gd name="connsiteY52" fmla="*/ 5486399 h 6857999"/>
              <a:gd name="connsiteX53" fmla="*/ 11814046 w 12191998"/>
              <a:gd name="connsiteY53" fmla="*/ 5417818 h 6857999"/>
              <a:gd name="connsiteX54" fmla="*/ 11814046 w 12191998"/>
              <a:gd name="connsiteY54" fmla="*/ 0 h 6857999"/>
              <a:gd name="connsiteX55" fmla="*/ 12191998 w 12191998"/>
              <a:gd name="connsiteY55" fmla="*/ 0 h 6857999"/>
              <a:gd name="connsiteX56" fmla="*/ 12191998 w 12191998"/>
              <a:gd name="connsiteY56" fmla="*/ 6857999 h 6857999"/>
              <a:gd name="connsiteX57" fmla="*/ 0 w 12191998"/>
              <a:gd name="connsiteY57"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2191998" h="6857999">
                <a:moveTo>
                  <a:pt x="0" y="0"/>
                </a:moveTo>
                <a:lnTo>
                  <a:pt x="6745222" y="0"/>
                </a:lnTo>
                <a:lnTo>
                  <a:pt x="6745222" y="4558282"/>
                </a:lnTo>
                <a:cubicBezTo>
                  <a:pt x="6745222" y="4596158"/>
                  <a:pt x="6775927" y="4626863"/>
                  <a:pt x="6813803" y="4626863"/>
                </a:cubicBezTo>
                <a:lnTo>
                  <a:pt x="7088121" y="4626863"/>
                </a:lnTo>
                <a:cubicBezTo>
                  <a:pt x="7125997" y="4626863"/>
                  <a:pt x="7156702" y="4596158"/>
                  <a:pt x="7156702" y="4558282"/>
                </a:cubicBezTo>
                <a:lnTo>
                  <a:pt x="7156702" y="0"/>
                </a:lnTo>
                <a:lnTo>
                  <a:pt x="7327390" y="0"/>
                </a:lnTo>
                <a:lnTo>
                  <a:pt x="7327390" y="5518402"/>
                </a:lnTo>
                <a:cubicBezTo>
                  <a:pt x="7327390" y="5556278"/>
                  <a:pt x="7358095" y="5586983"/>
                  <a:pt x="7395971" y="5586983"/>
                </a:cubicBezTo>
                <a:lnTo>
                  <a:pt x="7670289" y="5586983"/>
                </a:lnTo>
                <a:cubicBezTo>
                  <a:pt x="7708165" y="5586983"/>
                  <a:pt x="7738870" y="5556278"/>
                  <a:pt x="7738870" y="5518402"/>
                </a:cubicBezTo>
                <a:lnTo>
                  <a:pt x="7738870" y="0"/>
                </a:lnTo>
                <a:lnTo>
                  <a:pt x="7909558" y="0"/>
                </a:lnTo>
                <a:lnTo>
                  <a:pt x="7909558" y="3579874"/>
                </a:lnTo>
                <a:cubicBezTo>
                  <a:pt x="7909558" y="3617750"/>
                  <a:pt x="7940263" y="3648455"/>
                  <a:pt x="7978139" y="3648455"/>
                </a:cubicBezTo>
                <a:lnTo>
                  <a:pt x="8252457" y="3648455"/>
                </a:lnTo>
                <a:cubicBezTo>
                  <a:pt x="8290333" y="3648455"/>
                  <a:pt x="8321038" y="3617750"/>
                  <a:pt x="8321038" y="3579874"/>
                </a:cubicBezTo>
                <a:lnTo>
                  <a:pt x="8321038" y="0"/>
                </a:lnTo>
                <a:lnTo>
                  <a:pt x="8491726" y="0"/>
                </a:lnTo>
                <a:lnTo>
                  <a:pt x="8491726" y="6112762"/>
                </a:lnTo>
                <a:cubicBezTo>
                  <a:pt x="8491726" y="6150638"/>
                  <a:pt x="8522431" y="6181343"/>
                  <a:pt x="8560307" y="6181343"/>
                </a:cubicBezTo>
                <a:lnTo>
                  <a:pt x="8834625" y="6181343"/>
                </a:lnTo>
                <a:cubicBezTo>
                  <a:pt x="8872501" y="6181343"/>
                  <a:pt x="8903206" y="6150638"/>
                  <a:pt x="8903206" y="6112762"/>
                </a:cubicBezTo>
                <a:lnTo>
                  <a:pt x="8903206" y="0"/>
                </a:lnTo>
                <a:lnTo>
                  <a:pt x="9073894" y="0"/>
                </a:lnTo>
                <a:lnTo>
                  <a:pt x="9073894" y="5664706"/>
                </a:lnTo>
                <a:cubicBezTo>
                  <a:pt x="9073894" y="5702582"/>
                  <a:pt x="9104599" y="5733287"/>
                  <a:pt x="9142475" y="5733287"/>
                </a:cubicBezTo>
                <a:lnTo>
                  <a:pt x="9416793" y="5733287"/>
                </a:lnTo>
                <a:cubicBezTo>
                  <a:pt x="9454669" y="5733287"/>
                  <a:pt x="9485374" y="5702582"/>
                  <a:pt x="9485374" y="5664706"/>
                </a:cubicBezTo>
                <a:lnTo>
                  <a:pt x="9485374" y="0"/>
                </a:lnTo>
                <a:lnTo>
                  <a:pt x="9656062" y="0"/>
                </a:lnTo>
                <a:lnTo>
                  <a:pt x="9656062" y="5136290"/>
                </a:lnTo>
                <a:cubicBezTo>
                  <a:pt x="9656062" y="5174166"/>
                  <a:pt x="9686767" y="5204871"/>
                  <a:pt x="9724643" y="5204871"/>
                </a:cubicBezTo>
                <a:lnTo>
                  <a:pt x="9998961" y="5204871"/>
                </a:lnTo>
                <a:cubicBezTo>
                  <a:pt x="10036837" y="5204871"/>
                  <a:pt x="10067542" y="5174166"/>
                  <a:pt x="10067542" y="5136290"/>
                </a:cubicBezTo>
                <a:lnTo>
                  <a:pt x="10067542" y="0"/>
                </a:lnTo>
                <a:lnTo>
                  <a:pt x="10238230" y="0"/>
                </a:lnTo>
                <a:lnTo>
                  <a:pt x="10238230" y="4119370"/>
                </a:lnTo>
                <a:cubicBezTo>
                  <a:pt x="10238230" y="4157246"/>
                  <a:pt x="10268935" y="4187951"/>
                  <a:pt x="10306811" y="4187951"/>
                </a:cubicBezTo>
                <a:lnTo>
                  <a:pt x="10581129" y="4187951"/>
                </a:lnTo>
                <a:cubicBezTo>
                  <a:pt x="10619005" y="4187951"/>
                  <a:pt x="10649710" y="4157246"/>
                  <a:pt x="10649710" y="4119370"/>
                </a:cubicBezTo>
                <a:lnTo>
                  <a:pt x="10649710" y="0"/>
                </a:lnTo>
                <a:lnTo>
                  <a:pt x="10820398" y="0"/>
                </a:lnTo>
                <a:lnTo>
                  <a:pt x="10820398" y="4777738"/>
                </a:lnTo>
                <a:cubicBezTo>
                  <a:pt x="10820398" y="4815614"/>
                  <a:pt x="10851103" y="4846319"/>
                  <a:pt x="10888979" y="4846319"/>
                </a:cubicBezTo>
                <a:lnTo>
                  <a:pt x="11163297" y="4846319"/>
                </a:lnTo>
                <a:cubicBezTo>
                  <a:pt x="11201173" y="4846319"/>
                  <a:pt x="11231878" y="4815614"/>
                  <a:pt x="11231878" y="4777738"/>
                </a:cubicBezTo>
                <a:lnTo>
                  <a:pt x="11231878" y="0"/>
                </a:lnTo>
                <a:lnTo>
                  <a:pt x="11402566" y="0"/>
                </a:lnTo>
                <a:lnTo>
                  <a:pt x="11402566" y="5417818"/>
                </a:lnTo>
                <a:cubicBezTo>
                  <a:pt x="11402566" y="5455694"/>
                  <a:pt x="11433271" y="5486399"/>
                  <a:pt x="11471147" y="5486399"/>
                </a:cubicBezTo>
                <a:lnTo>
                  <a:pt x="11745465" y="5486399"/>
                </a:lnTo>
                <a:cubicBezTo>
                  <a:pt x="11783341" y="5486399"/>
                  <a:pt x="11814046" y="5455694"/>
                  <a:pt x="11814046" y="5417818"/>
                </a:cubicBezTo>
                <a:lnTo>
                  <a:pt x="11814046" y="0"/>
                </a:lnTo>
                <a:lnTo>
                  <a:pt x="12191998" y="0"/>
                </a:lnTo>
                <a:lnTo>
                  <a:pt x="12191998" y="6857999"/>
                </a:lnTo>
                <a:lnTo>
                  <a:pt x="0" y="6857999"/>
                </a:lnTo>
                <a:close/>
              </a:path>
            </a:pathLst>
          </a:cu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ooter Placeholder 14">
            <a:extLst>
              <a:ext uri="{FF2B5EF4-FFF2-40B4-BE49-F238E27FC236}">
                <a16:creationId xmlns:a16="http://schemas.microsoft.com/office/drawing/2014/main" id="{FA793D22-8899-1E65-77CE-6A4298EF7BA6}"/>
              </a:ext>
            </a:extLst>
          </p:cNvPr>
          <p:cNvSpPr txBox="1">
            <a:spLocks/>
          </p:cNvSpPr>
          <p:nvPr/>
        </p:nvSpPr>
        <p:spPr>
          <a:xfrm>
            <a:off x="10958318" y="6447531"/>
            <a:ext cx="1018039" cy="404614"/>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COPYRIGHT</a:t>
            </a:r>
          </a:p>
        </p:txBody>
      </p:sp>
      <p:sp>
        <p:nvSpPr>
          <p:cNvPr id="6" name="Title 1">
            <a:extLst>
              <a:ext uri="{FF2B5EF4-FFF2-40B4-BE49-F238E27FC236}">
                <a16:creationId xmlns:a16="http://schemas.microsoft.com/office/drawing/2014/main" id="{D20A7205-85FB-BD51-F013-5D0BF3D857AA}"/>
              </a:ext>
            </a:extLst>
          </p:cNvPr>
          <p:cNvSpPr>
            <a:spLocks noGrp="1"/>
          </p:cNvSpPr>
          <p:nvPr>
            <p:ph type="title"/>
          </p:nvPr>
        </p:nvSpPr>
        <p:spPr>
          <a:xfrm>
            <a:off x="758952" y="685800"/>
            <a:ext cx="9601200" cy="737647"/>
          </a:xfrm>
        </p:spPr>
        <p:txBody>
          <a:bodyPr/>
          <a:lstStyle/>
          <a:p>
            <a:r>
              <a:rPr lang="en-US" dirty="0">
                <a:latin typeface="Rockwell" panose="02060603020205020403" pitchFamily="18" charset="0"/>
              </a:rPr>
              <a:t>Question:</a:t>
            </a:r>
          </a:p>
        </p:txBody>
      </p:sp>
      <p:sp>
        <p:nvSpPr>
          <p:cNvPr id="7" name="Content Placeholder 2">
            <a:extLst>
              <a:ext uri="{FF2B5EF4-FFF2-40B4-BE49-F238E27FC236}">
                <a16:creationId xmlns:a16="http://schemas.microsoft.com/office/drawing/2014/main" id="{944CCE05-EB08-0CB7-2855-15C204F212C5}"/>
              </a:ext>
            </a:extLst>
          </p:cNvPr>
          <p:cNvSpPr>
            <a:spLocks noGrp="1"/>
          </p:cNvSpPr>
          <p:nvPr>
            <p:ph idx="1"/>
          </p:nvPr>
        </p:nvSpPr>
        <p:spPr>
          <a:xfrm>
            <a:off x="758952" y="1411286"/>
            <a:ext cx="5897880" cy="5315681"/>
          </a:xfrm>
        </p:spPr>
        <p:txBody>
          <a:bodyPr>
            <a:normAutofit/>
          </a:bodyPr>
          <a:lstStyle/>
          <a:p>
            <a:pPr marL="0" indent="0" algn="ctr">
              <a:buNone/>
            </a:pPr>
            <a:r>
              <a:rPr lang="en-US" sz="4000" dirty="0">
                <a:latin typeface="+mj-lt"/>
                <a:cs typeface="Aharoni" panose="02010803020104030203" pitchFamily="2" charset="-79"/>
              </a:rPr>
              <a:t>By what percentage are veterans more likely than non-veterans to have a graduate or other advanced degree?</a:t>
            </a:r>
          </a:p>
          <a:p>
            <a:pPr marL="0" indent="0">
              <a:buNone/>
            </a:pPr>
            <a:endParaRPr lang="en-US" dirty="0">
              <a:latin typeface="+mj-lt"/>
            </a:endParaRPr>
          </a:p>
        </p:txBody>
      </p:sp>
      <p:sp>
        <p:nvSpPr>
          <p:cNvPr id="5" name="Rectangle: Rounded Corners 4">
            <a:extLst>
              <a:ext uri="{FF2B5EF4-FFF2-40B4-BE49-F238E27FC236}">
                <a16:creationId xmlns:a16="http://schemas.microsoft.com/office/drawing/2014/main" id="{2A482895-BB3F-ECE2-A6F4-ACBE4F34552E}"/>
              </a:ext>
            </a:extLst>
          </p:cNvPr>
          <p:cNvSpPr/>
          <p:nvPr/>
        </p:nvSpPr>
        <p:spPr>
          <a:xfrm>
            <a:off x="1979074" y="5682977"/>
            <a:ext cx="3308028" cy="482520"/>
          </a:xfrm>
          <a:prstGeom prst="round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b="1" dirty="0"/>
              <a:t>&gt;100%</a:t>
            </a:r>
          </a:p>
        </p:txBody>
      </p:sp>
      <p:sp>
        <p:nvSpPr>
          <p:cNvPr id="8" name="Rectangle: Rounded Corners 7">
            <a:extLst>
              <a:ext uri="{FF2B5EF4-FFF2-40B4-BE49-F238E27FC236}">
                <a16:creationId xmlns:a16="http://schemas.microsoft.com/office/drawing/2014/main" id="{394C2A91-1167-EBFC-0A9E-45E50770B74C}"/>
              </a:ext>
            </a:extLst>
          </p:cNvPr>
          <p:cNvSpPr/>
          <p:nvPr/>
        </p:nvSpPr>
        <p:spPr>
          <a:xfrm>
            <a:off x="1979074" y="5025220"/>
            <a:ext cx="3308028" cy="482520"/>
          </a:xfrm>
          <a:prstGeom prst="round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b="1" dirty="0"/>
              <a:t>50 – 100%</a:t>
            </a:r>
          </a:p>
        </p:txBody>
      </p:sp>
      <p:sp>
        <p:nvSpPr>
          <p:cNvPr id="9" name="Rectangle: Rounded Corners 8">
            <a:extLst>
              <a:ext uri="{FF2B5EF4-FFF2-40B4-BE49-F238E27FC236}">
                <a16:creationId xmlns:a16="http://schemas.microsoft.com/office/drawing/2014/main" id="{7C925619-97D4-F2DF-8B55-5FBBE515F27B}"/>
              </a:ext>
            </a:extLst>
          </p:cNvPr>
          <p:cNvSpPr/>
          <p:nvPr/>
        </p:nvSpPr>
        <p:spPr>
          <a:xfrm>
            <a:off x="1979074" y="4383505"/>
            <a:ext cx="3308028" cy="482520"/>
          </a:xfrm>
          <a:prstGeom prst="round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b="1" dirty="0"/>
              <a:t>&lt;50%</a:t>
            </a:r>
          </a:p>
        </p:txBody>
      </p:sp>
      <p:sp>
        <p:nvSpPr>
          <p:cNvPr id="10" name="TextBox 9">
            <a:extLst>
              <a:ext uri="{FF2B5EF4-FFF2-40B4-BE49-F238E27FC236}">
                <a16:creationId xmlns:a16="http://schemas.microsoft.com/office/drawing/2014/main" id="{AAB8A569-2CAE-DA00-0BDF-A7E5600C1799}"/>
              </a:ext>
            </a:extLst>
          </p:cNvPr>
          <p:cNvSpPr txBox="1"/>
          <p:nvPr/>
        </p:nvSpPr>
        <p:spPr>
          <a:xfrm>
            <a:off x="-6354521" y="3434775"/>
            <a:ext cx="6104020" cy="2800767"/>
          </a:xfrm>
          <a:prstGeom prst="rect">
            <a:avLst/>
          </a:prstGeom>
          <a:noFill/>
        </p:spPr>
        <p:txBody>
          <a:bodyPr wrap="square">
            <a:spAutoFit/>
          </a:bodyPr>
          <a:lstStyle/>
          <a:p>
            <a:pPr marL="0" indent="0" algn="ctr">
              <a:buNone/>
            </a:pPr>
            <a:r>
              <a:rPr lang="en-US" sz="4800" b="1" dirty="0"/>
              <a:t>160%</a:t>
            </a:r>
          </a:p>
          <a:p>
            <a:pPr marL="0" indent="0" algn="ctr">
              <a:buNone/>
            </a:pPr>
            <a:endParaRPr lang="en-US" sz="2800" b="1" dirty="0"/>
          </a:p>
          <a:p>
            <a:pPr marL="0" indent="0" algn="ctr">
              <a:buNone/>
            </a:pPr>
            <a:r>
              <a:rPr lang="en-US" sz="3200" b="1" dirty="0"/>
              <a:t>…and veterans with bachelor’s degrees have 3X more work experience than non-veterans</a:t>
            </a:r>
          </a:p>
        </p:txBody>
      </p:sp>
      <p:sp>
        <p:nvSpPr>
          <p:cNvPr id="11" name="TextBox 10">
            <a:extLst>
              <a:ext uri="{FF2B5EF4-FFF2-40B4-BE49-F238E27FC236}">
                <a16:creationId xmlns:a16="http://schemas.microsoft.com/office/drawing/2014/main" id="{652E6430-FCE5-7857-7CFB-EB926F230A03}"/>
              </a:ext>
            </a:extLst>
          </p:cNvPr>
          <p:cNvSpPr txBox="1"/>
          <p:nvPr/>
        </p:nvSpPr>
        <p:spPr>
          <a:xfrm>
            <a:off x="-6635086" y="6350169"/>
            <a:ext cx="6554875" cy="507831"/>
          </a:xfrm>
          <a:prstGeom prst="rect">
            <a:avLst/>
          </a:prstGeom>
          <a:noFill/>
        </p:spPr>
        <p:txBody>
          <a:bodyPr wrap="square" rtlCol="0">
            <a:spAutoFit/>
          </a:bodyPr>
          <a:lstStyle/>
          <a:p>
            <a:r>
              <a:rPr lang="en-US" sz="900" dirty="0"/>
              <a:t>Sources: Melissa Boatwright and Sarah Roberts, “Veteran Opportunity Report: Understanding an untapped talent pool,” LinkedIn, accessed September 1, 2022, https://socialimpact.linkedin.com/content/dam/me/linkedinforgood/en-us/resources/veterans/LinkedIn-Veteran-Opportunity-Report.pdf.</a:t>
            </a:r>
          </a:p>
        </p:txBody>
      </p:sp>
    </p:spTree>
    <p:extLst>
      <p:ext uri="{BB962C8B-B14F-4D97-AF65-F5344CB8AC3E}">
        <p14:creationId xmlns:p14="http://schemas.microsoft.com/office/powerpoint/2010/main" val="15723942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444941C5-650A-6728-9243-92E0200940BE}"/>
              </a:ext>
            </a:extLst>
          </p:cNvPr>
          <p:cNvPicPr>
            <a:picLocks noChangeAspect="1"/>
          </p:cNvPicPr>
          <p:nvPr/>
        </p:nvPicPr>
        <p:blipFill>
          <a:blip r:embed="rId2"/>
          <a:stretch>
            <a:fillRect/>
          </a:stretch>
        </p:blipFill>
        <p:spPr>
          <a:xfrm>
            <a:off x="951632" y="-1"/>
            <a:ext cx="11438488" cy="7624373"/>
          </a:xfrm>
          <a:prstGeom prst="rect">
            <a:avLst/>
          </a:prstGeom>
        </p:spPr>
      </p:pic>
      <p:sp>
        <p:nvSpPr>
          <p:cNvPr id="14" name="Freeform: Shape 13">
            <a:extLst>
              <a:ext uri="{FF2B5EF4-FFF2-40B4-BE49-F238E27FC236}">
                <a16:creationId xmlns:a16="http://schemas.microsoft.com/office/drawing/2014/main" id="{2498D8E5-982F-26EB-0292-CD1D7048A6CF}"/>
              </a:ext>
            </a:extLst>
          </p:cNvPr>
          <p:cNvSpPr/>
          <p:nvPr/>
        </p:nvSpPr>
        <p:spPr>
          <a:xfrm>
            <a:off x="2" y="2"/>
            <a:ext cx="12191998" cy="6857999"/>
          </a:xfrm>
          <a:custGeom>
            <a:avLst/>
            <a:gdLst>
              <a:gd name="connsiteX0" fmla="*/ 0 w 12191998"/>
              <a:gd name="connsiteY0" fmla="*/ 0 h 6857999"/>
              <a:gd name="connsiteX1" fmla="*/ 6745222 w 12191998"/>
              <a:gd name="connsiteY1" fmla="*/ 0 h 6857999"/>
              <a:gd name="connsiteX2" fmla="*/ 6745222 w 12191998"/>
              <a:gd name="connsiteY2" fmla="*/ 4558282 h 6857999"/>
              <a:gd name="connsiteX3" fmla="*/ 6813803 w 12191998"/>
              <a:gd name="connsiteY3" fmla="*/ 4626863 h 6857999"/>
              <a:gd name="connsiteX4" fmla="*/ 7088121 w 12191998"/>
              <a:gd name="connsiteY4" fmla="*/ 4626863 h 6857999"/>
              <a:gd name="connsiteX5" fmla="*/ 7156702 w 12191998"/>
              <a:gd name="connsiteY5" fmla="*/ 4558282 h 6857999"/>
              <a:gd name="connsiteX6" fmla="*/ 7156702 w 12191998"/>
              <a:gd name="connsiteY6" fmla="*/ 0 h 6857999"/>
              <a:gd name="connsiteX7" fmla="*/ 7327390 w 12191998"/>
              <a:gd name="connsiteY7" fmla="*/ 0 h 6857999"/>
              <a:gd name="connsiteX8" fmla="*/ 7327390 w 12191998"/>
              <a:gd name="connsiteY8" fmla="*/ 5518402 h 6857999"/>
              <a:gd name="connsiteX9" fmla="*/ 7395971 w 12191998"/>
              <a:gd name="connsiteY9" fmla="*/ 5586983 h 6857999"/>
              <a:gd name="connsiteX10" fmla="*/ 7670289 w 12191998"/>
              <a:gd name="connsiteY10" fmla="*/ 5586983 h 6857999"/>
              <a:gd name="connsiteX11" fmla="*/ 7738870 w 12191998"/>
              <a:gd name="connsiteY11" fmla="*/ 5518402 h 6857999"/>
              <a:gd name="connsiteX12" fmla="*/ 7738870 w 12191998"/>
              <a:gd name="connsiteY12" fmla="*/ 0 h 6857999"/>
              <a:gd name="connsiteX13" fmla="*/ 7909558 w 12191998"/>
              <a:gd name="connsiteY13" fmla="*/ 0 h 6857999"/>
              <a:gd name="connsiteX14" fmla="*/ 7909558 w 12191998"/>
              <a:gd name="connsiteY14" fmla="*/ 3579874 h 6857999"/>
              <a:gd name="connsiteX15" fmla="*/ 7978139 w 12191998"/>
              <a:gd name="connsiteY15" fmla="*/ 3648455 h 6857999"/>
              <a:gd name="connsiteX16" fmla="*/ 8252457 w 12191998"/>
              <a:gd name="connsiteY16" fmla="*/ 3648455 h 6857999"/>
              <a:gd name="connsiteX17" fmla="*/ 8321038 w 12191998"/>
              <a:gd name="connsiteY17" fmla="*/ 3579874 h 6857999"/>
              <a:gd name="connsiteX18" fmla="*/ 8321038 w 12191998"/>
              <a:gd name="connsiteY18" fmla="*/ 0 h 6857999"/>
              <a:gd name="connsiteX19" fmla="*/ 8491726 w 12191998"/>
              <a:gd name="connsiteY19" fmla="*/ 0 h 6857999"/>
              <a:gd name="connsiteX20" fmla="*/ 8491726 w 12191998"/>
              <a:gd name="connsiteY20" fmla="*/ 6112762 h 6857999"/>
              <a:gd name="connsiteX21" fmla="*/ 8560307 w 12191998"/>
              <a:gd name="connsiteY21" fmla="*/ 6181343 h 6857999"/>
              <a:gd name="connsiteX22" fmla="*/ 8834625 w 12191998"/>
              <a:gd name="connsiteY22" fmla="*/ 6181343 h 6857999"/>
              <a:gd name="connsiteX23" fmla="*/ 8903206 w 12191998"/>
              <a:gd name="connsiteY23" fmla="*/ 6112762 h 6857999"/>
              <a:gd name="connsiteX24" fmla="*/ 8903206 w 12191998"/>
              <a:gd name="connsiteY24" fmla="*/ 0 h 6857999"/>
              <a:gd name="connsiteX25" fmla="*/ 9073894 w 12191998"/>
              <a:gd name="connsiteY25" fmla="*/ 0 h 6857999"/>
              <a:gd name="connsiteX26" fmla="*/ 9073894 w 12191998"/>
              <a:gd name="connsiteY26" fmla="*/ 5664706 h 6857999"/>
              <a:gd name="connsiteX27" fmla="*/ 9142475 w 12191998"/>
              <a:gd name="connsiteY27" fmla="*/ 5733287 h 6857999"/>
              <a:gd name="connsiteX28" fmla="*/ 9416793 w 12191998"/>
              <a:gd name="connsiteY28" fmla="*/ 5733287 h 6857999"/>
              <a:gd name="connsiteX29" fmla="*/ 9485374 w 12191998"/>
              <a:gd name="connsiteY29" fmla="*/ 5664706 h 6857999"/>
              <a:gd name="connsiteX30" fmla="*/ 9485374 w 12191998"/>
              <a:gd name="connsiteY30" fmla="*/ 0 h 6857999"/>
              <a:gd name="connsiteX31" fmla="*/ 9656062 w 12191998"/>
              <a:gd name="connsiteY31" fmla="*/ 0 h 6857999"/>
              <a:gd name="connsiteX32" fmla="*/ 9656062 w 12191998"/>
              <a:gd name="connsiteY32" fmla="*/ 5136290 h 6857999"/>
              <a:gd name="connsiteX33" fmla="*/ 9724643 w 12191998"/>
              <a:gd name="connsiteY33" fmla="*/ 5204871 h 6857999"/>
              <a:gd name="connsiteX34" fmla="*/ 9998961 w 12191998"/>
              <a:gd name="connsiteY34" fmla="*/ 5204871 h 6857999"/>
              <a:gd name="connsiteX35" fmla="*/ 10067542 w 12191998"/>
              <a:gd name="connsiteY35" fmla="*/ 5136290 h 6857999"/>
              <a:gd name="connsiteX36" fmla="*/ 10067542 w 12191998"/>
              <a:gd name="connsiteY36" fmla="*/ 0 h 6857999"/>
              <a:gd name="connsiteX37" fmla="*/ 10238230 w 12191998"/>
              <a:gd name="connsiteY37" fmla="*/ 0 h 6857999"/>
              <a:gd name="connsiteX38" fmla="*/ 10238230 w 12191998"/>
              <a:gd name="connsiteY38" fmla="*/ 4119370 h 6857999"/>
              <a:gd name="connsiteX39" fmla="*/ 10306811 w 12191998"/>
              <a:gd name="connsiteY39" fmla="*/ 4187951 h 6857999"/>
              <a:gd name="connsiteX40" fmla="*/ 10581129 w 12191998"/>
              <a:gd name="connsiteY40" fmla="*/ 4187951 h 6857999"/>
              <a:gd name="connsiteX41" fmla="*/ 10649710 w 12191998"/>
              <a:gd name="connsiteY41" fmla="*/ 4119370 h 6857999"/>
              <a:gd name="connsiteX42" fmla="*/ 10649710 w 12191998"/>
              <a:gd name="connsiteY42" fmla="*/ 0 h 6857999"/>
              <a:gd name="connsiteX43" fmla="*/ 10820398 w 12191998"/>
              <a:gd name="connsiteY43" fmla="*/ 0 h 6857999"/>
              <a:gd name="connsiteX44" fmla="*/ 10820398 w 12191998"/>
              <a:gd name="connsiteY44" fmla="*/ 4777738 h 6857999"/>
              <a:gd name="connsiteX45" fmla="*/ 10888979 w 12191998"/>
              <a:gd name="connsiteY45" fmla="*/ 4846319 h 6857999"/>
              <a:gd name="connsiteX46" fmla="*/ 11163297 w 12191998"/>
              <a:gd name="connsiteY46" fmla="*/ 4846319 h 6857999"/>
              <a:gd name="connsiteX47" fmla="*/ 11231878 w 12191998"/>
              <a:gd name="connsiteY47" fmla="*/ 4777738 h 6857999"/>
              <a:gd name="connsiteX48" fmla="*/ 11231878 w 12191998"/>
              <a:gd name="connsiteY48" fmla="*/ 0 h 6857999"/>
              <a:gd name="connsiteX49" fmla="*/ 11402566 w 12191998"/>
              <a:gd name="connsiteY49" fmla="*/ 0 h 6857999"/>
              <a:gd name="connsiteX50" fmla="*/ 11402566 w 12191998"/>
              <a:gd name="connsiteY50" fmla="*/ 5417818 h 6857999"/>
              <a:gd name="connsiteX51" fmla="*/ 11471147 w 12191998"/>
              <a:gd name="connsiteY51" fmla="*/ 5486399 h 6857999"/>
              <a:gd name="connsiteX52" fmla="*/ 11745465 w 12191998"/>
              <a:gd name="connsiteY52" fmla="*/ 5486399 h 6857999"/>
              <a:gd name="connsiteX53" fmla="*/ 11814046 w 12191998"/>
              <a:gd name="connsiteY53" fmla="*/ 5417818 h 6857999"/>
              <a:gd name="connsiteX54" fmla="*/ 11814046 w 12191998"/>
              <a:gd name="connsiteY54" fmla="*/ 0 h 6857999"/>
              <a:gd name="connsiteX55" fmla="*/ 12191998 w 12191998"/>
              <a:gd name="connsiteY55" fmla="*/ 0 h 6857999"/>
              <a:gd name="connsiteX56" fmla="*/ 12191998 w 12191998"/>
              <a:gd name="connsiteY56" fmla="*/ 6857999 h 6857999"/>
              <a:gd name="connsiteX57" fmla="*/ 0 w 12191998"/>
              <a:gd name="connsiteY57"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2191998" h="6857999">
                <a:moveTo>
                  <a:pt x="0" y="0"/>
                </a:moveTo>
                <a:lnTo>
                  <a:pt x="6745222" y="0"/>
                </a:lnTo>
                <a:lnTo>
                  <a:pt x="6745222" y="4558282"/>
                </a:lnTo>
                <a:cubicBezTo>
                  <a:pt x="6745222" y="4596158"/>
                  <a:pt x="6775927" y="4626863"/>
                  <a:pt x="6813803" y="4626863"/>
                </a:cubicBezTo>
                <a:lnTo>
                  <a:pt x="7088121" y="4626863"/>
                </a:lnTo>
                <a:cubicBezTo>
                  <a:pt x="7125997" y="4626863"/>
                  <a:pt x="7156702" y="4596158"/>
                  <a:pt x="7156702" y="4558282"/>
                </a:cubicBezTo>
                <a:lnTo>
                  <a:pt x="7156702" y="0"/>
                </a:lnTo>
                <a:lnTo>
                  <a:pt x="7327390" y="0"/>
                </a:lnTo>
                <a:lnTo>
                  <a:pt x="7327390" y="5518402"/>
                </a:lnTo>
                <a:cubicBezTo>
                  <a:pt x="7327390" y="5556278"/>
                  <a:pt x="7358095" y="5586983"/>
                  <a:pt x="7395971" y="5586983"/>
                </a:cubicBezTo>
                <a:lnTo>
                  <a:pt x="7670289" y="5586983"/>
                </a:lnTo>
                <a:cubicBezTo>
                  <a:pt x="7708165" y="5586983"/>
                  <a:pt x="7738870" y="5556278"/>
                  <a:pt x="7738870" y="5518402"/>
                </a:cubicBezTo>
                <a:lnTo>
                  <a:pt x="7738870" y="0"/>
                </a:lnTo>
                <a:lnTo>
                  <a:pt x="7909558" y="0"/>
                </a:lnTo>
                <a:lnTo>
                  <a:pt x="7909558" y="3579874"/>
                </a:lnTo>
                <a:cubicBezTo>
                  <a:pt x="7909558" y="3617750"/>
                  <a:pt x="7940263" y="3648455"/>
                  <a:pt x="7978139" y="3648455"/>
                </a:cubicBezTo>
                <a:lnTo>
                  <a:pt x="8252457" y="3648455"/>
                </a:lnTo>
                <a:cubicBezTo>
                  <a:pt x="8290333" y="3648455"/>
                  <a:pt x="8321038" y="3617750"/>
                  <a:pt x="8321038" y="3579874"/>
                </a:cubicBezTo>
                <a:lnTo>
                  <a:pt x="8321038" y="0"/>
                </a:lnTo>
                <a:lnTo>
                  <a:pt x="8491726" y="0"/>
                </a:lnTo>
                <a:lnTo>
                  <a:pt x="8491726" y="6112762"/>
                </a:lnTo>
                <a:cubicBezTo>
                  <a:pt x="8491726" y="6150638"/>
                  <a:pt x="8522431" y="6181343"/>
                  <a:pt x="8560307" y="6181343"/>
                </a:cubicBezTo>
                <a:lnTo>
                  <a:pt x="8834625" y="6181343"/>
                </a:lnTo>
                <a:cubicBezTo>
                  <a:pt x="8872501" y="6181343"/>
                  <a:pt x="8903206" y="6150638"/>
                  <a:pt x="8903206" y="6112762"/>
                </a:cubicBezTo>
                <a:lnTo>
                  <a:pt x="8903206" y="0"/>
                </a:lnTo>
                <a:lnTo>
                  <a:pt x="9073894" y="0"/>
                </a:lnTo>
                <a:lnTo>
                  <a:pt x="9073894" y="5664706"/>
                </a:lnTo>
                <a:cubicBezTo>
                  <a:pt x="9073894" y="5702582"/>
                  <a:pt x="9104599" y="5733287"/>
                  <a:pt x="9142475" y="5733287"/>
                </a:cubicBezTo>
                <a:lnTo>
                  <a:pt x="9416793" y="5733287"/>
                </a:lnTo>
                <a:cubicBezTo>
                  <a:pt x="9454669" y="5733287"/>
                  <a:pt x="9485374" y="5702582"/>
                  <a:pt x="9485374" y="5664706"/>
                </a:cubicBezTo>
                <a:lnTo>
                  <a:pt x="9485374" y="0"/>
                </a:lnTo>
                <a:lnTo>
                  <a:pt x="9656062" y="0"/>
                </a:lnTo>
                <a:lnTo>
                  <a:pt x="9656062" y="5136290"/>
                </a:lnTo>
                <a:cubicBezTo>
                  <a:pt x="9656062" y="5174166"/>
                  <a:pt x="9686767" y="5204871"/>
                  <a:pt x="9724643" y="5204871"/>
                </a:cubicBezTo>
                <a:lnTo>
                  <a:pt x="9998961" y="5204871"/>
                </a:lnTo>
                <a:cubicBezTo>
                  <a:pt x="10036837" y="5204871"/>
                  <a:pt x="10067542" y="5174166"/>
                  <a:pt x="10067542" y="5136290"/>
                </a:cubicBezTo>
                <a:lnTo>
                  <a:pt x="10067542" y="0"/>
                </a:lnTo>
                <a:lnTo>
                  <a:pt x="10238230" y="0"/>
                </a:lnTo>
                <a:lnTo>
                  <a:pt x="10238230" y="4119370"/>
                </a:lnTo>
                <a:cubicBezTo>
                  <a:pt x="10238230" y="4157246"/>
                  <a:pt x="10268935" y="4187951"/>
                  <a:pt x="10306811" y="4187951"/>
                </a:cubicBezTo>
                <a:lnTo>
                  <a:pt x="10581129" y="4187951"/>
                </a:lnTo>
                <a:cubicBezTo>
                  <a:pt x="10619005" y="4187951"/>
                  <a:pt x="10649710" y="4157246"/>
                  <a:pt x="10649710" y="4119370"/>
                </a:cubicBezTo>
                <a:lnTo>
                  <a:pt x="10649710" y="0"/>
                </a:lnTo>
                <a:lnTo>
                  <a:pt x="10820398" y="0"/>
                </a:lnTo>
                <a:lnTo>
                  <a:pt x="10820398" y="4777738"/>
                </a:lnTo>
                <a:cubicBezTo>
                  <a:pt x="10820398" y="4815614"/>
                  <a:pt x="10851103" y="4846319"/>
                  <a:pt x="10888979" y="4846319"/>
                </a:cubicBezTo>
                <a:lnTo>
                  <a:pt x="11163297" y="4846319"/>
                </a:lnTo>
                <a:cubicBezTo>
                  <a:pt x="11201173" y="4846319"/>
                  <a:pt x="11231878" y="4815614"/>
                  <a:pt x="11231878" y="4777738"/>
                </a:cubicBezTo>
                <a:lnTo>
                  <a:pt x="11231878" y="0"/>
                </a:lnTo>
                <a:lnTo>
                  <a:pt x="11402566" y="0"/>
                </a:lnTo>
                <a:lnTo>
                  <a:pt x="11402566" y="5417818"/>
                </a:lnTo>
                <a:cubicBezTo>
                  <a:pt x="11402566" y="5455694"/>
                  <a:pt x="11433271" y="5486399"/>
                  <a:pt x="11471147" y="5486399"/>
                </a:cubicBezTo>
                <a:lnTo>
                  <a:pt x="11745465" y="5486399"/>
                </a:lnTo>
                <a:cubicBezTo>
                  <a:pt x="11783341" y="5486399"/>
                  <a:pt x="11814046" y="5455694"/>
                  <a:pt x="11814046" y="5417818"/>
                </a:cubicBezTo>
                <a:lnTo>
                  <a:pt x="11814046" y="0"/>
                </a:lnTo>
                <a:lnTo>
                  <a:pt x="12191998" y="0"/>
                </a:lnTo>
                <a:lnTo>
                  <a:pt x="12191998" y="6857999"/>
                </a:lnTo>
                <a:lnTo>
                  <a:pt x="0" y="6857999"/>
                </a:lnTo>
                <a:close/>
              </a:path>
            </a:pathLst>
          </a:cu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ooter Placeholder 14">
            <a:extLst>
              <a:ext uri="{FF2B5EF4-FFF2-40B4-BE49-F238E27FC236}">
                <a16:creationId xmlns:a16="http://schemas.microsoft.com/office/drawing/2014/main" id="{FA793D22-8899-1E65-77CE-6A4298EF7BA6}"/>
              </a:ext>
            </a:extLst>
          </p:cNvPr>
          <p:cNvSpPr txBox="1">
            <a:spLocks/>
          </p:cNvSpPr>
          <p:nvPr/>
        </p:nvSpPr>
        <p:spPr>
          <a:xfrm>
            <a:off x="10958318" y="6447531"/>
            <a:ext cx="1018039" cy="404614"/>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COPYRIGHT</a:t>
            </a:r>
          </a:p>
        </p:txBody>
      </p:sp>
      <p:sp>
        <p:nvSpPr>
          <p:cNvPr id="6" name="Title 1">
            <a:extLst>
              <a:ext uri="{FF2B5EF4-FFF2-40B4-BE49-F238E27FC236}">
                <a16:creationId xmlns:a16="http://schemas.microsoft.com/office/drawing/2014/main" id="{D20A7205-85FB-BD51-F013-5D0BF3D857AA}"/>
              </a:ext>
            </a:extLst>
          </p:cNvPr>
          <p:cNvSpPr>
            <a:spLocks noGrp="1"/>
          </p:cNvSpPr>
          <p:nvPr>
            <p:ph type="title"/>
          </p:nvPr>
        </p:nvSpPr>
        <p:spPr>
          <a:xfrm>
            <a:off x="-2930324" y="673639"/>
            <a:ext cx="9601200" cy="737647"/>
          </a:xfrm>
        </p:spPr>
        <p:txBody>
          <a:bodyPr/>
          <a:lstStyle/>
          <a:p>
            <a:r>
              <a:rPr lang="en-US" dirty="0">
                <a:latin typeface="Rockwell" panose="02060603020205020403" pitchFamily="18" charset="0"/>
              </a:rPr>
              <a:t>Question:</a:t>
            </a:r>
          </a:p>
        </p:txBody>
      </p:sp>
      <p:sp>
        <p:nvSpPr>
          <p:cNvPr id="7" name="Content Placeholder 2">
            <a:extLst>
              <a:ext uri="{FF2B5EF4-FFF2-40B4-BE49-F238E27FC236}">
                <a16:creationId xmlns:a16="http://schemas.microsoft.com/office/drawing/2014/main" id="{944CCE05-EB08-0CB7-2855-15C204F212C5}"/>
              </a:ext>
            </a:extLst>
          </p:cNvPr>
          <p:cNvSpPr>
            <a:spLocks noGrp="1"/>
          </p:cNvSpPr>
          <p:nvPr>
            <p:ph idx="1"/>
          </p:nvPr>
        </p:nvSpPr>
        <p:spPr>
          <a:xfrm>
            <a:off x="758952" y="208129"/>
            <a:ext cx="5897880" cy="5315681"/>
          </a:xfrm>
        </p:spPr>
        <p:txBody>
          <a:bodyPr>
            <a:normAutofit/>
          </a:bodyPr>
          <a:lstStyle/>
          <a:p>
            <a:pPr marL="0" indent="0" algn="ctr">
              <a:buNone/>
            </a:pPr>
            <a:r>
              <a:rPr lang="en-US" sz="4000" dirty="0">
                <a:latin typeface="+mj-lt"/>
                <a:cs typeface="Aharoni" panose="02010803020104030203" pitchFamily="2" charset="-79"/>
              </a:rPr>
              <a:t>By what percentage are veterans more likely than non-veterans to have a graduate or other advanced degree?</a:t>
            </a:r>
          </a:p>
          <a:p>
            <a:pPr marL="0" indent="0">
              <a:buNone/>
            </a:pPr>
            <a:endParaRPr lang="en-US" dirty="0">
              <a:latin typeface="+mj-lt"/>
            </a:endParaRPr>
          </a:p>
        </p:txBody>
      </p:sp>
      <p:sp>
        <p:nvSpPr>
          <p:cNvPr id="2" name="TextBox 1">
            <a:extLst>
              <a:ext uri="{FF2B5EF4-FFF2-40B4-BE49-F238E27FC236}">
                <a16:creationId xmlns:a16="http://schemas.microsoft.com/office/drawing/2014/main" id="{FB183590-B3F2-E112-6E37-AED922A6EA5E}"/>
              </a:ext>
            </a:extLst>
          </p:cNvPr>
          <p:cNvSpPr txBox="1"/>
          <p:nvPr/>
        </p:nvSpPr>
        <p:spPr>
          <a:xfrm>
            <a:off x="655882" y="3434775"/>
            <a:ext cx="6104020" cy="2800767"/>
          </a:xfrm>
          <a:prstGeom prst="rect">
            <a:avLst/>
          </a:prstGeom>
          <a:noFill/>
        </p:spPr>
        <p:txBody>
          <a:bodyPr wrap="square">
            <a:spAutoFit/>
          </a:bodyPr>
          <a:lstStyle/>
          <a:p>
            <a:pPr marL="0" indent="0" algn="ctr">
              <a:buNone/>
            </a:pPr>
            <a:r>
              <a:rPr lang="en-US" sz="4800" b="1" dirty="0"/>
              <a:t>160%</a:t>
            </a:r>
          </a:p>
          <a:p>
            <a:pPr marL="0" indent="0" algn="ctr">
              <a:buNone/>
            </a:pPr>
            <a:endParaRPr lang="en-US" sz="2800" b="1" dirty="0"/>
          </a:p>
          <a:p>
            <a:pPr marL="0" indent="0" algn="ctr">
              <a:buNone/>
            </a:pPr>
            <a:r>
              <a:rPr lang="en-US" sz="3200" b="1" dirty="0"/>
              <a:t>…and veterans with bachelor’s degrees have 3X more work experience than non-veterans</a:t>
            </a:r>
          </a:p>
        </p:txBody>
      </p:sp>
      <p:sp>
        <p:nvSpPr>
          <p:cNvPr id="3" name="TextBox 2">
            <a:extLst>
              <a:ext uri="{FF2B5EF4-FFF2-40B4-BE49-F238E27FC236}">
                <a16:creationId xmlns:a16="http://schemas.microsoft.com/office/drawing/2014/main" id="{DD001E20-EF4C-1B48-950C-9BE72DE9BBB5}"/>
              </a:ext>
            </a:extLst>
          </p:cNvPr>
          <p:cNvSpPr txBox="1"/>
          <p:nvPr/>
        </p:nvSpPr>
        <p:spPr>
          <a:xfrm>
            <a:off x="535735" y="6350169"/>
            <a:ext cx="6554875" cy="507831"/>
          </a:xfrm>
          <a:prstGeom prst="rect">
            <a:avLst/>
          </a:prstGeom>
          <a:noFill/>
        </p:spPr>
        <p:txBody>
          <a:bodyPr wrap="square" rtlCol="0">
            <a:spAutoFit/>
          </a:bodyPr>
          <a:lstStyle/>
          <a:p>
            <a:r>
              <a:rPr lang="en-US" sz="900" dirty="0"/>
              <a:t>Sources: Melissa Boatwright and Sarah Roberts, “Veteran Opportunity Report: Understanding an untapped talent pool,” LinkedIn, accessed September 1, 2022, https://socialimpact.linkedin.com/content/dam/me/linkedinforgood/en-us/resources/veterans/LinkedIn-Veteran-Opportunity-Report.pdf.</a:t>
            </a:r>
          </a:p>
        </p:txBody>
      </p:sp>
    </p:spTree>
    <p:extLst>
      <p:ext uri="{BB962C8B-B14F-4D97-AF65-F5344CB8AC3E}">
        <p14:creationId xmlns:p14="http://schemas.microsoft.com/office/powerpoint/2010/main" val="10479780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up of a flag&#10;&#10;Description automatically generated with medium confidence">
            <a:extLst>
              <a:ext uri="{FF2B5EF4-FFF2-40B4-BE49-F238E27FC236}">
                <a16:creationId xmlns:a16="http://schemas.microsoft.com/office/drawing/2014/main" id="{35EB36E3-0947-0A8B-AA21-1FCFF7C8A6E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1"/>
            <a:ext cx="12328634" cy="8219089"/>
          </a:xfrm>
          <a:prstGeom prst="rect">
            <a:avLst/>
          </a:prstGeom>
        </p:spPr>
      </p:pic>
      <p:sp>
        <p:nvSpPr>
          <p:cNvPr id="2" name="Rectangle 1">
            <a:extLst>
              <a:ext uri="{FF2B5EF4-FFF2-40B4-BE49-F238E27FC236}">
                <a16:creationId xmlns:a16="http://schemas.microsoft.com/office/drawing/2014/main" id="{BE09DC13-0FE7-41A4-6828-357621D6A7B0}"/>
              </a:ext>
            </a:extLst>
          </p:cNvPr>
          <p:cNvSpPr/>
          <p:nvPr/>
        </p:nvSpPr>
        <p:spPr>
          <a:xfrm>
            <a:off x="0" y="0"/>
            <a:ext cx="12328634" cy="7866993"/>
          </a:xfrm>
          <a:prstGeom prst="rect">
            <a:avLst/>
          </a:prstGeom>
          <a:gradFill flip="none" rotWithShape="1">
            <a:gsLst>
              <a:gs pos="0">
                <a:srgbClr val="001F60">
                  <a:alpha val="18383"/>
                </a:srgbClr>
              </a:gs>
              <a:gs pos="37000">
                <a:srgbClr val="001F60">
                  <a:alpha val="42000"/>
                </a:srgbClr>
              </a:gs>
              <a:gs pos="61000">
                <a:srgbClr val="001F60">
                  <a:alpha val="69309"/>
                </a:srgbClr>
              </a:gs>
              <a:gs pos="78000">
                <a:srgbClr val="001F60">
                  <a:alpha val="76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 name="Straight Connector 7">
            <a:extLst>
              <a:ext uri="{FF2B5EF4-FFF2-40B4-BE49-F238E27FC236}">
                <a16:creationId xmlns:a16="http://schemas.microsoft.com/office/drawing/2014/main" id="{32FAC3F2-A7EE-5F41-3288-88352D959946}"/>
              </a:ext>
            </a:extLst>
          </p:cNvPr>
          <p:cNvCxnSpPr>
            <a:cxnSpLocks/>
          </p:cNvCxnSpPr>
          <p:nvPr/>
        </p:nvCxnSpPr>
        <p:spPr>
          <a:xfrm>
            <a:off x="2527739" y="3499944"/>
            <a:ext cx="469812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C4D159BD-DF6F-CC16-3F87-87413600FB8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61546" y="2631989"/>
            <a:ext cx="1190901" cy="1782355"/>
          </a:xfrm>
          <a:prstGeom prst="rect">
            <a:avLst/>
          </a:prstGeom>
        </p:spPr>
      </p:pic>
      <p:sp>
        <p:nvSpPr>
          <p:cNvPr id="6" name="TextBox 5">
            <a:extLst>
              <a:ext uri="{FF2B5EF4-FFF2-40B4-BE49-F238E27FC236}">
                <a16:creationId xmlns:a16="http://schemas.microsoft.com/office/drawing/2014/main" id="{DB4D0D0B-345F-AA84-0D01-235F7DE430E6}"/>
              </a:ext>
            </a:extLst>
          </p:cNvPr>
          <p:cNvSpPr txBox="1"/>
          <p:nvPr/>
        </p:nvSpPr>
        <p:spPr>
          <a:xfrm>
            <a:off x="2433145" y="2364826"/>
            <a:ext cx="9758855" cy="2092881"/>
          </a:xfrm>
          <a:prstGeom prst="rect">
            <a:avLst/>
          </a:prstGeom>
          <a:noFill/>
        </p:spPr>
        <p:txBody>
          <a:bodyPr wrap="square" rtlCol="0">
            <a:spAutoFit/>
          </a:bodyPr>
          <a:lstStyle/>
          <a:p>
            <a:pPr>
              <a:spcAft>
                <a:spcPts val="1200"/>
              </a:spcAft>
            </a:pPr>
            <a:r>
              <a:rPr lang="en-US" sz="6600" b="1" spc="170" dirty="0">
                <a:solidFill>
                  <a:schemeClr val="bg1"/>
                </a:solidFill>
                <a:latin typeface="Rockwell" panose="02060603020205020403" pitchFamily="18" charset="0"/>
              </a:rPr>
              <a:t>Hiring Veterans</a:t>
            </a:r>
          </a:p>
          <a:p>
            <a:r>
              <a:rPr lang="en-US" sz="5400" dirty="0">
                <a:solidFill>
                  <a:schemeClr val="bg1"/>
                </a:solidFill>
                <a:latin typeface="Rockwell" panose="02060603020205020403" pitchFamily="18" charset="0"/>
              </a:rPr>
              <a:t>The Problem</a:t>
            </a:r>
          </a:p>
        </p:txBody>
      </p:sp>
      <p:pic>
        <p:nvPicPr>
          <p:cNvPr id="4" name="Picture 3">
            <a:extLst>
              <a:ext uri="{FF2B5EF4-FFF2-40B4-BE49-F238E27FC236}">
                <a16:creationId xmlns:a16="http://schemas.microsoft.com/office/drawing/2014/main" id="{B798FD9A-E11C-C5AC-A451-26A0A5630ACD}"/>
              </a:ext>
            </a:extLst>
          </p:cNvPr>
          <p:cNvPicPr>
            <a:picLocks noChangeAspect="1"/>
          </p:cNvPicPr>
          <p:nvPr/>
        </p:nvPicPr>
        <p:blipFill>
          <a:blip r:embed="rId5"/>
          <a:stretch>
            <a:fillRect/>
          </a:stretch>
        </p:blipFill>
        <p:spPr>
          <a:xfrm>
            <a:off x="10791930" y="149050"/>
            <a:ext cx="1400070" cy="1074472"/>
          </a:xfrm>
          <a:prstGeom prst="rect">
            <a:avLst/>
          </a:prstGeom>
        </p:spPr>
      </p:pic>
    </p:spTree>
    <p:extLst>
      <p:ext uri="{BB962C8B-B14F-4D97-AF65-F5344CB8AC3E}">
        <p14:creationId xmlns:p14="http://schemas.microsoft.com/office/powerpoint/2010/main" val="15072530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134CA669-0D83-4A9F-87B6-C0613B427DF8}"/>
              </a:ext>
            </a:extLst>
          </p:cNvPr>
          <p:cNvGraphicFramePr>
            <a:graphicFrameLocks noGrp="1"/>
          </p:cNvGraphicFramePr>
          <p:nvPr>
            <p:extLst>
              <p:ext uri="{D42A27DB-BD31-4B8C-83A1-F6EECF244321}">
                <p14:modId xmlns:p14="http://schemas.microsoft.com/office/powerpoint/2010/main" val="374960077"/>
              </p:ext>
            </p:extLst>
          </p:nvPr>
        </p:nvGraphicFramePr>
        <p:xfrm>
          <a:off x="1303506" y="1428980"/>
          <a:ext cx="10009761" cy="5151120"/>
        </p:xfrm>
        <a:graphic>
          <a:graphicData uri="http://schemas.openxmlformats.org/drawingml/2006/table">
            <a:tbl>
              <a:tblPr firstRow="1" bandRow="1">
                <a:tableStyleId>{5C22544A-7EE6-4342-B048-85BDC9FD1C3A}</a:tableStyleId>
              </a:tblPr>
              <a:tblGrid>
                <a:gridCol w="1009680">
                  <a:extLst>
                    <a:ext uri="{9D8B030D-6E8A-4147-A177-3AD203B41FA5}">
                      <a16:colId xmlns:a16="http://schemas.microsoft.com/office/drawing/2014/main" val="904318347"/>
                    </a:ext>
                  </a:extLst>
                </a:gridCol>
                <a:gridCol w="1270805">
                  <a:extLst>
                    <a:ext uri="{9D8B030D-6E8A-4147-A177-3AD203B41FA5}">
                      <a16:colId xmlns:a16="http://schemas.microsoft.com/office/drawing/2014/main" val="3009630489"/>
                    </a:ext>
                  </a:extLst>
                </a:gridCol>
                <a:gridCol w="1323030">
                  <a:extLst>
                    <a:ext uri="{9D8B030D-6E8A-4147-A177-3AD203B41FA5}">
                      <a16:colId xmlns:a16="http://schemas.microsoft.com/office/drawing/2014/main" val="3011586437"/>
                    </a:ext>
                  </a:extLst>
                </a:gridCol>
                <a:gridCol w="1288213">
                  <a:extLst>
                    <a:ext uri="{9D8B030D-6E8A-4147-A177-3AD203B41FA5}">
                      <a16:colId xmlns:a16="http://schemas.microsoft.com/office/drawing/2014/main" val="1958920468"/>
                    </a:ext>
                  </a:extLst>
                </a:gridCol>
                <a:gridCol w="1995455">
                  <a:extLst>
                    <a:ext uri="{9D8B030D-6E8A-4147-A177-3AD203B41FA5}">
                      <a16:colId xmlns:a16="http://schemas.microsoft.com/office/drawing/2014/main" val="1564035301"/>
                    </a:ext>
                  </a:extLst>
                </a:gridCol>
                <a:gridCol w="992222">
                  <a:extLst>
                    <a:ext uri="{9D8B030D-6E8A-4147-A177-3AD203B41FA5}">
                      <a16:colId xmlns:a16="http://schemas.microsoft.com/office/drawing/2014/main" val="687532977"/>
                    </a:ext>
                  </a:extLst>
                </a:gridCol>
                <a:gridCol w="998820">
                  <a:extLst>
                    <a:ext uri="{9D8B030D-6E8A-4147-A177-3AD203B41FA5}">
                      <a16:colId xmlns:a16="http://schemas.microsoft.com/office/drawing/2014/main" val="2772623442"/>
                    </a:ext>
                  </a:extLst>
                </a:gridCol>
                <a:gridCol w="1131536">
                  <a:extLst>
                    <a:ext uri="{9D8B030D-6E8A-4147-A177-3AD203B41FA5}">
                      <a16:colId xmlns:a16="http://schemas.microsoft.com/office/drawing/2014/main" val="1475070148"/>
                    </a:ext>
                  </a:extLst>
                </a:gridCol>
              </a:tblGrid>
              <a:tr h="440583">
                <a:tc>
                  <a:txBody>
                    <a:bodyPr/>
                    <a:lstStyle/>
                    <a:p>
                      <a:r>
                        <a:rPr lang="en-US" sz="1200" dirty="0"/>
                        <a:t>Rank</a:t>
                      </a:r>
                    </a:p>
                  </a:txBody>
                  <a:tcPr>
                    <a:solidFill>
                      <a:schemeClr val="tx1"/>
                    </a:solidFill>
                  </a:tcPr>
                </a:tc>
                <a:tc>
                  <a:txBody>
                    <a:bodyPr/>
                    <a:lstStyle/>
                    <a:p>
                      <a:r>
                        <a:rPr lang="en-US" sz="1200" dirty="0"/>
                        <a:t>Education</a:t>
                      </a:r>
                    </a:p>
                  </a:txBody>
                  <a:tcPr>
                    <a:solidFill>
                      <a:schemeClr val="tx1"/>
                    </a:solidFill>
                  </a:tcPr>
                </a:tc>
                <a:tc>
                  <a:txBody>
                    <a:bodyPr/>
                    <a:lstStyle/>
                    <a:p>
                      <a:r>
                        <a:rPr lang="en-US" sz="1200" dirty="0"/>
                        <a:t>Military Role</a:t>
                      </a:r>
                    </a:p>
                  </a:txBody>
                  <a:tcPr>
                    <a:solidFill>
                      <a:schemeClr val="tx1"/>
                    </a:solidFill>
                  </a:tcPr>
                </a:tc>
                <a:tc>
                  <a:txBody>
                    <a:bodyPr/>
                    <a:lstStyle/>
                    <a:p>
                      <a:r>
                        <a:rPr lang="en-US" sz="1200" dirty="0"/>
                        <a:t>Military Training</a:t>
                      </a:r>
                    </a:p>
                  </a:txBody>
                  <a:tcPr>
                    <a:solidFill>
                      <a:schemeClr val="tx1"/>
                    </a:solidFill>
                  </a:tcPr>
                </a:tc>
                <a:tc>
                  <a:txBody>
                    <a:bodyPr/>
                    <a:lstStyle/>
                    <a:p>
                      <a:r>
                        <a:rPr lang="en-US" sz="1200" dirty="0"/>
                        <a:t>Transferable Skill Sets</a:t>
                      </a:r>
                    </a:p>
                  </a:txBody>
                  <a:tcPr>
                    <a:solidFill>
                      <a:schemeClr val="tx1"/>
                    </a:solidFill>
                  </a:tcPr>
                </a:tc>
                <a:tc>
                  <a:txBody>
                    <a:bodyPr/>
                    <a:lstStyle/>
                    <a:p>
                      <a:r>
                        <a:rPr lang="en-US" sz="1200" dirty="0"/>
                        <a:t>Military Personnel Supervised</a:t>
                      </a:r>
                    </a:p>
                  </a:txBody>
                  <a:tcPr>
                    <a:solidFill>
                      <a:schemeClr val="tx1"/>
                    </a:solidFill>
                  </a:tcPr>
                </a:tc>
                <a:tc>
                  <a:txBody>
                    <a:bodyPr/>
                    <a:lstStyle/>
                    <a:p>
                      <a:r>
                        <a:rPr lang="en-US" sz="1200" dirty="0"/>
                        <a:t>Equivalent Civilian Role</a:t>
                      </a:r>
                    </a:p>
                  </a:txBody>
                  <a:tcPr>
                    <a:solidFill>
                      <a:schemeClr val="tx1"/>
                    </a:solidFill>
                  </a:tcPr>
                </a:tc>
                <a:tc>
                  <a:txBody>
                    <a:bodyPr/>
                    <a:lstStyle/>
                    <a:p>
                      <a:r>
                        <a:rPr lang="en-US" sz="1200" dirty="0"/>
                        <a:t>Civilian Personnel Supervised</a:t>
                      </a:r>
                    </a:p>
                  </a:txBody>
                  <a:tcPr>
                    <a:solidFill>
                      <a:schemeClr val="tx1"/>
                    </a:solidFill>
                  </a:tcPr>
                </a:tc>
                <a:extLst>
                  <a:ext uri="{0D108BD9-81ED-4DB2-BD59-A6C34878D82A}">
                    <a16:rowId xmlns:a16="http://schemas.microsoft.com/office/drawing/2014/main" val="1247654525"/>
                  </a:ext>
                </a:extLst>
              </a:tr>
              <a:tr h="797245">
                <a:tc>
                  <a:txBody>
                    <a:bodyPr/>
                    <a:lstStyle/>
                    <a:p>
                      <a:r>
                        <a:rPr lang="en-US" sz="1000" dirty="0"/>
                        <a:t>O-7 – O-10</a:t>
                      </a:r>
                    </a:p>
                  </a:txBody>
                  <a:tcPr/>
                </a:tc>
                <a:tc>
                  <a:txBody>
                    <a:bodyPr/>
                    <a:lstStyle/>
                    <a:p>
                      <a:r>
                        <a:rPr lang="en-US" sz="1000" dirty="0"/>
                        <a:t>Advanced Degree</a:t>
                      </a:r>
                    </a:p>
                  </a:txBody>
                  <a:tcPr/>
                </a:tc>
                <a:tc>
                  <a:txBody>
                    <a:bodyPr/>
                    <a:lstStyle/>
                    <a:p>
                      <a:pPr marL="171450" indent="-171450">
                        <a:buFont typeface="Arial" panose="020B0604020202020204" pitchFamily="34" charset="0"/>
                        <a:buChar char="•"/>
                      </a:pPr>
                      <a:r>
                        <a:rPr lang="en-US" sz="1000" dirty="0"/>
                        <a:t>Enterprise leader</a:t>
                      </a:r>
                    </a:p>
                    <a:p>
                      <a:pPr marL="171450" indent="-171450">
                        <a:buFont typeface="Arial" panose="020B0604020202020204" pitchFamily="34" charset="0"/>
                        <a:buChar char="•"/>
                      </a:pPr>
                      <a:r>
                        <a:rPr lang="en-US" sz="1000" dirty="0"/>
                        <a:t>Coalition Leader (Joint Services, Interagency, International)</a:t>
                      </a:r>
                    </a:p>
                  </a:txBody>
                  <a:tcPr/>
                </a:tc>
                <a:tc>
                  <a:txBody>
                    <a:bodyPr/>
                    <a:lstStyle/>
                    <a:p>
                      <a:pPr marL="171450" indent="-171450">
                        <a:buFont typeface="Arial" panose="020B0604020202020204" pitchFamily="34" charset="0"/>
                        <a:buChar char="•"/>
                      </a:pPr>
                      <a:r>
                        <a:rPr lang="en-US" sz="1000" dirty="0"/>
                        <a:t>Advancer Senior Leader Education </a:t>
                      </a:r>
                    </a:p>
                    <a:p>
                      <a:pPr marL="171450" indent="-171450">
                        <a:buFont typeface="Arial" panose="020B0604020202020204" pitchFamily="34" charset="0"/>
                        <a:buChar char="•"/>
                      </a:pPr>
                      <a:r>
                        <a:rPr lang="en-US" sz="1000" dirty="0"/>
                        <a:t>Joint Chiefs of Staff Education</a:t>
                      </a:r>
                    </a:p>
                  </a:txBody>
                  <a:tcPr/>
                </a:tc>
                <a:tc>
                  <a:txBody>
                    <a:bodyPr/>
                    <a:lstStyle/>
                    <a:p>
                      <a:pPr marL="171450" indent="-171450">
                        <a:buFont typeface="Arial" panose="020B0604020202020204" pitchFamily="34" charset="0"/>
                        <a:buChar char="•"/>
                      </a:pPr>
                      <a:r>
                        <a:rPr lang="en-US" sz="1000" dirty="0"/>
                        <a:t>Strategic Planning</a:t>
                      </a:r>
                    </a:p>
                    <a:p>
                      <a:pPr marL="171450" indent="-171450">
                        <a:buFont typeface="Arial" panose="020B0604020202020204" pitchFamily="34" charset="0"/>
                        <a:buChar char="•"/>
                      </a:pPr>
                      <a:r>
                        <a:rPr lang="en-US" sz="1000" dirty="0"/>
                        <a:t>National Policy implementation</a:t>
                      </a:r>
                    </a:p>
                    <a:p>
                      <a:pPr marL="171450" indent="-171450">
                        <a:buFont typeface="Arial" panose="020B0604020202020204" pitchFamily="34" charset="0"/>
                        <a:buChar char="•"/>
                      </a:pPr>
                      <a:r>
                        <a:rPr lang="en-US" sz="1000" dirty="0"/>
                        <a:t>Enterprise Policy development</a:t>
                      </a:r>
                    </a:p>
                    <a:p>
                      <a:pPr marL="171450" indent="-171450">
                        <a:buFont typeface="Arial" panose="020B0604020202020204" pitchFamily="34" charset="0"/>
                        <a:buChar char="•"/>
                      </a:pPr>
                      <a:r>
                        <a:rPr lang="en-US" sz="1000" dirty="0"/>
                        <a:t>Advising Elected Officials</a:t>
                      </a:r>
                    </a:p>
                  </a:txBody>
                  <a:tcPr/>
                </a:tc>
                <a:tc>
                  <a:txBody>
                    <a:bodyPr/>
                    <a:lstStyle/>
                    <a:p>
                      <a:r>
                        <a:rPr lang="en-US" sz="1000" dirty="0"/>
                        <a:t>10,000+</a:t>
                      </a:r>
                    </a:p>
                  </a:txBody>
                  <a:tcPr/>
                </a:tc>
                <a:tc>
                  <a:txBody>
                    <a:bodyPr/>
                    <a:lstStyle/>
                    <a:p>
                      <a:r>
                        <a:rPr lang="en-US" sz="1000" dirty="0"/>
                        <a:t>CXO (CEO, COO, CFO, CIO, etc.)</a:t>
                      </a:r>
                    </a:p>
                  </a:txBody>
                  <a:tcPr/>
                </a:tc>
                <a:tc>
                  <a:txBody>
                    <a:bodyPr/>
                    <a:lstStyle/>
                    <a:p>
                      <a:r>
                        <a:rPr lang="en-US" sz="1000" dirty="0"/>
                        <a:t>1000+</a:t>
                      </a:r>
                    </a:p>
                  </a:txBody>
                  <a:tcPr/>
                </a:tc>
                <a:extLst>
                  <a:ext uri="{0D108BD9-81ED-4DB2-BD59-A6C34878D82A}">
                    <a16:rowId xmlns:a16="http://schemas.microsoft.com/office/drawing/2014/main" val="1169146307"/>
                  </a:ext>
                </a:extLst>
              </a:tr>
              <a:tr h="587443">
                <a:tc>
                  <a:txBody>
                    <a:bodyPr/>
                    <a:lstStyle/>
                    <a:p>
                      <a:r>
                        <a:rPr lang="en-US" sz="1000" dirty="0"/>
                        <a:t>O4 – O-6 / </a:t>
                      </a:r>
                    </a:p>
                    <a:p>
                      <a:r>
                        <a:rPr lang="en-US" sz="1000" dirty="0"/>
                        <a:t>W4 – W5</a:t>
                      </a:r>
                    </a:p>
                  </a:txBody>
                  <a:tcPr/>
                </a:tc>
                <a:tc>
                  <a:txBody>
                    <a:bodyPr/>
                    <a:lstStyle/>
                    <a:p>
                      <a:r>
                        <a:rPr lang="en-US" sz="1000" dirty="0"/>
                        <a:t>Advanced Degree</a:t>
                      </a:r>
                    </a:p>
                  </a:txBody>
                  <a:tcPr/>
                </a:tc>
                <a:tc>
                  <a:txBody>
                    <a:bodyPr/>
                    <a:lstStyle/>
                    <a:p>
                      <a:pPr marL="171450" indent="-171450">
                        <a:buFont typeface="Arial" panose="020B0604020202020204" pitchFamily="34" charset="0"/>
                        <a:buChar char="•"/>
                      </a:pPr>
                      <a:r>
                        <a:rPr lang="en-US" sz="1000" dirty="0"/>
                        <a:t>Large Unit Leader </a:t>
                      </a:r>
                    </a:p>
                    <a:p>
                      <a:pPr marL="171450" indent="-171450">
                        <a:buFont typeface="Arial" panose="020B0604020202020204" pitchFamily="34" charset="0"/>
                        <a:buChar char="•"/>
                      </a:pPr>
                      <a:r>
                        <a:rPr lang="en-US" sz="1000" dirty="0"/>
                        <a:t>Staff Commander</a:t>
                      </a:r>
                    </a:p>
                  </a:txBody>
                  <a:tcPr/>
                </a:tc>
                <a:tc>
                  <a:txBody>
                    <a:bodyPr/>
                    <a:lstStyle/>
                    <a:p>
                      <a:pPr marL="171450" indent="-171450">
                        <a:buFont typeface="Arial" panose="020B0604020202020204" pitchFamily="34" charset="0"/>
                        <a:buChar char="•"/>
                      </a:pPr>
                      <a:r>
                        <a:rPr lang="en-US" sz="1000" dirty="0"/>
                        <a:t>War College</a:t>
                      </a:r>
                    </a:p>
                    <a:p>
                      <a:pPr marL="171450" indent="-171450">
                        <a:buFont typeface="Arial" panose="020B0604020202020204" pitchFamily="34" charset="0"/>
                        <a:buChar char="•"/>
                      </a:pPr>
                      <a:r>
                        <a:rPr lang="en-US" sz="1000" dirty="0"/>
                        <a:t>Command &amp; General Staff College</a:t>
                      </a:r>
                    </a:p>
                  </a:txBody>
                  <a:tcPr/>
                </a:tc>
                <a:tc>
                  <a:txBody>
                    <a:bodyPr/>
                    <a:lstStyle/>
                    <a:p>
                      <a:pPr marL="171450" indent="-171450">
                        <a:buFont typeface="Arial" panose="020B0604020202020204" pitchFamily="34" charset="0"/>
                        <a:buChar char="•"/>
                      </a:pPr>
                      <a:r>
                        <a:rPr lang="en-US" sz="1000" dirty="0"/>
                        <a:t>Advanced leadership</a:t>
                      </a:r>
                    </a:p>
                    <a:p>
                      <a:pPr marL="171450" indent="-171450">
                        <a:buFont typeface="Arial" panose="020B0604020202020204" pitchFamily="34" charset="0"/>
                        <a:buChar char="•"/>
                      </a:pPr>
                      <a:r>
                        <a:rPr lang="en-US" sz="1000" dirty="0"/>
                        <a:t>Organizational Controls</a:t>
                      </a:r>
                    </a:p>
                    <a:p>
                      <a:pPr marL="171450" indent="-171450">
                        <a:buFont typeface="Arial" panose="020B0604020202020204" pitchFamily="34" charset="0"/>
                        <a:buChar char="•"/>
                      </a:pPr>
                      <a:r>
                        <a:rPr lang="en-US" sz="1000" dirty="0"/>
                        <a:t>Policy Development</a:t>
                      </a:r>
                    </a:p>
                    <a:p>
                      <a:pPr marL="171450" indent="-171450">
                        <a:buFont typeface="Arial" panose="020B0604020202020204" pitchFamily="34" charset="0"/>
                        <a:buChar char="•"/>
                      </a:pPr>
                      <a:r>
                        <a:rPr lang="en-US" sz="1000" dirty="0"/>
                        <a:t>Long-term planning</a:t>
                      </a:r>
                    </a:p>
                  </a:txBody>
                  <a:tcPr/>
                </a:tc>
                <a:tc>
                  <a:txBody>
                    <a:bodyPr/>
                    <a:lstStyle/>
                    <a:p>
                      <a:r>
                        <a:rPr lang="en-US" sz="1000" dirty="0"/>
                        <a:t>3000+ (O-6)</a:t>
                      </a:r>
                    </a:p>
                    <a:p>
                      <a:r>
                        <a:rPr lang="en-US" sz="1000" dirty="0"/>
                        <a:t>1000+ (O-5)</a:t>
                      </a:r>
                    </a:p>
                  </a:txBody>
                  <a:tcPr/>
                </a:tc>
                <a:tc>
                  <a:txBody>
                    <a:bodyPr/>
                    <a:lstStyle/>
                    <a:p>
                      <a:r>
                        <a:rPr lang="en-US" sz="1000" dirty="0"/>
                        <a:t>President, Vice President</a:t>
                      </a:r>
                    </a:p>
                  </a:txBody>
                  <a:tcPr/>
                </a:tc>
                <a:tc>
                  <a:txBody>
                    <a:bodyPr/>
                    <a:lstStyle/>
                    <a:p>
                      <a:r>
                        <a:rPr lang="en-US" sz="1000" dirty="0"/>
                        <a:t>600+</a:t>
                      </a:r>
                    </a:p>
                  </a:txBody>
                  <a:tcPr/>
                </a:tc>
                <a:extLst>
                  <a:ext uri="{0D108BD9-81ED-4DB2-BD59-A6C34878D82A}">
                    <a16:rowId xmlns:a16="http://schemas.microsoft.com/office/drawing/2014/main" val="3000312613"/>
                  </a:ext>
                </a:extLst>
              </a:tr>
              <a:tr h="902145">
                <a:tc>
                  <a:txBody>
                    <a:bodyPr/>
                    <a:lstStyle/>
                    <a:p>
                      <a:r>
                        <a:rPr lang="en-US" sz="1000" dirty="0"/>
                        <a:t>O-1 – O-3 / </a:t>
                      </a:r>
                    </a:p>
                    <a:p>
                      <a:r>
                        <a:rPr lang="en-US" sz="1000" dirty="0"/>
                        <a:t>W-1 – W-3</a:t>
                      </a:r>
                    </a:p>
                  </a:txBody>
                  <a:tcPr/>
                </a:tc>
                <a:tc>
                  <a:txBody>
                    <a:bodyPr/>
                    <a:lstStyle/>
                    <a:p>
                      <a:r>
                        <a:rPr lang="en-US" sz="1000" dirty="0"/>
                        <a:t>Undergraduate Degree</a:t>
                      </a:r>
                    </a:p>
                  </a:txBody>
                  <a:tcPr/>
                </a:tc>
                <a:tc>
                  <a:txBody>
                    <a:bodyPr/>
                    <a:lstStyle/>
                    <a:p>
                      <a:pPr marL="171450" indent="-171450">
                        <a:buFont typeface="Arial" panose="020B0604020202020204" pitchFamily="34" charset="0"/>
                        <a:buChar char="•"/>
                      </a:pPr>
                      <a:r>
                        <a:rPr lang="en-US" sz="1000" dirty="0"/>
                        <a:t>Small unit leader</a:t>
                      </a:r>
                    </a:p>
                  </a:txBody>
                  <a:tcPr/>
                </a:tc>
                <a:tc>
                  <a:txBody>
                    <a:bodyPr/>
                    <a:lstStyle/>
                    <a:p>
                      <a:pPr marL="171450" indent="-171450">
                        <a:buFont typeface="Arial" panose="020B0604020202020204" pitchFamily="34" charset="0"/>
                        <a:buChar char="•"/>
                      </a:pPr>
                      <a:r>
                        <a:rPr lang="en-US" sz="1000" dirty="0"/>
                        <a:t>Officer Basic &amp; Advanced Training</a:t>
                      </a:r>
                    </a:p>
                    <a:p>
                      <a:pPr marL="171450" indent="-171450">
                        <a:buFont typeface="Arial" panose="020B0604020202020204" pitchFamily="34" charset="0"/>
                        <a:buChar char="•"/>
                      </a:pPr>
                      <a:r>
                        <a:rPr lang="en-US" sz="1000" dirty="0"/>
                        <a:t>Technical Schools</a:t>
                      </a:r>
                    </a:p>
                  </a:txBody>
                  <a:tcPr/>
                </a:tc>
                <a:tc>
                  <a:txBody>
                    <a:bodyPr/>
                    <a:lstStyle/>
                    <a:p>
                      <a:pPr marL="171450" indent="-171450">
                        <a:buFont typeface="Arial" panose="020B0604020202020204" pitchFamily="34" charset="0"/>
                        <a:buChar char="•"/>
                      </a:pPr>
                      <a:r>
                        <a:rPr lang="en-US" sz="1000" dirty="0"/>
                        <a:t>Tactical planning</a:t>
                      </a:r>
                    </a:p>
                    <a:p>
                      <a:pPr marL="171450" indent="-171450">
                        <a:buFont typeface="Arial" panose="020B0604020202020204" pitchFamily="34" charset="0"/>
                        <a:buChar char="•"/>
                      </a:pPr>
                      <a:r>
                        <a:rPr lang="en-US" sz="1000" dirty="0"/>
                        <a:t>Team building</a:t>
                      </a:r>
                    </a:p>
                    <a:p>
                      <a:pPr marL="171450" indent="-171450">
                        <a:buFont typeface="Arial" panose="020B0604020202020204" pitchFamily="34" charset="0"/>
                        <a:buChar char="•"/>
                      </a:pPr>
                      <a:r>
                        <a:rPr lang="en-US" sz="1000" dirty="0"/>
                        <a:t>Basic leadership</a:t>
                      </a:r>
                    </a:p>
                    <a:p>
                      <a:pPr marL="171450" indent="-171450">
                        <a:buFont typeface="Arial" panose="020B0604020202020204" pitchFamily="34" charset="0"/>
                        <a:buChar char="•"/>
                      </a:pPr>
                      <a:r>
                        <a:rPr lang="en-US" sz="1000" dirty="0"/>
                        <a:t>Mentoring</a:t>
                      </a:r>
                    </a:p>
                    <a:p>
                      <a:pPr marL="171450" indent="-171450">
                        <a:buFont typeface="Arial" panose="020B0604020202020204" pitchFamily="34" charset="0"/>
                        <a:buChar char="•"/>
                      </a:pPr>
                      <a:r>
                        <a:rPr lang="en-US" sz="1000" dirty="0"/>
                        <a:t>Operational experience</a:t>
                      </a:r>
                    </a:p>
                    <a:p>
                      <a:pPr marL="171450" indent="-171450">
                        <a:buFont typeface="Arial" panose="020B0604020202020204" pitchFamily="34" charset="0"/>
                        <a:buChar char="•"/>
                      </a:pPr>
                      <a:r>
                        <a:rPr lang="en-US" sz="1000" dirty="0"/>
                        <a:t>Organizational administration</a:t>
                      </a:r>
                    </a:p>
                  </a:txBody>
                  <a:tcPr/>
                </a:tc>
                <a:tc>
                  <a:txBody>
                    <a:bodyPr/>
                    <a:lstStyle/>
                    <a:p>
                      <a:r>
                        <a:rPr lang="en-US" sz="1000" dirty="0"/>
                        <a:t>150 (O-3)</a:t>
                      </a:r>
                    </a:p>
                    <a:p>
                      <a:r>
                        <a:rPr lang="en-US" sz="1000" dirty="0"/>
                        <a:t>40 (O-1/2)</a:t>
                      </a:r>
                    </a:p>
                  </a:txBody>
                  <a:tcPr/>
                </a:tc>
                <a:tc>
                  <a:txBody>
                    <a:bodyPr/>
                    <a:lstStyle/>
                    <a:p>
                      <a:r>
                        <a:rPr lang="en-US" sz="1000" dirty="0"/>
                        <a:t>Director,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t>Operations Manager, Business Analyst, Engineer</a:t>
                      </a:r>
                    </a:p>
                  </a:txBody>
                  <a:tcPr/>
                </a:tc>
                <a:tc>
                  <a:txBody>
                    <a:bodyPr/>
                    <a:lstStyle/>
                    <a:p>
                      <a:r>
                        <a:rPr lang="en-US" sz="1000" dirty="0"/>
                        <a:t>~250</a:t>
                      </a:r>
                    </a:p>
                    <a:p>
                      <a:r>
                        <a:rPr lang="en-US" sz="1000" dirty="0"/>
                        <a:t>30</a:t>
                      </a:r>
                    </a:p>
                    <a:p>
                      <a:endParaRPr lang="en-US" sz="1000" dirty="0"/>
                    </a:p>
                    <a:p>
                      <a:r>
                        <a:rPr lang="en-US" sz="1000" dirty="0"/>
                        <a:t>16</a:t>
                      </a:r>
                    </a:p>
                    <a:p>
                      <a:endParaRPr lang="en-US" sz="1000" dirty="0"/>
                    </a:p>
                    <a:p>
                      <a:r>
                        <a:rPr lang="en-US" sz="1000" dirty="0"/>
                        <a:t>8</a:t>
                      </a:r>
                    </a:p>
                  </a:txBody>
                  <a:tcPr/>
                </a:tc>
                <a:extLst>
                  <a:ext uri="{0D108BD9-81ED-4DB2-BD59-A6C34878D82A}">
                    <a16:rowId xmlns:a16="http://schemas.microsoft.com/office/drawing/2014/main" val="3025323530"/>
                  </a:ext>
                </a:extLst>
              </a:tr>
              <a:tr h="587443">
                <a:tc>
                  <a:txBody>
                    <a:bodyPr/>
                    <a:lstStyle/>
                    <a:p>
                      <a:r>
                        <a:rPr lang="en-US" sz="1000" dirty="0"/>
                        <a:t>E7 – E9</a:t>
                      </a:r>
                    </a:p>
                  </a:txBody>
                  <a:tcPr/>
                </a:tc>
                <a:tc>
                  <a:txBody>
                    <a:bodyPr/>
                    <a:lstStyle/>
                    <a:p>
                      <a:r>
                        <a:rPr lang="en-US" sz="1000" dirty="0"/>
                        <a:t>Undergraduate Degree</a:t>
                      </a:r>
                    </a:p>
                  </a:txBody>
                  <a:tcPr/>
                </a:tc>
                <a:tc>
                  <a:txBody>
                    <a:bodyPr/>
                    <a:lstStyle/>
                    <a:p>
                      <a:pPr marL="171450" indent="-171450">
                        <a:buFont typeface="Arial" panose="020B0604020202020204" pitchFamily="34" charset="0"/>
                        <a:buChar char="•"/>
                      </a:pPr>
                      <a:r>
                        <a:rPr lang="en-US" sz="1000" dirty="0"/>
                        <a:t>Large-Size Unit Leader</a:t>
                      </a:r>
                    </a:p>
                    <a:p>
                      <a:pPr marL="171450" indent="-171450">
                        <a:buFont typeface="Arial" panose="020B0604020202020204" pitchFamily="34" charset="0"/>
                        <a:buChar char="•"/>
                      </a:pPr>
                      <a:r>
                        <a:rPr lang="en-US" sz="1000" dirty="0"/>
                        <a:t>Senior Staff Leader / Member</a:t>
                      </a:r>
                    </a:p>
                  </a:txBody>
                  <a:tcPr/>
                </a:tc>
                <a:tc>
                  <a:txBody>
                    <a:bodyPr/>
                    <a:lstStyle/>
                    <a:p>
                      <a:pPr marL="171450" indent="-171450">
                        <a:buFont typeface="Arial" panose="020B0604020202020204" pitchFamily="34" charset="0"/>
                        <a:buChar char="•"/>
                      </a:pPr>
                      <a:r>
                        <a:rPr lang="en-US" sz="1000" dirty="0"/>
                        <a:t>Advanced professional and advisor courses</a:t>
                      </a:r>
                    </a:p>
                  </a:txBody>
                  <a:tcPr/>
                </a:tc>
                <a:tc>
                  <a:txBody>
                    <a:bodyPr/>
                    <a:lstStyle/>
                    <a:p>
                      <a:pPr marL="171450" indent="-171450">
                        <a:buFont typeface="Arial" panose="020B0604020202020204" pitchFamily="34" charset="0"/>
                        <a:buChar char="•"/>
                      </a:pPr>
                      <a:r>
                        <a:rPr lang="en-US" sz="1000" dirty="0"/>
                        <a:t>Strategic Management</a:t>
                      </a:r>
                    </a:p>
                    <a:p>
                      <a:pPr marL="171450" indent="-171450">
                        <a:buFont typeface="Arial" panose="020B0604020202020204" pitchFamily="34" charset="0"/>
                        <a:buChar char="•"/>
                      </a:pPr>
                      <a:r>
                        <a:rPr lang="en-US" sz="1000" dirty="0"/>
                        <a:t>Advanced advisory</a:t>
                      </a:r>
                    </a:p>
                    <a:p>
                      <a:pPr marL="171450" indent="-171450">
                        <a:buFont typeface="Arial" panose="020B0604020202020204" pitchFamily="34" charset="0"/>
                        <a:buChar char="•"/>
                      </a:pPr>
                      <a:r>
                        <a:rPr lang="en-US" sz="1000" dirty="0"/>
                        <a:t>Organizational administration </a:t>
                      </a:r>
                    </a:p>
                  </a:txBody>
                  <a:tcPr/>
                </a:tc>
                <a:tc>
                  <a:txBody>
                    <a:bodyPr/>
                    <a:lstStyle/>
                    <a:p>
                      <a:r>
                        <a:rPr lang="en-US" sz="1000" dirty="0"/>
                        <a:t>200+ (E-9)</a:t>
                      </a:r>
                    </a:p>
                    <a:p>
                      <a:r>
                        <a:rPr lang="en-US" sz="1000" dirty="0"/>
                        <a:t>40-200 (E-7/8)</a:t>
                      </a:r>
                    </a:p>
                  </a:txBody>
                  <a:tcPr/>
                </a:tc>
                <a:tc>
                  <a:txBody>
                    <a:bodyPr/>
                    <a:lstStyle/>
                    <a:p>
                      <a:r>
                        <a:rPr lang="en-US" sz="1000" dirty="0"/>
                        <a:t>Supervisor</a:t>
                      </a:r>
                    </a:p>
                  </a:txBody>
                  <a:tcPr/>
                </a:tc>
                <a:tc>
                  <a:txBody>
                    <a:bodyPr/>
                    <a:lstStyle/>
                    <a:p>
                      <a:r>
                        <a:rPr lang="en-US" sz="1000" dirty="0"/>
                        <a:t>8-40</a:t>
                      </a:r>
                    </a:p>
                  </a:txBody>
                  <a:tcPr/>
                </a:tc>
                <a:extLst>
                  <a:ext uri="{0D108BD9-81ED-4DB2-BD59-A6C34878D82A}">
                    <a16:rowId xmlns:a16="http://schemas.microsoft.com/office/drawing/2014/main" val="1404156586"/>
                  </a:ext>
                </a:extLst>
              </a:tr>
              <a:tr h="482543">
                <a:tc>
                  <a:txBody>
                    <a:bodyPr/>
                    <a:lstStyle/>
                    <a:p>
                      <a:r>
                        <a:rPr lang="en-US" sz="1000" dirty="0"/>
                        <a:t>E5 – E6</a:t>
                      </a:r>
                    </a:p>
                  </a:txBody>
                  <a:tcPr/>
                </a:tc>
                <a:tc>
                  <a:txBody>
                    <a:bodyPr/>
                    <a:lstStyle/>
                    <a:p>
                      <a:r>
                        <a:rPr lang="en-US" sz="1000" dirty="0"/>
                        <a:t>Undergraduate Degree or High School / GED</a:t>
                      </a:r>
                    </a:p>
                  </a:txBody>
                  <a:tcPr/>
                </a:tc>
                <a:tc>
                  <a:txBody>
                    <a:bodyPr/>
                    <a:lstStyle/>
                    <a:p>
                      <a:pPr marL="171450" indent="-171450">
                        <a:buFont typeface="Arial" panose="020B0604020202020204" pitchFamily="34" charset="0"/>
                        <a:buChar char="•"/>
                      </a:pPr>
                      <a:r>
                        <a:rPr lang="en-US" sz="1000" dirty="0"/>
                        <a:t>Small unit leader</a:t>
                      </a:r>
                    </a:p>
                  </a:txBody>
                  <a:tcPr/>
                </a:tc>
                <a:tc>
                  <a:txBody>
                    <a:bodyPr/>
                    <a:lstStyle/>
                    <a:p>
                      <a:pPr marL="171450" indent="-171450">
                        <a:buFont typeface="Arial" panose="020B0604020202020204" pitchFamily="34" charset="0"/>
                        <a:buChar char="•"/>
                      </a:pPr>
                      <a:r>
                        <a:rPr lang="en-US" sz="1000" dirty="0"/>
                        <a:t>Basic leadership &amp; technical schools</a:t>
                      </a:r>
                    </a:p>
                  </a:txBody>
                  <a:tcPr/>
                </a:tc>
                <a:tc>
                  <a:txBody>
                    <a:bodyPr/>
                    <a:lstStyle/>
                    <a:p>
                      <a:pPr marL="171450" indent="-171450">
                        <a:buFont typeface="Arial" panose="020B0604020202020204" pitchFamily="34" charset="0"/>
                        <a:buChar char="•"/>
                      </a:pPr>
                      <a:r>
                        <a:rPr lang="en-US" sz="1000" dirty="0"/>
                        <a:t>Basic leadership</a:t>
                      </a:r>
                    </a:p>
                    <a:p>
                      <a:pPr marL="171450" indent="-171450">
                        <a:buFont typeface="Arial" panose="020B0604020202020204" pitchFamily="34" charset="0"/>
                        <a:buChar char="•"/>
                      </a:pPr>
                      <a:r>
                        <a:rPr lang="en-US" sz="1000" dirty="0"/>
                        <a:t>Team building</a:t>
                      </a:r>
                    </a:p>
                    <a:p>
                      <a:pPr marL="171450" indent="-171450">
                        <a:buFont typeface="Arial" panose="020B0604020202020204" pitchFamily="34" charset="0"/>
                        <a:buChar char="•"/>
                      </a:pPr>
                      <a:r>
                        <a:rPr lang="en-US" sz="1000" dirty="0"/>
                        <a:t>Coaching</a:t>
                      </a:r>
                    </a:p>
                  </a:txBody>
                  <a:tcPr/>
                </a:tc>
                <a:tc>
                  <a:txBody>
                    <a:bodyPr/>
                    <a:lstStyle/>
                    <a:p>
                      <a:r>
                        <a:rPr lang="en-US" sz="1000" dirty="0"/>
                        <a:t>10-60</a:t>
                      </a:r>
                    </a:p>
                  </a:txBody>
                  <a:tcPr/>
                </a:tc>
                <a:tc>
                  <a:txBody>
                    <a:bodyPr/>
                    <a:lstStyle/>
                    <a:p>
                      <a:r>
                        <a:rPr lang="en-US" sz="1000" dirty="0"/>
                        <a:t>Team Leader</a:t>
                      </a:r>
                    </a:p>
                  </a:txBody>
                  <a:tcPr/>
                </a:tc>
                <a:tc>
                  <a:txBody>
                    <a:bodyPr/>
                    <a:lstStyle/>
                    <a:p>
                      <a:r>
                        <a:rPr lang="en-US" sz="1000" dirty="0"/>
                        <a:t>3-12</a:t>
                      </a:r>
                    </a:p>
                  </a:txBody>
                  <a:tcPr/>
                </a:tc>
                <a:extLst>
                  <a:ext uri="{0D108BD9-81ED-4DB2-BD59-A6C34878D82A}">
                    <a16:rowId xmlns:a16="http://schemas.microsoft.com/office/drawing/2014/main" val="73181305"/>
                  </a:ext>
                </a:extLst>
              </a:tr>
              <a:tr h="587443">
                <a:tc>
                  <a:txBody>
                    <a:bodyPr/>
                    <a:lstStyle/>
                    <a:p>
                      <a:r>
                        <a:rPr lang="en-US" sz="1000" dirty="0"/>
                        <a:t>E1 – E4</a:t>
                      </a:r>
                    </a:p>
                  </a:txBody>
                  <a:tcPr/>
                </a:tc>
                <a:tc>
                  <a:txBody>
                    <a:bodyPr/>
                    <a:lstStyle/>
                    <a:p>
                      <a:r>
                        <a:rPr lang="en-US" sz="1000" dirty="0"/>
                        <a:t>High School / GED</a:t>
                      </a:r>
                    </a:p>
                  </a:txBody>
                  <a:tcPr/>
                </a:tc>
                <a:tc>
                  <a:txBody>
                    <a:bodyPr/>
                    <a:lstStyle/>
                    <a:p>
                      <a:pPr marL="171450" indent="-171450">
                        <a:buFont typeface="Arial" panose="020B0604020202020204" pitchFamily="34" charset="0"/>
                        <a:buChar char="•"/>
                      </a:pPr>
                      <a:r>
                        <a:rPr lang="en-US" sz="1000" dirty="0"/>
                        <a:t>Member of team</a:t>
                      </a:r>
                    </a:p>
                  </a:txBody>
                  <a:tcPr/>
                </a:tc>
                <a:tc>
                  <a:txBody>
                    <a:bodyPr/>
                    <a:lstStyle/>
                    <a:p>
                      <a:pPr marL="171450" indent="-171450">
                        <a:buFont typeface="Arial" panose="020B0604020202020204" pitchFamily="34" charset="0"/>
                        <a:buChar char="•"/>
                      </a:pPr>
                      <a:r>
                        <a:rPr lang="en-US" sz="1000" dirty="0"/>
                        <a:t>Basic training &amp; technical schools</a:t>
                      </a:r>
                    </a:p>
                  </a:txBody>
                  <a:tcPr/>
                </a:tc>
                <a:tc>
                  <a:txBody>
                    <a:bodyPr/>
                    <a:lstStyle/>
                    <a:p>
                      <a:pPr marL="171450" indent="-171450">
                        <a:buFont typeface="Arial" panose="020B0604020202020204" pitchFamily="34" charset="0"/>
                        <a:buChar char="•"/>
                      </a:pPr>
                      <a:r>
                        <a:rPr lang="en-US" sz="1000" dirty="0"/>
                        <a:t>Teamwork</a:t>
                      </a:r>
                    </a:p>
                    <a:p>
                      <a:pPr marL="171450" indent="-171450">
                        <a:buFont typeface="Arial" panose="020B0604020202020204" pitchFamily="34" charset="0"/>
                        <a:buChar char="•"/>
                      </a:pPr>
                      <a:r>
                        <a:rPr lang="en-US" sz="1000" dirty="0"/>
                        <a:t>Performance under pressure</a:t>
                      </a:r>
                    </a:p>
                    <a:p>
                      <a:pPr marL="171450" indent="-171450">
                        <a:buFont typeface="Arial" panose="020B0604020202020204" pitchFamily="34" charset="0"/>
                        <a:buChar char="•"/>
                      </a:pPr>
                      <a:r>
                        <a:rPr lang="en-US" sz="1000" dirty="0"/>
                        <a:t>Accountability</a:t>
                      </a:r>
                    </a:p>
                    <a:p>
                      <a:pPr marL="171450" indent="-171450">
                        <a:buFont typeface="Arial" panose="020B0604020202020204" pitchFamily="34" charset="0"/>
                        <a:buChar char="•"/>
                      </a:pPr>
                      <a:r>
                        <a:rPr lang="en-US" sz="1000" dirty="0"/>
                        <a:t>Honesty, loyalty </a:t>
                      </a:r>
                    </a:p>
                  </a:txBody>
                  <a:tcPr/>
                </a:tc>
                <a:tc>
                  <a:txBody>
                    <a:bodyPr/>
                    <a:lstStyle/>
                    <a:p>
                      <a:r>
                        <a:rPr lang="en-US" sz="1000" dirty="0"/>
                        <a:t>0</a:t>
                      </a:r>
                    </a:p>
                  </a:txBody>
                  <a:tcPr/>
                </a:tc>
                <a:tc>
                  <a:txBody>
                    <a:bodyPr/>
                    <a:lstStyle/>
                    <a:p>
                      <a:r>
                        <a:rPr lang="en-US" sz="1000" dirty="0"/>
                        <a:t>Analyst</a:t>
                      </a:r>
                    </a:p>
                    <a:p>
                      <a:r>
                        <a:rPr lang="en-US" sz="1000" dirty="0"/>
                        <a:t>Programmer</a:t>
                      </a:r>
                    </a:p>
                    <a:p>
                      <a:r>
                        <a:rPr lang="en-US" sz="1000" dirty="0"/>
                        <a:t>Generalist</a:t>
                      </a:r>
                    </a:p>
                    <a:p>
                      <a:r>
                        <a:rPr lang="en-US" sz="1000" dirty="0"/>
                        <a:t>Specialist</a:t>
                      </a:r>
                    </a:p>
                  </a:txBody>
                  <a:tcPr/>
                </a:tc>
                <a:tc>
                  <a:txBody>
                    <a:bodyPr/>
                    <a:lstStyle/>
                    <a:p>
                      <a:r>
                        <a:rPr lang="en-US" sz="1000" dirty="0"/>
                        <a:t>2</a:t>
                      </a:r>
                    </a:p>
                    <a:p>
                      <a:r>
                        <a:rPr lang="en-US" sz="1000" dirty="0"/>
                        <a:t>1</a:t>
                      </a:r>
                    </a:p>
                    <a:p>
                      <a:r>
                        <a:rPr lang="en-US" sz="1000" dirty="0"/>
                        <a:t>1</a:t>
                      </a:r>
                    </a:p>
                    <a:p>
                      <a:r>
                        <a:rPr lang="en-US" sz="1000" dirty="0"/>
                        <a:t>0</a:t>
                      </a:r>
                    </a:p>
                  </a:txBody>
                  <a:tcPr/>
                </a:tc>
                <a:extLst>
                  <a:ext uri="{0D108BD9-81ED-4DB2-BD59-A6C34878D82A}">
                    <a16:rowId xmlns:a16="http://schemas.microsoft.com/office/drawing/2014/main" val="252123295"/>
                  </a:ext>
                </a:extLst>
              </a:tr>
            </a:tbl>
          </a:graphicData>
        </a:graphic>
      </p:graphicFrame>
      <p:sp>
        <p:nvSpPr>
          <p:cNvPr id="3" name="Title 1">
            <a:extLst>
              <a:ext uri="{FF2B5EF4-FFF2-40B4-BE49-F238E27FC236}">
                <a16:creationId xmlns:a16="http://schemas.microsoft.com/office/drawing/2014/main" id="{D9DF75F4-FA55-B944-905A-672D3C625089}"/>
              </a:ext>
            </a:extLst>
          </p:cNvPr>
          <p:cNvSpPr txBox="1">
            <a:spLocks/>
          </p:cNvSpPr>
          <p:nvPr/>
        </p:nvSpPr>
        <p:spPr>
          <a:xfrm>
            <a:off x="1371600" y="173567"/>
            <a:ext cx="9049871" cy="1485900"/>
          </a:xfrm>
          <a:prstGeom prst="rect">
            <a:avLst/>
          </a:prstGeom>
        </p:spPr>
        <p:txBody>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r>
              <a:rPr lang="en-US" dirty="0"/>
              <a:t>Veterans Bring Significant Education and Experience</a:t>
            </a:r>
          </a:p>
        </p:txBody>
      </p:sp>
      <p:sp>
        <p:nvSpPr>
          <p:cNvPr id="6" name="Rounded Rectangle 5">
            <a:extLst>
              <a:ext uri="{FF2B5EF4-FFF2-40B4-BE49-F238E27FC236}">
                <a16:creationId xmlns:a16="http://schemas.microsoft.com/office/drawing/2014/main" id="{1513DFC5-DA66-6744-A44F-386BE21CAFE1}"/>
              </a:ext>
            </a:extLst>
          </p:cNvPr>
          <p:cNvSpPr/>
          <p:nvPr/>
        </p:nvSpPr>
        <p:spPr>
          <a:xfrm>
            <a:off x="1130968" y="3609474"/>
            <a:ext cx="10299032" cy="2286000"/>
          </a:xfrm>
          <a:prstGeom prst="roundRect">
            <a:avLst/>
          </a:prstGeom>
          <a:noFill/>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7" name="TextBox 6">
            <a:extLst>
              <a:ext uri="{FF2B5EF4-FFF2-40B4-BE49-F238E27FC236}">
                <a16:creationId xmlns:a16="http://schemas.microsoft.com/office/drawing/2014/main" id="{9C6A34C0-945E-82C6-C707-8E039D778DB6}"/>
              </a:ext>
            </a:extLst>
          </p:cNvPr>
          <p:cNvSpPr txBox="1"/>
          <p:nvPr/>
        </p:nvSpPr>
        <p:spPr>
          <a:xfrm>
            <a:off x="738554" y="6630340"/>
            <a:ext cx="8073850" cy="230832"/>
          </a:xfrm>
          <a:prstGeom prst="rect">
            <a:avLst/>
          </a:prstGeom>
          <a:noFill/>
        </p:spPr>
        <p:txBody>
          <a:bodyPr wrap="square">
            <a:spAutoFit/>
          </a:bodyPr>
          <a:lstStyle/>
          <a:p>
            <a:r>
              <a:rPr lang="en-US" sz="900" dirty="0"/>
              <a:t>Source: Matthew J. Louis, </a:t>
            </a:r>
            <a:r>
              <a:rPr lang="en-US" sz="900" i="1" dirty="0"/>
              <a:t>Hiring Veterans: How to Leverage Military Talent for Organizational Growth </a:t>
            </a:r>
            <a:r>
              <a:rPr lang="en-US" sz="900" dirty="0"/>
              <a:t>(Newburyport, MA: Career Press, 2023).</a:t>
            </a:r>
          </a:p>
        </p:txBody>
      </p:sp>
      <p:sp>
        <p:nvSpPr>
          <p:cNvPr id="8" name="Footer Placeholder 14">
            <a:extLst>
              <a:ext uri="{FF2B5EF4-FFF2-40B4-BE49-F238E27FC236}">
                <a16:creationId xmlns:a16="http://schemas.microsoft.com/office/drawing/2014/main" id="{6E65017E-68EB-6C4F-3090-2E2910A1A1F8}"/>
              </a:ext>
            </a:extLst>
          </p:cNvPr>
          <p:cNvSpPr txBox="1">
            <a:spLocks/>
          </p:cNvSpPr>
          <p:nvPr/>
        </p:nvSpPr>
        <p:spPr>
          <a:xfrm>
            <a:off x="11183565" y="6534257"/>
            <a:ext cx="1018039" cy="404614"/>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COPYRIGHT</a:t>
            </a:r>
          </a:p>
        </p:txBody>
      </p:sp>
    </p:spTree>
    <p:extLst>
      <p:ext uri="{BB962C8B-B14F-4D97-AF65-F5344CB8AC3E}">
        <p14:creationId xmlns:p14="http://schemas.microsoft.com/office/powerpoint/2010/main" val="17244159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444941C5-650A-6728-9243-92E0200940BE}"/>
              </a:ext>
            </a:extLst>
          </p:cNvPr>
          <p:cNvPicPr>
            <a:picLocks noChangeAspect="1"/>
          </p:cNvPicPr>
          <p:nvPr/>
        </p:nvPicPr>
        <p:blipFill>
          <a:blip r:embed="rId2"/>
          <a:stretch>
            <a:fillRect/>
          </a:stretch>
        </p:blipFill>
        <p:spPr>
          <a:xfrm>
            <a:off x="951632" y="-1"/>
            <a:ext cx="11438488" cy="7624373"/>
          </a:xfrm>
          <a:prstGeom prst="rect">
            <a:avLst/>
          </a:prstGeom>
        </p:spPr>
      </p:pic>
      <p:sp>
        <p:nvSpPr>
          <p:cNvPr id="14" name="Freeform: Shape 13">
            <a:extLst>
              <a:ext uri="{FF2B5EF4-FFF2-40B4-BE49-F238E27FC236}">
                <a16:creationId xmlns:a16="http://schemas.microsoft.com/office/drawing/2014/main" id="{2498D8E5-982F-26EB-0292-CD1D7048A6CF}"/>
              </a:ext>
            </a:extLst>
          </p:cNvPr>
          <p:cNvSpPr/>
          <p:nvPr/>
        </p:nvSpPr>
        <p:spPr>
          <a:xfrm>
            <a:off x="2" y="2"/>
            <a:ext cx="12191998" cy="6857999"/>
          </a:xfrm>
          <a:custGeom>
            <a:avLst/>
            <a:gdLst>
              <a:gd name="connsiteX0" fmla="*/ 0 w 12191998"/>
              <a:gd name="connsiteY0" fmla="*/ 0 h 6857999"/>
              <a:gd name="connsiteX1" fmla="*/ 6745222 w 12191998"/>
              <a:gd name="connsiteY1" fmla="*/ 0 h 6857999"/>
              <a:gd name="connsiteX2" fmla="*/ 6745222 w 12191998"/>
              <a:gd name="connsiteY2" fmla="*/ 4558282 h 6857999"/>
              <a:gd name="connsiteX3" fmla="*/ 6813803 w 12191998"/>
              <a:gd name="connsiteY3" fmla="*/ 4626863 h 6857999"/>
              <a:gd name="connsiteX4" fmla="*/ 7088121 w 12191998"/>
              <a:gd name="connsiteY4" fmla="*/ 4626863 h 6857999"/>
              <a:gd name="connsiteX5" fmla="*/ 7156702 w 12191998"/>
              <a:gd name="connsiteY5" fmla="*/ 4558282 h 6857999"/>
              <a:gd name="connsiteX6" fmla="*/ 7156702 w 12191998"/>
              <a:gd name="connsiteY6" fmla="*/ 0 h 6857999"/>
              <a:gd name="connsiteX7" fmla="*/ 7327390 w 12191998"/>
              <a:gd name="connsiteY7" fmla="*/ 0 h 6857999"/>
              <a:gd name="connsiteX8" fmla="*/ 7327390 w 12191998"/>
              <a:gd name="connsiteY8" fmla="*/ 5518402 h 6857999"/>
              <a:gd name="connsiteX9" fmla="*/ 7395971 w 12191998"/>
              <a:gd name="connsiteY9" fmla="*/ 5586983 h 6857999"/>
              <a:gd name="connsiteX10" fmla="*/ 7670289 w 12191998"/>
              <a:gd name="connsiteY10" fmla="*/ 5586983 h 6857999"/>
              <a:gd name="connsiteX11" fmla="*/ 7738870 w 12191998"/>
              <a:gd name="connsiteY11" fmla="*/ 5518402 h 6857999"/>
              <a:gd name="connsiteX12" fmla="*/ 7738870 w 12191998"/>
              <a:gd name="connsiteY12" fmla="*/ 0 h 6857999"/>
              <a:gd name="connsiteX13" fmla="*/ 7909558 w 12191998"/>
              <a:gd name="connsiteY13" fmla="*/ 0 h 6857999"/>
              <a:gd name="connsiteX14" fmla="*/ 7909558 w 12191998"/>
              <a:gd name="connsiteY14" fmla="*/ 3579874 h 6857999"/>
              <a:gd name="connsiteX15" fmla="*/ 7978139 w 12191998"/>
              <a:gd name="connsiteY15" fmla="*/ 3648455 h 6857999"/>
              <a:gd name="connsiteX16" fmla="*/ 8252457 w 12191998"/>
              <a:gd name="connsiteY16" fmla="*/ 3648455 h 6857999"/>
              <a:gd name="connsiteX17" fmla="*/ 8321038 w 12191998"/>
              <a:gd name="connsiteY17" fmla="*/ 3579874 h 6857999"/>
              <a:gd name="connsiteX18" fmla="*/ 8321038 w 12191998"/>
              <a:gd name="connsiteY18" fmla="*/ 0 h 6857999"/>
              <a:gd name="connsiteX19" fmla="*/ 8491726 w 12191998"/>
              <a:gd name="connsiteY19" fmla="*/ 0 h 6857999"/>
              <a:gd name="connsiteX20" fmla="*/ 8491726 w 12191998"/>
              <a:gd name="connsiteY20" fmla="*/ 6112762 h 6857999"/>
              <a:gd name="connsiteX21" fmla="*/ 8560307 w 12191998"/>
              <a:gd name="connsiteY21" fmla="*/ 6181343 h 6857999"/>
              <a:gd name="connsiteX22" fmla="*/ 8834625 w 12191998"/>
              <a:gd name="connsiteY22" fmla="*/ 6181343 h 6857999"/>
              <a:gd name="connsiteX23" fmla="*/ 8903206 w 12191998"/>
              <a:gd name="connsiteY23" fmla="*/ 6112762 h 6857999"/>
              <a:gd name="connsiteX24" fmla="*/ 8903206 w 12191998"/>
              <a:gd name="connsiteY24" fmla="*/ 0 h 6857999"/>
              <a:gd name="connsiteX25" fmla="*/ 9073894 w 12191998"/>
              <a:gd name="connsiteY25" fmla="*/ 0 h 6857999"/>
              <a:gd name="connsiteX26" fmla="*/ 9073894 w 12191998"/>
              <a:gd name="connsiteY26" fmla="*/ 5664706 h 6857999"/>
              <a:gd name="connsiteX27" fmla="*/ 9142475 w 12191998"/>
              <a:gd name="connsiteY27" fmla="*/ 5733287 h 6857999"/>
              <a:gd name="connsiteX28" fmla="*/ 9416793 w 12191998"/>
              <a:gd name="connsiteY28" fmla="*/ 5733287 h 6857999"/>
              <a:gd name="connsiteX29" fmla="*/ 9485374 w 12191998"/>
              <a:gd name="connsiteY29" fmla="*/ 5664706 h 6857999"/>
              <a:gd name="connsiteX30" fmla="*/ 9485374 w 12191998"/>
              <a:gd name="connsiteY30" fmla="*/ 0 h 6857999"/>
              <a:gd name="connsiteX31" fmla="*/ 9656062 w 12191998"/>
              <a:gd name="connsiteY31" fmla="*/ 0 h 6857999"/>
              <a:gd name="connsiteX32" fmla="*/ 9656062 w 12191998"/>
              <a:gd name="connsiteY32" fmla="*/ 5136290 h 6857999"/>
              <a:gd name="connsiteX33" fmla="*/ 9724643 w 12191998"/>
              <a:gd name="connsiteY33" fmla="*/ 5204871 h 6857999"/>
              <a:gd name="connsiteX34" fmla="*/ 9998961 w 12191998"/>
              <a:gd name="connsiteY34" fmla="*/ 5204871 h 6857999"/>
              <a:gd name="connsiteX35" fmla="*/ 10067542 w 12191998"/>
              <a:gd name="connsiteY35" fmla="*/ 5136290 h 6857999"/>
              <a:gd name="connsiteX36" fmla="*/ 10067542 w 12191998"/>
              <a:gd name="connsiteY36" fmla="*/ 0 h 6857999"/>
              <a:gd name="connsiteX37" fmla="*/ 10238230 w 12191998"/>
              <a:gd name="connsiteY37" fmla="*/ 0 h 6857999"/>
              <a:gd name="connsiteX38" fmla="*/ 10238230 w 12191998"/>
              <a:gd name="connsiteY38" fmla="*/ 4119370 h 6857999"/>
              <a:gd name="connsiteX39" fmla="*/ 10306811 w 12191998"/>
              <a:gd name="connsiteY39" fmla="*/ 4187951 h 6857999"/>
              <a:gd name="connsiteX40" fmla="*/ 10581129 w 12191998"/>
              <a:gd name="connsiteY40" fmla="*/ 4187951 h 6857999"/>
              <a:gd name="connsiteX41" fmla="*/ 10649710 w 12191998"/>
              <a:gd name="connsiteY41" fmla="*/ 4119370 h 6857999"/>
              <a:gd name="connsiteX42" fmla="*/ 10649710 w 12191998"/>
              <a:gd name="connsiteY42" fmla="*/ 0 h 6857999"/>
              <a:gd name="connsiteX43" fmla="*/ 10820398 w 12191998"/>
              <a:gd name="connsiteY43" fmla="*/ 0 h 6857999"/>
              <a:gd name="connsiteX44" fmla="*/ 10820398 w 12191998"/>
              <a:gd name="connsiteY44" fmla="*/ 4777738 h 6857999"/>
              <a:gd name="connsiteX45" fmla="*/ 10888979 w 12191998"/>
              <a:gd name="connsiteY45" fmla="*/ 4846319 h 6857999"/>
              <a:gd name="connsiteX46" fmla="*/ 11163297 w 12191998"/>
              <a:gd name="connsiteY46" fmla="*/ 4846319 h 6857999"/>
              <a:gd name="connsiteX47" fmla="*/ 11231878 w 12191998"/>
              <a:gd name="connsiteY47" fmla="*/ 4777738 h 6857999"/>
              <a:gd name="connsiteX48" fmla="*/ 11231878 w 12191998"/>
              <a:gd name="connsiteY48" fmla="*/ 0 h 6857999"/>
              <a:gd name="connsiteX49" fmla="*/ 11402566 w 12191998"/>
              <a:gd name="connsiteY49" fmla="*/ 0 h 6857999"/>
              <a:gd name="connsiteX50" fmla="*/ 11402566 w 12191998"/>
              <a:gd name="connsiteY50" fmla="*/ 5417818 h 6857999"/>
              <a:gd name="connsiteX51" fmla="*/ 11471147 w 12191998"/>
              <a:gd name="connsiteY51" fmla="*/ 5486399 h 6857999"/>
              <a:gd name="connsiteX52" fmla="*/ 11745465 w 12191998"/>
              <a:gd name="connsiteY52" fmla="*/ 5486399 h 6857999"/>
              <a:gd name="connsiteX53" fmla="*/ 11814046 w 12191998"/>
              <a:gd name="connsiteY53" fmla="*/ 5417818 h 6857999"/>
              <a:gd name="connsiteX54" fmla="*/ 11814046 w 12191998"/>
              <a:gd name="connsiteY54" fmla="*/ 0 h 6857999"/>
              <a:gd name="connsiteX55" fmla="*/ 12191998 w 12191998"/>
              <a:gd name="connsiteY55" fmla="*/ 0 h 6857999"/>
              <a:gd name="connsiteX56" fmla="*/ 12191998 w 12191998"/>
              <a:gd name="connsiteY56" fmla="*/ 6857999 h 6857999"/>
              <a:gd name="connsiteX57" fmla="*/ 0 w 12191998"/>
              <a:gd name="connsiteY57"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2191998" h="6857999">
                <a:moveTo>
                  <a:pt x="0" y="0"/>
                </a:moveTo>
                <a:lnTo>
                  <a:pt x="6745222" y="0"/>
                </a:lnTo>
                <a:lnTo>
                  <a:pt x="6745222" y="4558282"/>
                </a:lnTo>
                <a:cubicBezTo>
                  <a:pt x="6745222" y="4596158"/>
                  <a:pt x="6775927" y="4626863"/>
                  <a:pt x="6813803" y="4626863"/>
                </a:cubicBezTo>
                <a:lnTo>
                  <a:pt x="7088121" y="4626863"/>
                </a:lnTo>
                <a:cubicBezTo>
                  <a:pt x="7125997" y="4626863"/>
                  <a:pt x="7156702" y="4596158"/>
                  <a:pt x="7156702" y="4558282"/>
                </a:cubicBezTo>
                <a:lnTo>
                  <a:pt x="7156702" y="0"/>
                </a:lnTo>
                <a:lnTo>
                  <a:pt x="7327390" y="0"/>
                </a:lnTo>
                <a:lnTo>
                  <a:pt x="7327390" y="5518402"/>
                </a:lnTo>
                <a:cubicBezTo>
                  <a:pt x="7327390" y="5556278"/>
                  <a:pt x="7358095" y="5586983"/>
                  <a:pt x="7395971" y="5586983"/>
                </a:cubicBezTo>
                <a:lnTo>
                  <a:pt x="7670289" y="5586983"/>
                </a:lnTo>
                <a:cubicBezTo>
                  <a:pt x="7708165" y="5586983"/>
                  <a:pt x="7738870" y="5556278"/>
                  <a:pt x="7738870" y="5518402"/>
                </a:cubicBezTo>
                <a:lnTo>
                  <a:pt x="7738870" y="0"/>
                </a:lnTo>
                <a:lnTo>
                  <a:pt x="7909558" y="0"/>
                </a:lnTo>
                <a:lnTo>
                  <a:pt x="7909558" y="3579874"/>
                </a:lnTo>
                <a:cubicBezTo>
                  <a:pt x="7909558" y="3617750"/>
                  <a:pt x="7940263" y="3648455"/>
                  <a:pt x="7978139" y="3648455"/>
                </a:cubicBezTo>
                <a:lnTo>
                  <a:pt x="8252457" y="3648455"/>
                </a:lnTo>
                <a:cubicBezTo>
                  <a:pt x="8290333" y="3648455"/>
                  <a:pt x="8321038" y="3617750"/>
                  <a:pt x="8321038" y="3579874"/>
                </a:cubicBezTo>
                <a:lnTo>
                  <a:pt x="8321038" y="0"/>
                </a:lnTo>
                <a:lnTo>
                  <a:pt x="8491726" y="0"/>
                </a:lnTo>
                <a:lnTo>
                  <a:pt x="8491726" y="6112762"/>
                </a:lnTo>
                <a:cubicBezTo>
                  <a:pt x="8491726" y="6150638"/>
                  <a:pt x="8522431" y="6181343"/>
                  <a:pt x="8560307" y="6181343"/>
                </a:cubicBezTo>
                <a:lnTo>
                  <a:pt x="8834625" y="6181343"/>
                </a:lnTo>
                <a:cubicBezTo>
                  <a:pt x="8872501" y="6181343"/>
                  <a:pt x="8903206" y="6150638"/>
                  <a:pt x="8903206" y="6112762"/>
                </a:cubicBezTo>
                <a:lnTo>
                  <a:pt x="8903206" y="0"/>
                </a:lnTo>
                <a:lnTo>
                  <a:pt x="9073894" y="0"/>
                </a:lnTo>
                <a:lnTo>
                  <a:pt x="9073894" y="5664706"/>
                </a:lnTo>
                <a:cubicBezTo>
                  <a:pt x="9073894" y="5702582"/>
                  <a:pt x="9104599" y="5733287"/>
                  <a:pt x="9142475" y="5733287"/>
                </a:cubicBezTo>
                <a:lnTo>
                  <a:pt x="9416793" y="5733287"/>
                </a:lnTo>
                <a:cubicBezTo>
                  <a:pt x="9454669" y="5733287"/>
                  <a:pt x="9485374" y="5702582"/>
                  <a:pt x="9485374" y="5664706"/>
                </a:cubicBezTo>
                <a:lnTo>
                  <a:pt x="9485374" y="0"/>
                </a:lnTo>
                <a:lnTo>
                  <a:pt x="9656062" y="0"/>
                </a:lnTo>
                <a:lnTo>
                  <a:pt x="9656062" y="5136290"/>
                </a:lnTo>
                <a:cubicBezTo>
                  <a:pt x="9656062" y="5174166"/>
                  <a:pt x="9686767" y="5204871"/>
                  <a:pt x="9724643" y="5204871"/>
                </a:cubicBezTo>
                <a:lnTo>
                  <a:pt x="9998961" y="5204871"/>
                </a:lnTo>
                <a:cubicBezTo>
                  <a:pt x="10036837" y="5204871"/>
                  <a:pt x="10067542" y="5174166"/>
                  <a:pt x="10067542" y="5136290"/>
                </a:cubicBezTo>
                <a:lnTo>
                  <a:pt x="10067542" y="0"/>
                </a:lnTo>
                <a:lnTo>
                  <a:pt x="10238230" y="0"/>
                </a:lnTo>
                <a:lnTo>
                  <a:pt x="10238230" y="4119370"/>
                </a:lnTo>
                <a:cubicBezTo>
                  <a:pt x="10238230" y="4157246"/>
                  <a:pt x="10268935" y="4187951"/>
                  <a:pt x="10306811" y="4187951"/>
                </a:cubicBezTo>
                <a:lnTo>
                  <a:pt x="10581129" y="4187951"/>
                </a:lnTo>
                <a:cubicBezTo>
                  <a:pt x="10619005" y="4187951"/>
                  <a:pt x="10649710" y="4157246"/>
                  <a:pt x="10649710" y="4119370"/>
                </a:cubicBezTo>
                <a:lnTo>
                  <a:pt x="10649710" y="0"/>
                </a:lnTo>
                <a:lnTo>
                  <a:pt x="10820398" y="0"/>
                </a:lnTo>
                <a:lnTo>
                  <a:pt x="10820398" y="4777738"/>
                </a:lnTo>
                <a:cubicBezTo>
                  <a:pt x="10820398" y="4815614"/>
                  <a:pt x="10851103" y="4846319"/>
                  <a:pt x="10888979" y="4846319"/>
                </a:cubicBezTo>
                <a:lnTo>
                  <a:pt x="11163297" y="4846319"/>
                </a:lnTo>
                <a:cubicBezTo>
                  <a:pt x="11201173" y="4846319"/>
                  <a:pt x="11231878" y="4815614"/>
                  <a:pt x="11231878" y="4777738"/>
                </a:cubicBezTo>
                <a:lnTo>
                  <a:pt x="11231878" y="0"/>
                </a:lnTo>
                <a:lnTo>
                  <a:pt x="11402566" y="0"/>
                </a:lnTo>
                <a:lnTo>
                  <a:pt x="11402566" y="5417818"/>
                </a:lnTo>
                <a:cubicBezTo>
                  <a:pt x="11402566" y="5455694"/>
                  <a:pt x="11433271" y="5486399"/>
                  <a:pt x="11471147" y="5486399"/>
                </a:cubicBezTo>
                <a:lnTo>
                  <a:pt x="11745465" y="5486399"/>
                </a:lnTo>
                <a:cubicBezTo>
                  <a:pt x="11783341" y="5486399"/>
                  <a:pt x="11814046" y="5455694"/>
                  <a:pt x="11814046" y="5417818"/>
                </a:cubicBezTo>
                <a:lnTo>
                  <a:pt x="11814046" y="0"/>
                </a:lnTo>
                <a:lnTo>
                  <a:pt x="12191998" y="0"/>
                </a:lnTo>
                <a:lnTo>
                  <a:pt x="12191998" y="6857999"/>
                </a:lnTo>
                <a:lnTo>
                  <a:pt x="0" y="6857999"/>
                </a:lnTo>
                <a:close/>
              </a:path>
            </a:pathLst>
          </a:cu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Footer Placeholder 14">
            <a:extLst>
              <a:ext uri="{FF2B5EF4-FFF2-40B4-BE49-F238E27FC236}">
                <a16:creationId xmlns:a16="http://schemas.microsoft.com/office/drawing/2014/main" id="{FA793D22-8899-1E65-77CE-6A4298EF7BA6}"/>
              </a:ext>
            </a:extLst>
          </p:cNvPr>
          <p:cNvSpPr txBox="1">
            <a:spLocks/>
          </p:cNvSpPr>
          <p:nvPr/>
        </p:nvSpPr>
        <p:spPr>
          <a:xfrm>
            <a:off x="10958318" y="6447531"/>
            <a:ext cx="1018039" cy="404614"/>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COPYRIGHT</a:t>
            </a:r>
          </a:p>
        </p:txBody>
      </p:sp>
      <p:sp>
        <p:nvSpPr>
          <p:cNvPr id="6" name="Title 1">
            <a:extLst>
              <a:ext uri="{FF2B5EF4-FFF2-40B4-BE49-F238E27FC236}">
                <a16:creationId xmlns:a16="http://schemas.microsoft.com/office/drawing/2014/main" id="{D20A7205-85FB-BD51-F013-5D0BF3D857AA}"/>
              </a:ext>
            </a:extLst>
          </p:cNvPr>
          <p:cNvSpPr>
            <a:spLocks noGrp="1"/>
          </p:cNvSpPr>
          <p:nvPr>
            <p:ph type="title"/>
          </p:nvPr>
        </p:nvSpPr>
        <p:spPr>
          <a:xfrm>
            <a:off x="758952" y="685800"/>
            <a:ext cx="9601200" cy="737647"/>
          </a:xfrm>
        </p:spPr>
        <p:txBody>
          <a:bodyPr/>
          <a:lstStyle/>
          <a:p>
            <a:r>
              <a:rPr lang="en-US" dirty="0">
                <a:latin typeface="Rockwell" panose="02060603020205020403" pitchFamily="18" charset="0"/>
              </a:rPr>
              <a:t>Question:</a:t>
            </a:r>
          </a:p>
        </p:txBody>
      </p:sp>
      <p:sp>
        <p:nvSpPr>
          <p:cNvPr id="7" name="Content Placeholder 2">
            <a:extLst>
              <a:ext uri="{FF2B5EF4-FFF2-40B4-BE49-F238E27FC236}">
                <a16:creationId xmlns:a16="http://schemas.microsoft.com/office/drawing/2014/main" id="{944CCE05-EB08-0CB7-2855-15C204F212C5}"/>
              </a:ext>
            </a:extLst>
          </p:cNvPr>
          <p:cNvSpPr>
            <a:spLocks noGrp="1"/>
          </p:cNvSpPr>
          <p:nvPr>
            <p:ph idx="1"/>
          </p:nvPr>
        </p:nvSpPr>
        <p:spPr>
          <a:xfrm>
            <a:off x="758952" y="1411286"/>
            <a:ext cx="5897880" cy="5315681"/>
          </a:xfrm>
        </p:spPr>
        <p:txBody>
          <a:bodyPr>
            <a:normAutofit/>
          </a:bodyPr>
          <a:lstStyle/>
          <a:p>
            <a:pPr marL="0" indent="0" algn="ctr">
              <a:buNone/>
            </a:pPr>
            <a:r>
              <a:rPr lang="en-US" sz="4000" dirty="0">
                <a:latin typeface="+mj-lt"/>
                <a:cs typeface="Aharoni" panose="02010803020104030203" pitchFamily="2" charset="-79"/>
              </a:rPr>
              <a:t>What percentage of veterans served in a combat specialty?</a:t>
            </a:r>
          </a:p>
          <a:p>
            <a:pPr marL="0" indent="0">
              <a:buNone/>
            </a:pPr>
            <a:endParaRPr lang="en-US" dirty="0">
              <a:latin typeface="+mj-lt"/>
            </a:endParaRPr>
          </a:p>
        </p:txBody>
      </p:sp>
      <p:sp>
        <p:nvSpPr>
          <p:cNvPr id="2" name="Rectangle: Rounded Corners 1">
            <a:extLst>
              <a:ext uri="{FF2B5EF4-FFF2-40B4-BE49-F238E27FC236}">
                <a16:creationId xmlns:a16="http://schemas.microsoft.com/office/drawing/2014/main" id="{8F96BA88-61B1-A0DE-8F8E-7E4485F5BC60}"/>
              </a:ext>
            </a:extLst>
          </p:cNvPr>
          <p:cNvSpPr/>
          <p:nvPr/>
        </p:nvSpPr>
        <p:spPr>
          <a:xfrm>
            <a:off x="2117557" y="3407040"/>
            <a:ext cx="2678397" cy="737647"/>
          </a:xfrm>
          <a:prstGeom prst="round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b="1" dirty="0"/>
              <a:t>0 – 25%</a:t>
            </a:r>
          </a:p>
        </p:txBody>
      </p:sp>
      <p:sp>
        <p:nvSpPr>
          <p:cNvPr id="3" name="Rectangle: Rounded Corners 2">
            <a:extLst>
              <a:ext uri="{FF2B5EF4-FFF2-40B4-BE49-F238E27FC236}">
                <a16:creationId xmlns:a16="http://schemas.microsoft.com/office/drawing/2014/main" id="{C47E9A1B-7716-8EE5-3B16-9E9B35E2FB5C}"/>
              </a:ext>
            </a:extLst>
          </p:cNvPr>
          <p:cNvSpPr/>
          <p:nvPr/>
        </p:nvSpPr>
        <p:spPr>
          <a:xfrm>
            <a:off x="2117557" y="4263467"/>
            <a:ext cx="2678397" cy="737647"/>
          </a:xfrm>
          <a:prstGeom prst="round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b="1" dirty="0"/>
              <a:t>25 – 50%</a:t>
            </a:r>
          </a:p>
        </p:txBody>
      </p:sp>
      <p:sp>
        <p:nvSpPr>
          <p:cNvPr id="4" name="Rectangle: Rounded Corners 3">
            <a:extLst>
              <a:ext uri="{FF2B5EF4-FFF2-40B4-BE49-F238E27FC236}">
                <a16:creationId xmlns:a16="http://schemas.microsoft.com/office/drawing/2014/main" id="{E55BB4DE-78F2-CC31-045B-EDA0168F1B72}"/>
              </a:ext>
            </a:extLst>
          </p:cNvPr>
          <p:cNvSpPr/>
          <p:nvPr/>
        </p:nvSpPr>
        <p:spPr>
          <a:xfrm>
            <a:off x="2117557" y="5151978"/>
            <a:ext cx="2678397" cy="737647"/>
          </a:xfrm>
          <a:prstGeom prst="round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b="1" dirty="0"/>
              <a:t>50 – 75%</a:t>
            </a:r>
          </a:p>
        </p:txBody>
      </p:sp>
      <p:sp>
        <p:nvSpPr>
          <p:cNvPr id="12" name="Content Placeholder 2">
            <a:extLst>
              <a:ext uri="{FF2B5EF4-FFF2-40B4-BE49-F238E27FC236}">
                <a16:creationId xmlns:a16="http://schemas.microsoft.com/office/drawing/2014/main" id="{A76371AF-B282-33EA-BAB5-927BF96855E3}"/>
              </a:ext>
            </a:extLst>
          </p:cNvPr>
          <p:cNvSpPr txBox="1">
            <a:spLocks/>
          </p:cNvSpPr>
          <p:nvPr/>
        </p:nvSpPr>
        <p:spPr>
          <a:xfrm>
            <a:off x="-3797008" y="2720306"/>
            <a:ext cx="5212080" cy="2938742"/>
          </a:xfrm>
          <a:prstGeom prst="rect">
            <a:avLst/>
          </a:prstGeom>
        </p:spPr>
        <p:txBody>
          <a:bodyPr vert="horz" lIns="91440" tIns="45720" rIns="91440" bIns="45720" rtlCol="0">
            <a:norm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marL="0" indent="0" algn="ctr">
              <a:buFont typeface="Franklin Gothic Book" panose="020B0503020102020204" pitchFamily="34" charset="0"/>
              <a:buNone/>
            </a:pPr>
            <a:endParaRPr lang="en-US" sz="4400" dirty="0"/>
          </a:p>
          <a:p>
            <a:pPr marL="0" indent="0" algn="ctr">
              <a:buFont typeface="Franklin Gothic Book" panose="020B0503020102020204" pitchFamily="34" charset="0"/>
              <a:buNone/>
            </a:pPr>
            <a:r>
              <a:rPr lang="en-US" sz="5400" b="1" dirty="0"/>
              <a:t>&lt;15%</a:t>
            </a:r>
          </a:p>
        </p:txBody>
      </p:sp>
    </p:spTree>
    <p:extLst>
      <p:ext uri="{BB962C8B-B14F-4D97-AF65-F5344CB8AC3E}">
        <p14:creationId xmlns:p14="http://schemas.microsoft.com/office/powerpoint/2010/main" val="4575725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444941C5-650A-6728-9243-92E0200940BE}"/>
              </a:ext>
            </a:extLst>
          </p:cNvPr>
          <p:cNvPicPr>
            <a:picLocks noChangeAspect="1"/>
          </p:cNvPicPr>
          <p:nvPr/>
        </p:nvPicPr>
        <p:blipFill>
          <a:blip r:embed="rId2"/>
          <a:stretch>
            <a:fillRect/>
          </a:stretch>
        </p:blipFill>
        <p:spPr>
          <a:xfrm>
            <a:off x="951632" y="-1"/>
            <a:ext cx="11438488" cy="7624373"/>
          </a:xfrm>
          <a:prstGeom prst="rect">
            <a:avLst/>
          </a:prstGeom>
        </p:spPr>
      </p:pic>
      <p:sp>
        <p:nvSpPr>
          <p:cNvPr id="14" name="Freeform: Shape 13">
            <a:extLst>
              <a:ext uri="{FF2B5EF4-FFF2-40B4-BE49-F238E27FC236}">
                <a16:creationId xmlns:a16="http://schemas.microsoft.com/office/drawing/2014/main" id="{2498D8E5-982F-26EB-0292-CD1D7048A6CF}"/>
              </a:ext>
            </a:extLst>
          </p:cNvPr>
          <p:cNvSpPr/>
          <p:nvPr/>
        </p:nvSpPr>
        <p:spPr>
          <a:xfrm>
            <a:off x="2" y="2"/>
            <a:ext cx="12191998" cy="6857999"/>
          </a:xfrm>
          <a:custGeom>
            <a:avLst/>
            <a:gdLst>
              <a:gd name="connsiteX0" fmla="*/ 0 w 12191998"/>
              <a:gd name="connsiteY0" fmla="*/ 0 h 6857999"/>
              <a:gd name="connsiteX1" fmla="*/ 6745222 w 12191998"/>
              <a:gd name="connsiteY1" fmla="*/ 0 h 6857999"/>
              <a:gd name="connsiteX2" fmla="*/ 6745222 w 12191998"/>
              <a:gd name="connsiteY2" fmla="*/ 4558282 h 6857999"/>
              <a:gd name="connsiteX3" fmla="*/ 6813803 w 12191998"/>
              <a:gd name="connsiteY3" fmla="*/ 4626863 h 6857999"/>
              <a:gd name="connsiteX4" fmla="*/ 7088121 w 12191998"/>
              <a:gd name="connsiteY4" fmla="*/ 4626863 h 6857999"/>
              <a:gd name="connsiteX5" fmla="*/ 7156702 w 12191998"/>
              <a:gd name="connsiteY5" fmla="*/ 4558282 h 6857999"/>
              <a:gd name="connsiteX6" fmla="*/ 7156702 w 12191998"/>
              <a:gd name="connsiteY6" fmla="*/ 0 h 6857999"/>
              <a:gd name="connsiteX7" fmla="*/ 7327390 w 12191998"/>
              <a:gd name="connsiteY7" fmla="*/ 0 h 6857999"/>
              <a:gd name="connsiteX8" fmla="*/ 7327390 w 12191998"/>
              <a:gd name="connsiteY8" fmla="*/ 5518402 h 6857999"/>
              <a:gd name="connsiteX9" fmla="*/ 7395971 w 12191998"/>
              <a:gd name="connsiteY9" fmla="*/ 5586983 h 6857999"/>
              <a:gd name="connsiteX10" fmla="*/ 7670289 w 12191998"/>
              <a:gd name="connsiteY10" fmla="*/ 5586983 h 6857999"/>
              <a:gd name="connsiteX11" fmla="*/ 7738870 w 12191998"/>
              <a:gd name="connsiteY11" fmla="*/ 5518402 h 6857999"/>
              <a:gd name="connsiteX12" fmla="*/ 7738870 w 12191998"/>
              <a:gd name="connsiteY12" fmla="*/ 0 h 6857999"/>
              <a:gd name="connsiteX13" fmla="*/ 7909558 w 12191998"/>
              <a:gd name="connsiteY13" fmla="*/ 0 h 6857999"/>
              <a:gd name="connsiteX14" fmla="*/ 7909558 w 12191998"/>
              <a:gd name="connsiteY14" fmla="*/ 3579874 h 6857999"/>
              <a:gd name="connsiteX15" fmla="*/ 7978139 w 12191998"/>
              <a:gd name="connsiteY15" fmla="*/ 3648455 h 6857999"/>
              <a:gd name="connsiteX16" fmla="*/ 8252457 w 12191998"/>
              <a:gd name="connsiteY16" fmla="*/ 3648455 h 6857999"/>
              <a:gd name="connsiteX17" fmla="*/ 8321038 w 12191998"/>
              <a:gd name="connsiteY17" fmla="*/ 3579874 h 6857999"/>
              <a:gd name="connsiteX18" fmla="*/ 8321038 w 12191998"/>
              <a:gd name="connsiteY18" fmla="*/ 0 h 6857999"/>
              <a:gd name="connsiteX19" fmla="*/ 8491726 w 12191998"/>
              <a:gd name="connsiteY19" fmla="*/ 0 h 6857999"/>
              <a:gd name="connsiteX20" fmla="*/ 8491726 w 12191998"/>
              <a:gd name="connsiteY20" fmla="*/ 6112762 h 6857999"/>
              <a:gd name="connsiteX21" fmla="*/ 8560307 w 12191998"/>
              <a:gd name="connsiteY21" fmla="*/ 6181343 h 6857999"/>
              <a:gd name="connsiteX22" fmla="*/ 8834625 w 12191998"/>
              <a:gd name="connsiteY22" fmla="*/ 6181343 h 6857999"/>
              <a:gd name="connsiteX23" fmla="*/ 8903206 w 12191998"/>
              <a:gd name="connsiteY23" fmla="*/ 6112762 h 6857999"/>
              <a:gd name="connsiteX24" fmla="*/ 8903206 w 12191998"/>
              <a:gd name="connsiteY24" fmla="*/ 0 h 6857999"/>
              <a:gd name="connsiteX25" fmla="*/ 9073894 w 12191998"/>
              <a:gd name="connsiteY25" fmla="*/ 0 h 6857999"/>
              <a:gd name="connsiteX26" fmla="*/ 9073894 w 12191998"/>
              <a:gd name="connsiteY26" fmla="*/ 5664706 h 6857999"/>
              <a:gd name="connsiteX27" fmla="*/ 9142475 w 12191998"/>
              <a:gd name="connsiteY27" fmla="*/ 5733287 h 6857999"/>
              <a:gd name="connsiteX28" fmla="*/ 9416793 w 12191998"/>
              <a:gd name="connsiteY28" fmla="*/ 5733287 h 6857999"/>
              <a:gd name="connsiteX29" fmla="*/ 9485374 w 12191998"/>
              <a:gd name="connsiteY29" fmla="*/ 5664706 h 6857999"/>
              <a:gd name="connsiteX30" fmla="*/ 9485374 w 12191998"/>
              <a:gd name="connsiteY30" fmla="*/ 0 h 6857999"/>
              <a:gd name="connsiteX31" fmla="*/ 9656062 w 12191998"/>
              <a:gd name="connsiteY31" fmla="*/ 0 h 6857999"/>
              <a:gd name="connsiteX32" fmla="*/ 9656062 w 12191998"/>
              <a:gd name="connsiteY32" fmla="*/ 5136290 h 6857999"/>
              <a:gd name="connsiteX33" fmla="*/ 9724643 w 12191998"/>
              <a:gd name="connsiteY33" fmla="*/ 5204871 h 6857999"/>
              <a:gd name="connsiteX34" fmla="*/ 9998961 w 12191998"/>
              <a:gd name="connsiteY34" fmla="*/ 5204871 h 6857999"/>
              <a:gd name="connsiteX35" fmla="*/ 10067542 w 12191998"/>
              <a:gd name="connsiteY35" fmla="*/ 5136290 h 6857999"/>
              <a:gd name="connsiteX36" fmla="*/ 10067542 w 12191998"/>
              <a:gd name="connsiteY36" fmla="*/ 0 h 6857999"/>
              <a:gd name="connsiteX37" fmla="*/ 10238230 w 12191998"/>
              <a:gd name="connsiteY37" fmla="*/ 0 h 6857999"/>
              <a:gd name="connsiteX38" fmla="*/ 10238230 w 12191998"/>
              <a:gd name="connsiteY38" fmla="*/ 4119370 h 6857999"/>
              <a:gd name="connsiteX39" fmla="*/ 10306811 w 12191998"/>
              <a:gd name="connsiteY39" fmla="*/ 4187951 h 6857999"/>
              <a:gd name="connsiteX40" fmla="*/ 10581129 w 12191998"/>
              <a:gd name="connsiteY40" fmla="*/ 4187951 h 6857999"/>
              <a:gd name="connsiteX41" fmla="*/ 10649710 w 12191998"/>
              <a:gd name="connsiteY41" fmla="*/ 4119370 h 6857999"/>
              <a:gd name="connsiteX42" fmla="*/ 10649710 w 12191998"/>
              <a:gd name="connsiteY42" fmla="*/ 0 h 6857999"/>
              <a:gd name="connsiteX43" fmla="*/ 10820398 w 12191998"/>
              <a:gd name="connsiteY43" fmla="*/ 0 h 6857999"/>
              <a:gd name="connsiteX44" fmla="*/ 10820398 w 12191998"/>
              <a:gd name="connsiteY44" fmla="*/ 4777738 h 6857999"/>
              <a:gd name="connsiteX45" fmla="*/ 10888979 w 12191998"/>
              <a:gd name="connsiteY45" fmla="*/ 4846319 h 6857999"/>
              <a:gd name="connsiteX46" fmla="*/ 11163297 w 12191998"/>
              <a:gd name="connsiteY46" fmla="*/ 4846319 h 6857999"/>
              <a:gd name="connsiteX47" fmla="*/ 11231878 w 12191998"/>
              <a:gd name="connsiteY47" fmla="*/ 4777738 h 6857999"/>
              <a:gd name="connsiteX48" fmla="*/ 11231878 w 12191998"/>
              <a:gd name="connsiteY48" fmla="*/ 0 h 6857999"/>
              <a:gd name="connsiteX49" fmla="*/ 11402566 w 12191998"/>
              <a:gd name="connsiteY49" fmla="*/ 0 h 6857999"/>
              <a:gd name="connsiteX50" fmla="*/ 11402566 w 12191998"/>
              <a:gd name="connsiteY50" fmla="*/ 5417818 h 6857999"/>
              <a:gd name="connsiteX51" fmla="*/ 11471147 w 12191998"/>
              <a:gd name="connsiteY51" fmla="*/ 5486399 h 6857999"/>
              <a:gd name="connsiteX52" fmla="*/ 11745465 w 12191998"/>
              <a:gd name="connsiteY52" fmla="*/ 5486399 h 6857999"/>
              <a:gd name="connsiteX53" fmla="*/ 11814046 w 12191998"/>
              <a:gd name="connsiteY53" fmla="*/ 5417818 h 6857999"/>
              <a:gd name="connsiteX54" fmla="*/ 11814046 w 12191998"/>
              <a:gd name="connsiteY54" fmla="*/ 0 h 6857999"/>
              <a:gd name="connsiteX55" fmla="*/ 12191998 w 12191998"/>
              <a:gd name="connsiteY55" fmla="*/ 0 h 6857999"/>
              <a:gd name="connsiteX56" fmla="*/ 12191998 w 12191998"/>
              <a:gd name="connsiteY56" fmla="*/ 6857999 h 6857999"/>
              <a:gd name="connsiteX57" fmla="*/ 0 w 12191998"/>
              <a:gd name="connsiteY57"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2191998" h="6857999">
                <a:moveTo>
                  <a:pt x="0" y="0"/>
                </a:moveTo>
                <a:lnTo>
                  <a:pt x="6745222" y="0"/>
                </a:lnTo>
                <a:lnTo>
                  <a:pt x="6745222" y="4558282"/>
                </a:lnTo>
                <a:cubicBezTo>
                  <a:pt x="6745222" y="4596158"/>
                  <a:pt x="6775927" y="4626863"/>
                  <a:pt x="6813803" y="4626863"/>
                </a:cubicBezTo>
                <a:lnTo>
                  <a:pt x="7088121" y="4626863"/>
                </a:lnTo>
                <a:cubicBezTo>
                  <a:pt x="7125997" y="4626863"/>
                  <a:pt x="7156702" y="4596158"/>
                  <a:pt x="7156702" y="4558282"/>
                </a:cubicBezTo>
                <a:lnTo>
                  <a:pt x="7156702" y="0"/>
                </a:lnTo>
                <a:lnTo>
                  <a:pt x="7327390" y="0"/>
                </a:lnTo>
                <a:lnTo>
                  <a:pt x="7327390" y="5518402"/>
                </a:lnTo>
                <a:cubicBezTo>
                  <a:pt x="7327390" y="5556278"/>
                  <a:pt x="7358095" y="5586983"/>
                  <a:pt x="7395971" y="5586983"/>
                </a:cubicBezTo>
                <a:lnTo>
                  <a:pt x="7670289" y="5586983"/>
                </a:lnTo>
                <a:cubicBezTo>
                  <a:pt x="7708165" y="5586983"/>
                  <a:pt x="7738870" y="5556278"/>
                  <a:pt x="7738870" y="5518402"/>
                </a:cubicBezTo>
                <a:lnTo>
                  <a:pt x="7738870" y="0"/>
                </a:lnTo>
                <a:lnTo>
                  <a:pt x="7909558" y="0"/>
                </a:lnTo>
                <a:lnTo>
                  <a:pt x="7909558" y="3579874"/>
                </a:lnTo>
                <a:cubicBezTo>
                  <a:pt x="7909558" y="3617750"/>
                  <a:pt x="7940263" y="3648455"/>
                  <a:pt x="7978139" y="3648455"/>
                </a:cubicBezTo>
                <a:lnTo>
                  <a:pt x="8252457" y="3648455"/>
                </a:lnTo>
                <a:cubicBezTo>
                  <a:pt x="8290333" y="3648455"/>
                  <a:pt x="8321038" y="3617750"/>
                  <a:pt x="8321038" y="3579874"/>
                </a:cubicBezTo>
                <a:lnTo>
                  <a:pt x="8321038" y="0"/>
                </a:lnTo>
                <a:lnTo>
                  <a:pt x="8491726" y="0"/>
                </a:lnTo>
                <a:lnTo>
                  <a:pt x="8491726" y="6112762"/>
                </a:lnTo>
                <a:cubicBezTo>
                  <a:pt x="8491726" y="6150638"/>
                  <a:pt x="8522431" y="6181343"/>
                  <a:pt x="8560307" y="6181343"/>
                </a:cubicBezTo>
                <a:lnTo>
                  <a:pt x="8834625" y="6181343"/>
                </a:lnTo>
                <a:cubicBezTo>
                  <a:pt x="8872501" y="6181343"/>
                  <a:pt x="8903206" y="6150638"/>
                  <a:pt x="8903206" y="6112762"/>
                </a:cubicBezTo>
                <a:lnTo>
                  <a:pt x="8903206" y="0"/>
                </a:lnTo>
                <a:lnTo>
                  <a:pt x="9073894" y="0"/>
                </a:lnTo>
                <a:lnTo>
                  <a:pt x="9073894" y="5664706"/>
                </a:lnTo>
                <a:cubicBezTo>
                  <a:pt x="9073894" y="5702582"/>
                  <a:pt x="9104599" y="5733287"/>
                  <a:pt x="9142475" y="5733287"/>
                </a:cubicBezTo>
                <a:lnTo>
                  <a:pt x="9416793" y="5733287"/>
                </a:lnTo>
                <a:cubicBezTo>
                  <a:pt x="9454669" y="5733287"/>
                  <a:pt x="9485374" y="5702582"/>
                  <a:pt x="9485374" y="5664706"/>
                </a:cubicBezTo>
                <a:lnTo>
                  <a:pt x="9485374" y="0"/>
                </a:lnTo>
                <a:lnTo>
                  <a:pt x="9656062" y="0"/>
                </a:lnTo>
                <a:lnTo>
                  <a:pt x="9656062" y="5136290"/>
                </a:lnTo>
                <a:cubicBezTo>
                  <a:pt x="9656062" y="5174166"/>
                  <a:pt x="9686767" y="5204871"/>
                  <a:pt x="9724643" y="5204871"/>
                </a:cubicBezTo>
                <a:lnTo>
                  <a:pt x="9998961" y="5204871"/>
                </a:lnTo>
                <a:cubicBezTo>
                  <a:pt x="10036837" y="5204871"/>
                  <a:pt x="10067542" y="5174166"/>
                  <a:pt x="10067542" y="5136290"/>
                </a:cubicBezTo>
                <a:lnTo>
                  <a:pt x="10067542" y="0"/>
                </a:lnTo>
                <a:lnTo>
                  <a:pt x="10238230" y="0"/>
                </a:lnTo>
                <a:lnTo>
                  <a:pt x="10238230" y="4119370"/>
                </a:lnTo>
                <a:cubicBezTo>
                  <a:pt x="10238230" y="4157246"/>
                  <a:pt x="10268935" y="4187951"/>
                  <a:pt x="10306811" y="4187951"/>
                </a:cubicBezTo>
                <a:lnTo>
                  <a:pt x="10581129" y="4187951"/>
                </a:lnTo>
                <a:cubicBezTo>
                  <a:pt x="10619005" y="4187951"/>
                  <a:pt x="10649710" y="4157246"/>
                  <a:pt x="10649710" y="4119370"/>
                </a:cubicBezTo>
                <a:lnTo>
                  <a:pt x="10649710" y="0"/>
                </a:lnTo>
                <a:lnTo>
                  <a:pt x="10820398" y="0"/>
                </a:lnTo>
                <a:lnTo>
                  <a:pt x="10820398" y="4777738"/>
                </a:lnTo>
                <a:cubicBezTo>
                  <a:pt x="10820398" y="4815614"/>
                  <a:pt x="10851103" y="4846319"/>
                  <a:pt x="10888979" y="4846319"/>
                </a:cubicBezTo>
                <a:lnTo>
                  <a:pt x="11163297" y="4846319"/>
                </a:lnTo>
                <a:cubicBezTo>
                  <a:pt x="11201173" y="4846319"/>
                  <a:pt x="11231878" y="4815614"/>
                  <a:pt x="11231878" y="4777738"/>
                </a:cubicBezTo>
                <a:lnTo>
                  <a:pt x="11231878" y="0"/>
                </a:lnTo>
                <a:lnTo>
                  <a:pt x="11402566" y="0"/>
                </a:lnTo>
                <a:lnTo>
                  <a:pt x="11402566" y="5417818"/>
                </a:lnTo>
                <a:cubicBezTo>
                  <a:pt x="11402566" y="5455694"/>
                  <a:pt x="11433271" y="5486399"/>
                  <a:pt x="11471147" y="5486399"/>
                </a:cubicBezTo>
                <a:lnTo>
                  <a:pt x="11745465" y="5486399"/>
                </a:lnTo>
                <a:cubicBezTo>
                  <a:pt x="11783341" y="5486399"/>
                  <a:pt x="11814046" y="5455694"/>
                  <a:pt x="11814046" y="5417818"/>
                </a:cubicBezTo>
                <a:lnTo>
                  <a:pt x="11814046" y="0"/>
                </a:lnTo>
                <a:lnTo>
                  <a:pt x="12191998" y="0"/>
                </a:lnTo>
                <a:lnTo>
                  <a:pt x="12191998" y="6857999"/>
                </a:lnTo>
                <a:lnTo>
                  <a:pt x="0" y="6857999"/>
                </a:lnTo>
                <a:close/>
              </a:path>
            </a:pathLst>
          </a:cu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Footer Placeholder 14">
            <a:extLst>
              <a:ext uri="{FF2B5EF4-FFF2-40B4-BE49-F238E27FC236}">
                <a16:creationId xmlns:a16="http://schemas.microsoft.com/office/drawing/2014/main" id="{FA793D22-8899-1E65-77CE-6A4298EF7BA6}"/>
              </a:ext>
            </a:extLst>
          </p:cNvPr>
          <p:cNvSpPr txBox="1">
            <a:spLocks/>
          </p:cNvSpPr>
          <p:nvPr/>
        </p:nvSpPr>
        <p:spPr>
          <a:xfrm>
            <a:off x="10958318" y="6447531"/>
            <a:ext cx="1018039" cy="404614"/>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COPYRIGHT</a:t>
            </a:r>
          </a:p>
        </p:txBody>
      </p:sp>
      <p:sp>
        <p:nvSpPr>
          <p:cNvPr id="6" name="Title 1">
            <a:extLst>
              <a:ext uri="{FF2B5EF4-FFF2-40B4-BE49-F238E27FC236}">
                <a16:creationId xmlns:a16="http://schemas.microsoft.com/office/drawing/2014/main" id="{D20A7205-85FB-BD51-F013-5D0BF3D857AA}"/>
              </a:ext>
            </a:extLst>
          </p:cNvPr>
          <p:cNvSpPr>
            <a:spLocks noGrp="1"/>
          </p:cNvSpPr>
          <p:nvPr>
            <p:ph type="title"/>
          </p:nvPr>
        </p:nvSpPr>
        <p:spPr>
          <a:xfrm>
            <a:off x="-2609890" y="685800"/>
            <a:ext cx="9601200" cy="737647"/>
          </a:xfrm>
        </p:spPr>
        <p:txBody>
          <a:bodyPr/>
          <a:lstStyle/>
          <a:p>
            <a:r>
              <a:rPr lang="en-US" dirty="0">
                <a:latin typeface="Rockwell" panose="02060603020205020403" pitchFamily="18" charset="0"/>
              </a:rPr>
              <a:t>Question:</a:t>
            </a:r>
          </a:p>
        </p:txBody>
      </p:sp>
      <p:sp>
        <p:nvSpPr>
          <p:cNvPr id="7" name="Content Placeholder 2">
            <a:extLst>
              <a:ext uri="{FF2B5EF4-FFF2-40B4-BE49-F238E27FC236}">
                <a16:creationId xmlns:a16="http://schemas.microsoft.com/office/drawing/2014/main" id="{944CCE05-EB08-0CB7-2855-15C204F212C5}"/>
              </a:ext>
            </a:extLst>
          </p:cNvPr>
          <p:cNvSpPr>
            <a:spLocks noGrp="1"/>
          </p:cNvSpPr>
          <p:nvPr>
            <p:ph idx="1"/>
          </p:nvPr>
        </p:nvSpPr>
        <p:spPr>
          <a:xfrm>
            <a:off x="758952" y="496887"/>
            <a:ext cx="5897880" cy="5315681"/>
          </a:xfrm>
        </p:spPr>
        <p:txBody>
          <a:bodyPr>
            <a:normAutofit/>
          </a:bodyPr>
          <a:lstStyle/>
          <a:p>
            <a:pPr marL="0" indent="0" algn="ctr">
              <a:buNone/>
            </a:pPr>
            <a:r>
              <a:rPr lang="en-US" sz="4000" dirty="0">
                <a:latin typeface="+mj-lt"/>
                <a:cs typeface="Aharoni" panose="02010803020104030203" pitchFamily="2" charset="-79"/>
              </a:rPr>
              <a:t>What percentage of veterans served in a combat specialty?</a:t>
            </a:r>
          </a:p>
          <a:p>
            <a:pPr marL="0" indent="0">
              <a:buNone/>
            </a:pPr>
            <a:endParaRPr lang="en-US" dirty="0">
              <a:latin typeface="+mj-lt"/>
            </a:endParaRPr>
          </a:p>
        </p:txBody>
      </p:sp>
      <p:sp>
        <p:nvSpPr>
          <p:cNvPr id="5" name="Content Placeholder 2">
            <a:extLst>
              <a:ext uri="{FF2B5EF4-FFF2-40B4-BE49-F238E27FC236}">
                <a16:creationId xmlns:a16="http://schemas.microsoft.com/office/drawing/2014/main" id="{2F7E7103-96AA-B628-0A66-E7F1D592EA50}"/>
              </a:ext>
            </a:extLst>
          </p:cNvPr>
          <p:cNvSpPr txBox="1">
            <a:spLocks/>
          </p:cNvSpPr>
          <p:nvPr/>
        </p:nvSpPr>
        <p:spPr>
          <a:xfrm>
            <a:off x="1079792" y="2720306"/>
            <a:ext cx="5212080" cy="2938742"/>
          </a:xfrm>
          <a:prstGeom prst="rect">
            <a:avLst/>
          </a:prstGeom>
        </p:spPr>
        <p:txBody>
          <a:bodyPr vert="horz" lIns="91440" tIns="45720" rIns="91440" bIns="45720" rtlCol="0">
            <a:norm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marL="0" indent="0" algn="ctr">
              <a:buFont typeface="Franklin Gothic Book" panose="020B0503020102020204" pitchFamily="34" charset="0"/>
              <a:buNone/>
            </a:pPr>
            <a:endParaRPr lang="en-US" sz="4400" dirty="0"/>
          </a:p>
          <a:p>
            <a:pPr marL="0" indent="0" algn="ctr">
              <a:buFont typeface="Franklin Gothic Book" panose="020B0503020102020204" pitchFamily="34" charset="0"/>
              <a:buNone/>
            </a:pPr>
            <a:r>
              <a:rPr lang="en-US" sz="5400" b="1" dirty="0"/>
              <a:t>&lt;15%</a:t>
            </a:r>
          </a:p>
        </p:txBody>
      </p:sp>
      <p:sp>
        <p:nvSpPr>
          <p:cNvPr id="8" name="Rectangle: Rounded Corners 7">
            <a:extLst>
              <a:ext uri="{FF2B5EF4-FFF2-40B4-BE49-F238E27FC236}">
                <a16:creationId xmlns:a16="http://schemas.microsoft.com/office/drawing/2014/main" id="{3991E7F2-75B0-8EDF-CA44-B28DD489D2A2}"/>
              </a:ext>
            </a:extLst>
          </p:cNvPr>
          <p:cNvSpPr/>
          <p:nvPr/>
        </p:nvSpPr>
        <p:spPr>
          <a:xfrm>
            <a:off x="-2791323" y="3407040"/>
            <a:ext cx="2678397" cy="737647"/>
          </a:xfrm>
          <a:prstGeom prst="round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b="1" dirty="0"/>
              <a:t>0 – 25%</a:t>
            </a:r>
          </a:p>
        </p:txBody>
      </p:sp>
      <p:sp>
        <p:nvSpPr>
          <p:cNvPr id="9" name="Rectangle: Rounded Corners 8">
            <a:extLst>
              <a:ext uri="{FF2B5EF4-FFF2-40B4-BE49-F238E27FC236}">
                <a16:creationId xmlns:a16="http://schemas.microsoft.com/office/drawing/2014/main" id="{143113D4-6621-B747-C7A5-D1CD6F9F90E2}"/>
              </a:ext>
            </a:extLst>
          </p:cNvPr>
          <p:cNvSpPr/>
          <p:nvPr/>
        </p:nvSpPr>
        <p:spPr>
          <a:xfrm>
            <a:off x="-2791323" y="4263467"/>
            <a:ext cx="2678397" cy="737647"/>
          </a:xfrm>
          <a:prstGeom prst="round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b="1" dirty="0"/>
              <a:t>25 – 50%</a:t>
            </a:r>
          </a:p>
        </p:txBody>
      </p:sp>
      <p:sp>
        <p:nvSpPr>
          <p:cNvPr id="10" name="Rectangle: Rounded Corners 9">
            <a:extLst>
              <a:ext uri="{FF2B5EF4-FFF2-40B4-BE49-F238E27FC236}">
                <a16:creationId xmlns:a16="http://schemas.microsoft.com/office/drawing/2014/main" id="{C724B0BE-F041-B844-200F-298C210AAC41}"/>
              </a:ext>
            </a:extLst>
          </p:cNvPr>
          <p:cNvSpPr/>
          <p:nvPr/>
        </p:nvSpPr>
        <p:spPr>
          <a:xfrm>
            <a:off x="-2791323" y="5151978"/>
            <a:ext cx="2678397" cy="737647"/>
          </a:xfrm>
          <a:prstGeom prst="round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b="1" dirty="0"/>
              <a:t>50 – 75%</a:t>
            </a:r>
          </a:p>
        </p:txBody>
      </p:sp>
    </p:spTree>
    <p:extLst>
      <p:ext uri="{BB962C8B-B14F-4D97-AF65-F5344CB8AC3E}">
        <p14:creationId xmlns:p14="http://schemas.microsoft.com/office/powerpoint/2010/main" val="8185464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89BC2AF7-D3CB-426F-9696-F426457840F6}"/>
              </a:ext>
            </a:extLst>
          </p:cNvPr>
          <p:cNvGraphicFramePr>
            <a:graphicFrameLocks noGrp="1"/>
          </p:cNvGraphicFramePr>
          <p:nvPr>
            <p:extLst>
              <p:ext uri="{D42A27DB-BD31-4B8C-83A1-F6EECF244321}">
                <p14:modId xmlns:p14="http://schemas.microsoft.com/office/powerpoint/2010/main" val="3322501633"/>
              </p:ext>
            </p:extLst>
          </p:nvPr>
        </p:nvGraphicFramePr>
        <p:xfrm>
          <a:off x="1292387" y="1415591"/>
          <a:ext cx="8321040" cy="5029200"/>
        </p:xfrm>
        <a:graphic>
          <a:graphicData uri="http://schemas.openxmlformats.org/drawingml/2006/table">
            <a:tbl>
              <a:tblPr firstRow="1" bandRow="1">
                <a:tableStyleId>{5C22544A-7EE6-4342-B048-85BDC9FD1C3A}</a:tableStyleId>
              </a:tblPr>
              <a:tblGrid>
                <a:gridCol w="1463040">
                  <a:extLst>
                    <a:ext uri="{9D8B030D-6E8A-4147-A177-3AD203B41FA5}">
                      <a16:colId xmlns:a16="http://schemas.microsoft.com/office/drawing/2014/main" val="2641121446"/>
                    </a:ext>
                  </a:extLst>
                </a:gridCol>
                <a:gridCol w="1005840">
                  <a:extLst>
                    <a:ext uri="{9D8B030D-6E8A-4147-A177-3AD203B41FA5}">
                      <a16:colId xmlns:a16="http://schemas.microsoft.com/office/drawing/2014/main" val="3816096118"/>
                    </a:ext>
                  </a:extLst>
                </a:gridCol>
                <a:gridCol w="1005840">
                  <a:extLst>
                    <a:ext uri="{9D8B030D-6E8A-4147-A177-3AD203B41FA5}">
                      <a16:colId xmlns:a16="http://schemas.microsoft.com/office/drawing/2014/main" val="893322398"/>
                    </a:ext>
                  </a:extLst>
                </a:gridCol>
                <a:gridCol w="1005840">
                  <a:extLst>
                    <a:ext uri="{9D8B030D-6E8A-4147-A177-3AD203B41FA5}">
                      <a16:colId xmlns:a16="http://schemas.microsoft.com/office/drawing/2014/main" val="3040556277"/>
                    </a:ext>
                  </a:extLst>
                </a:gridCol>
                <a:gridCol w="1005840">
                  <a:extLst>
                    <a:ext uri="{9D8B030D-6E8A-4147-A177-3AD203B41FA5}">
                      <a16:colId xmlns:a16="http://schemas.microsoft.com/office/drawing/2014/main" val="1307449187"/>
                    </a:ext>
                  </a:extLst>
                </a:gridCol>
                <a:gridCol w="1005840">
                  <a:extLst>
                    <a:ext uri="{9D8B030D-6E8A-4147-A177-3AD203B41FA5}">
                      <a16:colId xmlns:a16="http://schemas.microsoft.com/office/drawing/2014/main" val="3263838360"/>
                    </a:ext>
                  </a:extLst>
                </a:gridCol>
                <a:gridCol w="914400">
                  <a:extLst>
                    <a:ext uri="{9D8B030D-6E8A-4147-A177-3AD203B41FA5}">
                      <a16:colId xmlns:a16="http://schemas.microsoft.com/office/drawing/2014/main" val="337127344"/>
                    </a:ext>
                  </a:extLst>
                </a:gridCol>
                <a:gridCol w="914400">
                  <a:extLst>
                    <a:ext uri="{9D8B030D-6E8A-4147-A177-3AD203B41FA5}">
                      <a16:colId xmlns:a16="http://schemas.microsoft.com/office/drawing/2014/main" val="2547140323"/>
                    </a:ext>
                  </a:extLst>
                </a:gridCol>
              </a:tblGrid>
              <a:tr h="367504">
                <a:tc>
                  <a:txBody>
                    <a:bodyPr/>
                    <a:lstStyle/>
                    <a:p>
                      <a:pPr algn="ctr">
                        <a:lnSpc>
                          <a:spcPct val="100000"/>
                        </a:lnSpc>
                        <a:spcBef>
                          <a:spcPts val="1045"/>
                        </a:spcBef>
                      </a:pPr>
                      <a:r>
                        <a:rPr sz="1200" b="1" dirty="0">
                          <a:solidFill>
                            <a:srgbClr val="FFFFFF"/>
                          </a:solidFill>
                          <a:latin typeface="+mn-lt"/>
                          <a:cs typeface="Arial"/>
                        </a:rPr>
                        <a:t>Occupation</a:t>
                      </a:r>
                      <a:r>
                        <a:rPr lang="en-US" sz="1200" b="1" spc="-40" dirty="0">
                          <a:solidFill>
                            <a:srgbClr val="FFFFFF"/>
                          </a:solidFill>
                          <a:latin typeface="+mn-lt"/>
                          <a:cs typeface="Arial"/>
                        </a:rPr>
                        <a:t>al Specialties</a:t>
                      </a:r>
                      <a:endParaRPr lang="en-US" sz="1200" b="1" dirty="0">
                        <a:solidFill>
                          <a:srgbClr val="FFFFFF"/>
                        </a:solidFill>
                        <a:latin typeface="+mn-lt"/>
                        <a:cs typeface="Arial"/>
                      </a:endParaRPr>
                    </a:p>
                  </a:txBody>
                  <a:tcPr marL="45720" marR="45720" anchor="ctr">
                    <a:solidFill>
                      <a:schemeClr val="tx1"/>
                    </a:solidFill>
                  </a:tcPr>
                </a:tc>
                <a:tc>
                  <a:txBody>
                    <a:bodyPr/>
                    <a:lstStyle/>
                    <a:p>
                      <a:pPr marL="2540" algn="ctr">
                        <a:lnSpc>
                          <a:spcPct val="100000"/>
                        </a:lnSpc>
                        <a:spcBef>
                          <a:spcPts val="1045"/>
                        </a:spcBef>
                      </a:pPr>
                      <a:r>
                        <a:rPr sz="1200" b="1" spc="-15" dirty="0">
                          <a:solidFill>
                            <a:srgbClr val="FFFFFF"/>
                          </a:solidFill>
                          <a:latin typeface="+mn-lt"/>
                          <a:cs typeface="Arial"/>
                        </a:rPr>
                        <a:t>Army</a:t>
                      </a:r>
                      <a:endParaRPr sz="1200" dirty="0">
                        <a:latin typeface="+mn-lt"/>
                        <a:cs typeface="Arial"/>
                      </a:endParaRPr>
                    </a:p>
                  </a:txBody>
                  <a:tcPr marL="45720" marR="45720" anchor="ctr">
                    <a:solidFill>
                      <a:schemeClr val="tx1"/>
                    </a:solidFill>
                  </a:tcPr>
                </a:tc>
                <a:tc>
                  <a:txBody>
                    <a:bodyPr/>
                    <a:lstStyle/>
                    <a:p>
                      <a:pPr algn="ctr">
                        <a:lnSpc>
                          <a:spcPct val="100000"/>
                        </a:lnSpc>
                        <a:spcBef>
                          <a:spcPts val="1045"/>
                        </a:spcBef>
                      </a:pPr>
                      <a:r>
                        <a:rPr sz="1200" b="1" spc="-15" dirty="0">
                          <a:solidFill>
                            <a:srgbClr val="FFFFFF"/>
                          </a:solidFill>
                          <a:latin typeface="+mn-lt"/>
                          <a:cs typeface="Arial"/>
                        </a:rPr>
                        <a:t>Air</a:t>
                      </a:r>
                      <a:r>
                        <a:rPr sz="1200" b="1" spc="10" dirty="0">
                          <a:solidFill>
                            <a:srgbClr val="FFFFFF"/>
                          </a:solidFill>
                          <a:latin typeface="+mn-lt"/>
                          <a:cs typeface="Arial"/>
                        </a:rPr>
                        <a:t> </a:t>
                      </a:r>
                      <a:r>
                        <a:rPr sz="1200" b="1" dirty="0">
                          <a:solidFill>
                            <a:srgbClr val="FFFFFF"/>
                          </a:solidFill>
                          <a:latin typeface="+mn-lt"/>
                          <a:cs typeface="Arial"/>
                        </a:rPr>
                        <a:t>Force</a:t>
                      </a:r>
                      <a:endParaRPr sz="1200" dirty="0">
                        <a:latin typeface="+mn-lt"/>
                        <a:cs typeface="Arial"/>
                      </a:endParaRPr>
                    </a:p>
                  </a:txBody>
                  <a:tcPr marL="45720" marR="45720" anchor="ctr">
                    <a:solidFill>
                      <a:schemeClr val="tx1"/>
                    </a:solidFill>
                  </a:tcPr>
                </a:tc>
                <a:tc>
                  <a:txBody>
                    <a:bodyPr/>
                    <a:lstStyle/>
                    <a:p>
                      <a:pPr marL="232410" marR="224154" indent="12065" algn="ctr">
                        <a:lnSpc>
                          <a:spcPct val="100000"/>
                        </a:lnSpc>
                        <a:spcBef>
                          <a:spcPts val="325"/>
                        </a:spcBef>
                      </a:pPr>
                      <a:r>
                        <a:rPr sz="1200" b="1" spc="-5" dirty="0">
                          <a:solidFill>
                            <a:srgbClr val="FFFFFF"/>
                          </a:solidFill>
                          <a:latin typeface="+mn-lt"/>
                          <a:cs typeface="Arial"/>
                        </a:rPr>
                        <a:t>Coast  </a:t>
                      </a:r>
                      <a:r>
                        <a:rPr sz="1200" b="1" dirty="0">
                          <a:solidFill>
                            <a:srgbClr val="FFFFFF"/>
                          </a:solidFill>
                          <a:latin typeface="+mn-lt"/>
                          <a:cs typeface="Arial"/>
                        </a:rPr>
                        <a:t>Guard</a:t>
                      </a:r>
                      <a:endParaRPr sz="1200" dirty="0">
                        <a:latin typeface="+mn-lt"/>
                        <a:cs typeface="Arial"/>
                      </a:endParaRPr>
                    </a:p>
                  </a:txBody>
                  <a:tcPr marL="45720" marR="45720" anchor="ctr">
                    <a:solidFill>
                      <a:schemeClr val="tx1"/>
                    </a:solidFill>
                  </a:tcPr>
                </a:tc>
                <a:tc>
                  <a:txBody>
                    <a:bodyPr/>
                    <a:lstStyle/>
                    <a:p>
                      <a:pPr marL="635" algn="ctr">
                        <a:lnSpc>
                          <a:spcPct val="100000"/>
                        </a:lnSpc>
                        <a:spcBef>
                          <a:spcPts val="1045"/>
                        </a:spcBef>
                      </a:pPr>
                      <a:r>
                        <a:rPr sz="1200" b="1" dirty="0">
                          <a:solidFill>
                            <a:srgbClr val="FFFFFF"/>
                          </a:solidFill>
                          <a:latin typeface="+mn-lt"/>
                          <a:cs typeface="Arial"/>
                        </a:rPr>
                        <a:t>Marines</a:t>
                      </a:r>
                      <a:endParaRPr sz="1200" dirty="0">
                        <a:latin typeface="+mn-lt"/>
                        <a:cs typeface="Arial"/>
                      </a:endParaRPr>
                    </a:p>
                  </a:txBody>
                  <a:tcPr marL="45720" marR="45720" anchor="ctr">
                    <a:solidFill>
                      <a:schemeClr val="tx1"/>
                    </a:solidFill>
                  </a:tcPr>
                </a:tc>
                <a:tc>
                  <a:txBody>
                    <a:bodyPr/>
                    <a:lstStyle/>
                    <a:p>
                      <a:pPr marL="0" indent="0" algn="ctr">
                        <a:lnSpc>
                          <a:spcPct val="100000"/>
                        </a:lnSpc>
                        <a:spcBef>
                          <a:spcPts val="1045"/>
                        </a:spcBef>
                      </a:pPr>
                      <a:r>
                        <a:rPr sz="1200" b="1" spc="-10" dirty="0">
                          <a:solidFill>
                            <a:srgbClr val="FFFFFF"/>
                          </a:solidFill>
                          <a:latin typeface="+mn-lt"/>
                          <a:cs typeface="Arial"/>
                        </a:rPr>
                        <a:t>Navy</a:t>
                      </a:r>
                      <a:endParaRPr sz="1200" dirty="0">
                        <a:latin typeface="+mn-lt"/>
                        <a:cs typeface="Arial"/>
                      </a:endParaRPr>
                    </a:p>
                  </a:txBody>
                  <a:tcPr marL="45720" marR="45720" anchor="ctr">
                    <a:solidFill>
                      <a:schemeClr val="tx1"/>
                    </a:solidFill>
                  </a:tcPr>
                </a:tc>
                <a:tc gridSpan="2">
                  <a:txBody>
                    <a:bodyPr/>
                    <a:lstStyle/>
                    <a:p>
                      <a:pPr marL="127000" marR="218440" indent="-127000" algn="ctr">
                        <a:lnSpc>
                          <a:spcPct val="100000"/>
                        </a:lnSpc>
                        <a:spcBef>
                          <a:spcPts val="325"/>
                        </a:spcBef>
                      </a:pPr>
                      <a:r>
                        <a:rPr lang="en-US" sz="1200" b="1" dirty="0">
                          <a:solidFill>
                            <a:srgbClr val="FFFFFF"/>
                          </a:solidFill>
                          <a:latin typeface="+mn-lt"/>
                          <a:cs typeface="Arial"/>
                        </a:rPr>
                        <a:t>P</a:t>
                      </a:r>
                      <a:r>
                        <a:rPr sz="1200" b="1" dirty="0">
                          <a:solidFill>
                            <a:srgbClr val="FFFFFF"/>
                          </a:solidFill>
                          <a:latin typeface="+mn-lt"/>
                          <a:cs typeface="Arial"/>
                        </a:rPr>
                        <a:t>ersonnel </a:t>
                      </a:r>
                      <a:r>
                        <a:rPr sz="1200" b="1" spc="-5" dirty="0">
                          <a:solidFill>
                            <a:srgbClr val="FFFFFF"/>
                          </a:solidFill>
                          <a:latin typeface="+mn-lt"/>
                          <a:cs typeface="Arial"/>
                        </a:rPr>
                        <a:t>per</a:t>
                      </a:r>
                      <a:r>
                        <a:rPr lang="en-US" sz="1200" b="1" spc="-5" dirty="0">
                          <a:solidFill>
                            <a:srgbClr val="FFFFFF"/>
                          </a:solidFill>
                          <a:latin typeface="+mn-lt"/>
                          <a:cs typeface="Arial"/>
                        </a:rPr>
                        <a:t> Occupational</a:t>
                      </a:r>
                      <a:r>
                        <a:rPr sz="1200" b="1" spc="-30" dirty="0">
                          <a:solidFill>
                            <a:srgbClr val="FFFFFF"/>
                          </a:solidFill>
                          <a:latin typeface="+mn-lt"/>
                          <a:cs typeface="Arial"/>
                        </a:rPr>
                        <a:t> </a:t>
                      </a:r>
                      <a:r>
                        <a:rPr lang="en-US" sz="1200" b="1" dirty="0">
                          <a:solidFill>
                            <a:srgbClr val="FFFFFF"/>
                          </a:solidFill>
                          <a:latin typeface="+mn-lt"/>
                          <a:cs typeface="Arial"/>
                        </a:rPr>
                        <a:t>Specialty</a:t>
                      </a:r>
                      <a:endParaRPr sz="1200" dirty="0">
                        <a:latin typeface="+mn-lt"/>
                        <a:cs typeface="Arial"/>
                      </a:endParaRPr>
                    </a:p>
                  </a:txBody>
                  <a:tcPr marL="0" marR="0" marT="0" marB="0" anchor="ctr">
                    <a:solidFill>
                      <a:schemeClr val="tx1"/>
                    </a:solidFill>
                  </a:tcPr>
                </a:tc>
                <a:tc hMerge="1">
                  <a:txBody>
                    <a:bodyPr/>
                    <a:lstStyle/>
                    <a:p>
                      <a:endParaRPr/>
                    </a:p>
                  </a:txBody>
                  <a:tcPr marL="0" marR="0" marT="0" marB="0"/>
                </a:tc>
                <a:extLst>
                  <a:ext uri="{0D108BD9-81ED-4DB2-BD59-A6C34878D82A}">
                    <a16:rowId xmlns:a16="http://schemas.microsoft.com/office/drawing/2014/main" val="3919942276"/>
                  </a:ext>
                </a:extLst>
              </a:tr>
              <a:tr h="220502">
                <a:tc>
                  <a:txBody>
                    <a:bodyPr/>
                    <a:lstStyle/>
                    <a:p>
                      <a:pPr algn="ctr">
                        <a:lnSpc>
                          <a:spcPct val="100000"/>
                        </a:lnSpc>
                        <a:spcBef>
                          <a:spcPts val="325"/>
                        </a:spcBef>
                      </a:pPr>
                      <a:r>
                        <a:rPr sz="1200" b="0" spc="-5" dirty="0">
                          <a:latin typeface="+mn-lt"/>
                          <a:cs typeface="Arial"/>
                        </a:rPr>
                        <a:t>Administrative</a:t>
                      </a:r>
                      <a:endParaRPr sz="1200" b="0" dirty="0">
                        <a:latin typeface="+mn-lt"/>
                        <a:cs typeface="Arial"/>
                      </a:endParaRPr>
                    </a:p>
                  </a:txBody>
                  <a:tcPr marL="45720" marR="45720" anchor="ctr"/>
                </a:tc>
                <a:tc>
                  <a:txBody>
                    <a:bodyPr/>
                    <a:lstStyle/>
                    <a:p>
                      <a:pPr algn="ctr">
                        <a:lnSpc>
                          <a:spcPct val="100000"/>
                        </a:lnSpc>
                        <a:spcBef>
                          <a:spcPts val="325"/>
                        </a:spcBef>
                      </a:pPr>
                      <a:r>
                        <a:rPr sz="1200" b="0" dirty="0">
                          <a:latin typeface="+mn-lt"/>
                          <a:cs typeface="Arial"/>
                        </a:rPr>
                        <a:t>6,140</a:t>
                      </a:r>
                    </a:p>
                  </a:txBody>
                  <a:tcPr marL="45720" marR="45720" anchor="ctr"/>
                </a:tc>
                <a:tc>
                  <a:txBody>
                    <a:bodyPr/>
                    <a:lstStyle/>
                    <a:p>
                      <a:pPr marL="635" algn="ctr">
                        <a:lnSpc>
                          <a:spcPct val="100000"/>
                        </a:lnSpc>
                        <a:spcBef>
                          <a:spcPts val="325"/>
                        </a:spcBef>
                      </a:pPr>
                      <a:r>
                        <a:rPr sz="1200" b="0" dirty="0">
                          <a:latin typeface="+mn-lt"/>
                          <a:cs typeface="Arial"/>
                        </a:rPr>
                        <a:t>14,046</a:t>
                      </a:r>
                    </a:p>
                  </a:txBody>
                  <a:tcPr marL="45720" marR="45720" anchor="ctr"/>
                </a:tc>
                <a:tc>
                  <a:txBody>
                    <a:bodyPr/>
                    <a:lstStyle/>
                    <a:p>
                      <a:pPr marR="258445" algn="ctr">
                        <a:lnSpc>
                          <a:spcPct val="100000"/>
                        </a:lnSpc>
                        <a:spcBef>
                          <a:spcPts val="325"/>
                        </a:spcBef>
                      </a:pPr>
                      <a:r>
                        <a:rPr lang="en-US" sz="1200" b="0" dirty="0">
                          <a:latin typeface="+mn-lt"/>
                          <a:cs typeface="Arial"/>
                        </a:rPr>
                        <a:t>       </a:t>
                      </a:r>
                      <a:r>
                        <a:rPr sz="1200" b="0" dirty="0">
                          <a:latin typeface="+mn-lt"/>
                          <a:cs typeface="Arial"/>
                        </a:rPr>
                        <a:t>1,</a:t>
                      </a:r>
                      <a:r>
                        <a:rPr sz="1200" b="0" spc="5" dirty="0">
                          <a:latin typeface="+mn-lt"/>
                          <a:cs typeface="Arial"/>
                        </a:rPr>
                        <a:t>5</a:t>
                      </a:r>
                      <a:r>
                        <a:rPr sz="1200" b="0" dirty="0">
                          <a:latin typeface="+mn-lt"/>
                          <a:cs typeface="Arial"/>
                        </a:rPr>
                        <a:t>07</a:t>
                      </a:r>
                    </a:p>
                  </a:txBody>
                  <a:tcPr marL="45720" marR="45720" anchor="ctr"/>
                </a:tc>
                <a:tc>
                  <a:txBody>
                    <a:bodyPr/>
                    <a:lstStyle/>
                    <a:p>
                      <a:pPr marL="1905" algn="ctr">
                        <a:lnSpc>
                          <a:spcPct val="100000"/>
                        </a:lnSpc>
                        <a:spcBef>
                          <a:spcPts val="325"/>
                        </a:spcBef>
                      </a:pPr>
                      <a:r>
                        <a:rPr sz="1200" b="0" dirty="0">
                          <a:latin typeface="+mn-lt"/>
                          <a:cs typeface="Arial"/>
                        </a:rPr>
                        <a:t>12,018</a:t>
                      </a:r>
                    </a:p>
                  </a:txBody>
                  <a:tcPr marL="45720" marR="45720" anchor="ctr"/>
                </a:tc>
                <a:tc>
                  <a:txBody>
                    <a:bodyPr/>
                    <a:lstStyle/>
                    <a:p>
                      <a:pPr marR="213995" algn="ctr">
                        <a:lnSpc>
                          <a:spcPct val="100000"/>
                        </a:lnSpc>
                        <a:spcBef>
                          <a:spcPts val="325"/>
                        </a:spcBef>
                      </a:pPr>
                      <a:r>
                        <a:rPr sz="1200" b="0" dirty="0">
                          <a:latin typeface="+mn-lt"/>
                          <a:cs typeface="Arial"/>
                        </a:rPr>
                        <a:t>18,</a:t>
                      </a:r>
                      <a:r>
                        <a:rPr sz="1200" b="0" spc="5" dirty="0">
                          <a:latin typeface="+mn-lt"/>
                          <a:cs typeface="Arial"/>
                        </a:rPr>
                        <a:t>6</a:t>
                      </a:r>
                      <a:r>
                        <a:rPr sz="1200" b="0" dirty="0">
                          <a:latin typeface="+mn-lt"/>
                          <a:cs typeface="Arial"/>
                        </a:rPr>
                        <a:t>35</a:t>
                      </a:r>
                    </a:p>
                  </a:txBody>
                  <a:tcPr marL="45720" marR="45720" anchor="ctr"/>
                </a:tc>
                <a:tc>
                  <a:txBody>
                    <a:bodyPr/>
                    <a:lstStyle/>
                    <a:p>
                      <a:pPr marL="2540" algn="ctr">
                        <a:lnSpc>
                          <a:spcPct val="100000"/>
                        </a:lnSpc>
                        <a:spcBef>
                          <a:spcPts val="325"/>
                        </a:spcBef>
                      </a:pPr>
                      <a:r>
                        <a:rPr sz="1200" b="0" dirty="0">
                          <a:latin typeface="+mn-lt"/>
                          <a:cs typeface="Arial"/>
                        </a:rPr>
                        <a:t>52,346</a:t>
                      </a:r>
                    </a:p>
                  </a:txBody>
                  <a:tcPr marL="45720" marR="45720" anchor="ctr"/>
                </a:tc>
                <a:tc>
                  <a:txBody>
                    <a:bodyPr/>
                    <a:lstStyle/>
                    <a:p>
                      <a:pPr marL="0" indent="0" algn="ctr">
                        <a:lnSpc>
                          <a:spcPct val="100000"/>
                        </a:lnSpc>
                        <a:spcBef>
                          <a:spcPts val="325"/>
                        </a:spcBef>
                      </a:pPr>
                      <a:r>
                        <a:rPr sz="1200" b="0" dirty="0">
                          <a:latin typeface="+mn-lt"/>
                          <a:cs typeface="Arial"/>
                        </a:rPr>
                        <a:t>4.8%</a:t>
                      </a:r>
                    </a:p>
                  </a:txBody>
                  <a:tcPr marL="45720" marR="45720" anchor="ctr"/>
                </a:tc>
                <a:extLst>
                  <a:ext uri="{0D108BD9-81ED-4DB2-BD59-A6C34878D82A}">
                    <a16:rowId xmlns:a16="http://schemas.microsoft.com/office/drawing/2014/main" val="3909819241"/>
                  </a:ext>
                </a:extLst>
              </a:tr>
              <a:tr h="220502">
                <a:tc>
                  <a:txBody>
                    <a:bodyPr/>
                    <a:lstStyle/>
                    <a:p>
                      <a:pPr algn="ctr">
                        <a:lnSpc>
                          <a:spcPct val="100000"/>
                        </a:lnSpc>
                      </a:pPr>
                      <a:r>
                        <a:rPr lang="en-US" sz="1200" b="0" dirty="0">
                          <a:solidFill>
                            <a:schemeClr val="tx1"/>
                          </a:solidFill>
                          <a:latin typeface="+mn-lt"/>
                          <a:cs typeface="Times New Roman"/>
                        </a:rPr>
                        <a:t>Combat Specialty</a:t>
                      </a:r>
                      <a:endParaRPr sz="1200" b="0" dirty="0">
                        <a:solidFill>
                          <a:schemeClr val="tx1"/>
                        </a:solidFill>
                        <a:latin typeface="+mn-lt"/>
                        <a:cs typeface="Times New Roman"/>
                      </a:endParaRPr>
                    </a:p>
                  </a:txBody>
                  <a:tcPr marL="45720" marR="45720" anchor="ctr"/>
                </a:tc>
                <a:tc>
                  <a:txBody>
                    <a:bodyPr/>
                    <a:lstStyle/>
                    <a:p>
                      <a:pPr algn="ctr">
                        <a:lnSpc>
                          <a:spcPct val="100000"/>
                        </a:lnSpc>
                      </a:pPr>
                      <a:r>
                        <a:rPr lang="en-US" sz="1200" b="0" dirty="0">
                          <a:solidFill>
                            <a:schemeClr val="tx1"/>
                          </a:solidFill>
                          <a:latin typeface="+mn-lt"/>
                          <a:cs typeface="Times New Roman"/>
                        </a:rPr>
                        <a:t>109,625</a:t>
                      </a:r>
                      <a:endParaRPr sz="1200" b="0" dirty="0">
                        <a:solidFill>
                          <a:schemeClr val="tx1"/>
                        </a:solidFill>
                        <a:latin typeface="+mn-lt"/>
                        <a:cs typeface="Times New Roman"/>
                      </a:endParaRPr>
                    </a:p>
                  </a:txBody>
                  <a:tcPr marL="45720" marR="45720" anchor="ctr"/>
                </a:tc>
                <a:tc>
                  <a:txBody>
                    <a:bodyPr/>
                    <a:lstStyle/>
                    <a:p>
                      <a:pPr algn="ctr">
                        <a:lnSpc>
                          <a:spcPct val="100000"/>
                        </a:lnSpc>
                      </a:pPr>
                      <a:r>
                        <a:rPr lang="en-US" sz="1200" b="0" dirty="0">
                          <a:solidFill>
                            <a:schemeClr val="tx1"/>
                          </a:solidFill>
                          <a:latin typeface="+mn-lt"/>
                          <a:cs typeface="Times New Roman"/>
                        </a:rPr>
                        <a:t>677</a:t>
                      </a:r>
                      <a:endParaRPr sz="1200" b="0" dirty="0">
                        <a:solidFill>
                          <a:schemeClr val="tx1"/>
                        </a:solidFill>
                        <a:latin typeface="+mn-lt"/>
                        <a:cs typeface="Times New Roman"/>
                      </a:endParaRPr>
                    </a:p>
                  </a:txBody>
                  <a:tcPr marL="45720" marR="45720" anchor="ctr"/>
                </a:tc>
                <a:tc>
                  <a:txBody>
                    <a:bodyPr/>
                    <a:lstStyle/>
                    <a:p>
                      <a:pPr algn="ctr">
                        <a:lnSpc>
                          <a:spcPct val="100000"/>
                        </a:lnSpc>
                      </a:pPr>
                      <a:r>
                        <a:rPr lang="en-US" sz="1200" b="0" dirty="0">
                          <a:solidFill>
                            <a:schemeClr val="tx1"/>
                          </a:solidFill>
                          <a:latin typeface="+mn-lt"/>
                          <a:cs typeface="Times New Roman"/>
                        </a:rPr>
                        <a:t>649</a:t>
                      </a:r>
                      <a:endParaRPr sz="1200" b="0" dirty="0">
                        <a:solidFill>
                          <a:schemeClr val="tx1"/>
                        </a:solidFill>
                        <a:latin typeface="+mn-lt"/>
                        <a:cs typeface="Times New Roman"/>
                      </a:endParaRPr>
                    </a:p>
                  </a:txBody>
                  <a:tcPr marL="45720" marR="45720" anchor="ctr"/>
                </a:tc>
                <a:tc>
                  <a:txBody>
                    <a:bodyPr/>
                    <a:lstStyle/>
                    <a:p>
                      <a:pPr algn="ctr">
                        <a:lnSpc>
                          <a:spcPct val="100000"/>
                        </a:lnSpc>
                      </a:pPr>
                      <a:r>
                        <a:rPr lang="en-US" sz="1200" b="0" dirty="0">
                          <a:solidFill>
                            <a:schemeClr val="tx1"/>
                          </a:solidFill>
                          <a:latin typeface="+mn-lt"/>
                          <a:cs typeface="Times New Roman"/>
                        </a:rPr>
                        <a:t>39,850</a:t>
                      </a:r>
                      <a:endParaRPr sz="1200" b="0" dirty="0">
                        <a:solidFill>
                          <a:schemeClr val="tx1"/>
                        </a:solidFill>
                        <a:latin typeface="+mn-lt"/>
                        <a:cs typeface="Times New Roman"/>
                      </a:endParaRPr>
                    </a:p>
                  </a:txBody>
                  <a:tcPr marL="45720" marR="45720" anchor="ctr"/>
                </a:tc>
                <a:tc>
                  <a:txBody>
                    <a:bodyPr/>
                    <a:lstStyle/>
                    <a:p>
                      <a:pPr algn="ctr">
                        <a:lnSpc>
                          <a:spcPct val="100000"/>
                        </a:lnSpc>
                      </a:pPr>
                      <a:r>
                        <a:rPr lang="en-US" sz="1200" b="0" dirty="0">
                          <a:solidFill>
                            <a:schemeClr val="tx1"/>
                          </a:solidFill>
                          <a:latin typeface="+mn-lt"/>
                          <a:cs typeface="Times New Roman"/>
                        </a:rPr>
                        <a:t>8,388</a:t>
                      </a:r>
                      <a:endParaRPr sz="1200" b="0" dirty="0">
                        <a:solidFill>
                          <a:schemeClr val="tx1"/>
                        </a:solidFill>
                        <a:latin typeface="+mn-lt"/>
                        <a:cs typeface="Times New Roman"/>
                      </a:endParaRPr>
                    </a:p>
                  </a:txBody>
                  <a:tcPr marL="45720" marR="45720" anchor="ctr"/>
                </a:tc>
                <a:tc>
                  <a:txBody>
                    <a:bodyPr/>
                    <a:lstStyle/>
                    <a:p>
                      <a:pPr algn="ctr">
                        <a:lnSpc>
                          <a:spcPct val="100000"/>
                        </a:lnSpc>
                      </a:pPr>
                      <a:r>
                        <a:rPr lang="en-US" sz="1200" b="0" dirty="0">
                          <a:solidFill>
                            <a:schemeClr val="tx1"/>
                          </a:solidFill>
                          <a:latin typeface="+mn-lt"/>
                          <a:cs typeface="Times New Roman"/>
                        </a:rPr>
                        <a:t>158,689</a:t>
                      </a:r>
                      <a:endParaRPr sz="1200" b="0" dirty="0">
                        <a:solidFill>
                          <a:schemeClr val="tx1"/>
                        </a:solidFill>
                        <a:latin typeface="+mn-lt"/>
                        <a:cs typeface="Times New Roman"/>
                      </a:endParaRPr>
                    </a:p>
                  </a:txBody>
                  <a:tcPr marL="45720" marR="45720" anchor="ctr"/>
                </a:tc>
                <a:tc>
                  <a:txBody>
                    <a:bodyPr/>
                    <a:lstStyle/>
                    <a:p>
                      <a:pPr algn="ctr">
                        <a:lnSpc>
                          <a:spcPct val="100000"/>
                        </a:lnSpc>
                      </a:pPr>
                      <a:r>
                        <a:rPr lang="en-US" sz="1200" b="0" dirty="0">
                          <a:solidFill>
                            <a:schemeClr val="tx1"/>
                          </a:solidFill>
                          <a:latin typeface="+mn-lt"/>
                          <a:cs typeface="Times New Roman"/>
                        </a:rPr>
                        <a:t>14.5%</a:t>
                      </a:r>
                      <a:endParaRPr sz="1200" b="0" dirty="0">
                        <a:solidFill>
                          <a:schemeClr val="tx1"/>
                        </a:solidFill>
                        <a:latin typeface="+mn-lt"/>
                        <a:cs typeface="Times New Roman"/>
                      </a:endParaRPr>
                    </a:p>
                  </a:txBody>
                  <a:tcPr marL="45720" marR="45720" anchor="ctr"/>
                </a:tc>
                <a:extLst>
                  <a:ext uri="{0D108BD9-81ED-4DB2-BD59-A6C34878D82A}">
                    <a16:rowId xmlns:a16="http://schemas.microsoft.com/office/drawing/2014/main" val="4261415644"/>
                  </a:ext>
                </a:extLst>
              </a:tr>
              <a:tr h="220502">
                <a:tc>
                  <a:txBody>
                    <a:bodyPr/>
                    <a:lstStyle/>
                    <a:p>
                      <a:pPr marL="1270" algn="ctr">
                        <a:lnSpc>
                          <a:spcPct val="100000"/>
                        </a:lnSpc>
                        <a:spcBef>
                          <a:spcPts val="355"/>
                        </a:spcBef>
                      </a:pPr>
                      <a:r>
                        <a:rPr sz="1200" b="0" spc="-5" dirty="0">
                          <a:latin typeface="+mn-lt"/>
                          <a:cs typeface="Arial"/>
                        </a:rPr>
                        <a:t>Construction</a:t>
                      </a:r>
                      <a:endParaRPr sz="1200" b="0" dirty="0">
                        <a:latin typeface="+mn-lt"/>
                        <a:cs typeface="Arial"/>
                      </a:endParaRPr>
                    </a:p>
                  </a:txBody>
                  <a:tcPr marL="45720" marR="45720" anchor="ctr"/>
                </a:tc>
                <a:tc>
                  <a:txBody>
                    <a:bodyPr/>
                    <a:lstStyle/>
                    <a:p>
                      <a:pPr marL="635" algn="ctr">
                        <a:lnSpc>
                          <a:spcPct val="100000"/>
                        </a:lnSpc>
                        <a:spcBef>
                          <a:spcPts val="355"/>
                        </a:spcBef>
                      </a:pPr>
                      <a:r>
                        <a:rPr sz="1200" b="0" dirty="0">
                          <a:latin typeface="+mn-lt"/>
                          <a:cs typeface="Arial"/>
                        </a:rPr>
                        <a:t>15,313</a:t>
                      </a:r>
                    </a:p>
                  </a:txBody>
                  <a:tcPr marL="45720" marR="45720" anchor="ctr"/>
                </a:tc>
                <a:tc>
                  <a:txBody>
                    <a:bodyPr/>
                    <a:lstStyle/>
                    <a:p>
                      <a:pPr algn="ctr">
                        <a:lnSpc>
                          <a:spcPct val="100000"/>
                        </a:lnSpc>
                        <a:spcBef>
                          <a:spcPts val="355"/>
                        </a:spcBef>
                      </a:pPr>
                      <a:r>
                        <a:rPr sz="1200" b="0" dirty="0">
                          <a:latin typeface="+mn-lt"/>
                          <a:cs typeface="Arial"/>
                        </a:rPr>
                        <a:t>5,195</a:t>
                      </a:r>
                    </a:p>
                  </a:txBody>
                  <a:tcPr marL="45720" marR="45720" anchor="ctr"/>
                </a:tc>
                <a:tc>
                  <a:txBody>
                    <a:bodyPr/>
                    <a:lstStyle/>
                    <a:p>
                      <a:pPr marL="1270" algn="ctr">
                        <a:lnSpc>
                          <a:spcPct val="100000"/>
                        </a:lnSpc>
                        <a:spcBef>
                          <a:spcPts val="355"/>
                        </a:spcBef>
                      </a:pPr>
                      <a:r>
                        <a:rPr sz="1200" b="0" dirty="0">
                          <a:latin typeface="+mn-lt"/>
                          <a:cs typeface="Arial"/>
                        </a:rPr>
                        <a:t>-</a:t>
                      </a:r>
                    </a:p>
                  </a:txBody>
                  <a:tcPr marL="45720" marR="45720" anchor="ctr"/>
                </a:tc>
                <a:tc>
                  <a:txBody>
                    <a:bodyPr/>
                    <a:lstStyle/>
                    <a:p>
                      <a:pPr algn="ctr">
                        <a:lnSpc>
                          <a:spcPct val="100000"/>
                        </a:lnSpc>
                        <a:spcBef>
                          <a:spcPts val="355"/>
                        </a:spcBef>
                      </a:pPr>
                      <a:r>
                        <a:rPr sz="1200" b="0" dirty="0">
                          <a:latin typeface="+mn-lt"/>
                          <a:cs typeface="Arial"/>
                        </a:rPr>
                        <a:t>6,252</a:t>
                      </a:r>
                    </a:p>
                  </a:txBody>
                  <a:tcPr marL="45720" marR="45720" anchor="ctr"/>
                </a:tc>
                <a:tc>
                  <a:txBody>
                    <a:bodyPr/>
                    <a:lstStyle/>
                    <a:p>
                      <a:pPr marL="0" indent="0" algn="ctr">
                        <a:lnSpc>
                          <a:spcPct val="100000"/>
                        </a:lnSpc>
                        <a:spcBef>
                          <a:spcPts val="355"/>
                        </a:spcBef>
                      </a:pPr>
                      <a:r>
                        <a:rPr sz="1200" b="0" dirty="0">
                          <a:latin typeface="+mn-lt"/>
                          <a:cs typeface="Arial"/>
                        </a:rPr>
                        <a:t>3,987</a:t>
                      </a:r>
                    </a:p>
                  </a:txBody>
                  <a:tcPr marL="45720" marR="45720" anchor="ctr"/>
                </a:tc>
                <a:tc>
                  <a:txBody>
                    <a:bodyPr/>
                    <a:lstStyle/>
                    <a:p>
                      <a:pPr marL="2540" algn="ctr">
                        <a:lnSpc>
                          <a:spcPct val="100000"/>
                        </a:lnSpc>
                        <a:spcBef>
                          <a:spcPts val="355"/>
                        </a:spcBef>
                      </a:pPr>
                      <a:r>
                        <a:rPr sz="1200" b="0" dirty="0">
                          <a:latin typeface="+mn-lt"/>
                          <a:cs typeface="Arial"/>
                        </a:rPr>
                        <a:t>30,747</a:t>
                      </a:r>
                    </a:p>
                  </a:txBody>
                  <a:tcPr marL="45720" marR="45720" anchor="ctr"/>
                </a:tc>
                <a:tc>
                  <a:txBody>
                    <a:bodyPr/>
                    <a:lstStyle/>
                    <a:p>
                      <a:pPr marL="0" indent="0" algn="ctr">
                        <a:lnSpc>
                          <a:spcPct val="100000"/>
                        </a:lnSpc>
                        <a:spcBef>
                          <a:spcPts val="355"/>
                        </a:spcBef>
                      </a:pPr>
                      <a:r>
                        <a:rPr sz="1200" b="0" dirty="0">
                          <a:latin typeface="+mn-lt"/>
                          <a:cs typeface="Arial"/>
                        </a:rPr>
                        <a:t>2.9%</a:t>
                      </a:r>
                    </a:p>
                  </a:txBody>
                  <a:tcPr marL="45720" marR="45720" anchor="ctr"/>
                </a:tc>
                <a:extLst>
                  <a:ext uri="{0D108BD9-81ED-4DB2-BD59-A6C34878D82A}">
                    <a16:rowId xmlns:a16="http://schemas.microsoft.com/office/drawing/2014/main" val="2410679440"/>
                  </a:ext>
                </a:extLst>
              </a:tr>
              <a:tr h="220502">
                <a:tc>
                  <a:txBody>
                    <a:bodyPr/>
                    <a:lstStyle/>
                    <a:p>
                      <a:pPr algn="ctr">
                        <a:lnSpc>
                          <a:spcPct val="100000"/>
                        </a:lnSpc>
                        <a:spcBef>
                          <a:spcPts val="330"/>
                        </a:spcBef>
                      </a:pPr>
                      <a:r>
                        <a:rPr sz="1200" b="0" dirty="0">
                          <a:latin typeface="+mn-lt"/>
                          <a:cs typeface="Arial"/>
                        </a:rPr>
                        <a:t>Electronics</a:t>
                      </a:r>
                    </a:p>
                  </a:txBody>
                  <a:tcPr marL="45720" marR="45720" anchor="ctr"/>
                </a:tc>
                <a:tc>
                  <a:txBody>
                    <a:bodyPr/>
                    <a:lstStyle/>
                    <a:p>
                      <a:pPr marL="635" algn="ctr">
                        <a:lnSpc>
                          <a:spcPct val="100000"/>
                        </a:lnSpc>
                        <a:spcBef>
                          <a:spcPts val="330"/>
                        </a:spcBef>
                      </a:pPr>
                      <a:r>
                        <a:rPr sz="1200" b="0" dirty="0">
                          <a:latin typeface="+mn-lt"/>
                          <a:cs typeface="Arial"/>
                        </a:rPr>
                        <a:t>31,051</a:t>
                      </a:r>
                    </a:p>
                  </a:txBody>
                  <a:tcPr marL="45720" marR="45720" anchor="ctr"/>
                </a:tc>
                <a:tc>
                  <a:txBody>
                    <a:bodyPr/>
                    <a:lstStyle/>
                    <a:p>
                      <a:pPr marL="635" algn="ctr">
                        <a:lnSpc>
                          <a:spcPct val="100000"/>
                        </a:lnSpc>
                        <a:spcBef>
                          <a:spcPts val="330"/>
                        </a:spcBef>
                      </a:pPr>
                      <a:r>
                        <a:rPr sz="1200" b="0" dirty="0">
                          <a:latin typeface="+mn-lt"/>
                          <a:cs typeface="Arial"/>
                        </a:rPr>
                        <a:t>29,310</a:t>
                      </a:r>
                    </a:p>
                  </a:txBody>
                  <a:tcPr marL="45720" marR="45720" anchor="ctr"/>
                </a:tc>
                <a:tc>
                  <a:txBody>
                    <a:bodyPr/>
                    <a:lstStyle/>
                    <a:p>
                      <a:pPr marR="258445" algn="ctr">
                        <a:lnSpc>
                          <a:spcPct val="100000"/>
                        </a:lnSpc>
                        <a:spcBef>
                          <a:spcPts val="330"/>
                        </a:spcBef>
                      </a:pPr>
                      <a:r>
                        <a:rPr lang="en-US" sz="1200" b="0" dirty="0">
                          <a:latin typeface="+mn-lt"/>
                          <a:cs typeface="Arial"/>
                        </a:rPr>
                        <a:t>       </a:t>
                      </a:r>
                      <a:r>
                        <a:rPr sz="1200" b="0" dirty="0">
                          <a:latin typeface="+mn-lt"/>
                          <a:cs typeface="Arial"/>
                        </a:rPr>
                        <a:t>4,</a:t>
                      </a:r>
                      <a:r>
                        <a:rPr sz="1200" b="0" spc="5" dirty="0">
                          <a:latin typeface="+mn-lt"/>
                          <a:cs typeface="Arial"/>
                        </a:rPr>
                        <a:t>3</a:t>
                      </a:r>
                      <a:r>
                        <a:rPr sz="1200" b="0" dirty="0">
                          <a:latin typeface="+mn-lt"/>
                          <a:cs typeface="Arial"/>
                        </a:rPr>
                        <a:t>41</a:t>
                      </a:r>
                    </a:p>
                  </a:txBody>
                  <a:tcPr marL="45720" marR="45720" anchor="ctr"/>
                </a:tc>
                <a:tc>
                  <a:txBody>
                    <a:bodyPr/>
                    <a:lstStyle/>
                    <a:p>
                      <a:pPr marL="1905" algn="ctr">
                        <a:lnSpc>
                          <a:spcPct val="100000"/>
                        </a:lnSpc>
                        <a:spcBef>
                          <a:spcPts val="330"/>
                        </a:spcBef>
                      </a:pPr>
                      <a:r>
                        <a:rPr sz="1200" b="0" dirty="0">
                          <a:latin typeface="+mn-lt"/>
                          <a:cs typeface="Arial"/>
                        </a:rPr>
                        <a:t>16,822</a:t>
                      </a:r>
                    </a:p>
                  </a:txBody>
                  <a:tcPr marL="45720" marR="45720" anchor="ctr"/>
                </a:tc>
                <a:tc>
                  <a:txBody>
                    <a:bodyPr/>
                    <a:lstStyle/>
                    <a:p>
                      <a:pPr marR="213995" algn="ctr">
                        <a:lnSpc>
                          <a:spcPct val="100000"/>
                        </a:lnSpc>
                        <a:spcBef>
                          <a:spcPts val="330"/>
                        </a:spcBef>
                      </a:pPr>
                      <a:r>
                        <a:rPr lang="en-US" sz="1200" b="0" dirty="0">
                          <a:latin typeface="+mn-lt"/>
                          <a:cs typeface="Arial"/>
                        </a:rPr>
                        <a:t>     </a:t>
                      </a:r>
                      <a:r>
                        <a:rPr sz="1200" b="0" dirty="0">
                          <a:latin typeface="+mn-lt"/>
                          <a:cs typeface="Arial"/>
                        </a:rPr>
                        <a:t>48,</a:t>
                      </a:r>
                      <a:r>
                        <a:rPr sz="1200" b="0" spc="5" dirty="0">
                          <a:latin typeface="+mn-lt"/>
                          <a:cs typeface="Arial"/>
                        </a:rPr>
                        <a:t>2</a:t>
                      </a:r>
                      <a:r>
                        <a:rPr sz="1200" b="0" dirty="0">
                          <a:latin typeface="+mn-lt"/>
                          <a:cs typeface="Arial"/>
                        </a:rPr>
                        <a:t>36</a:t>
                      </a:r>
                    </a:p>
                  </a:txBody>
                  <a:tcPr marL="45720" marR="45720" anchor="ctr"/>
                </a:tc>
                <a:tc>
                  <a:txBody>
                    <a:bodyPr/>
                    <a:lstStyle/>
                    <a:p>
                      <a:pPr marL="1270" algn="ctr">
                        <a:lnSpc>
                          <a:spcPct val="100000"/>
                        </a:lnSpc>
                        <a:spcBef>
                          <a:spcPts val="330"/>
                        </a:spcBef>
                      </a:pPr>
                      <a:r>
                        <a:rPr sz="1200" b="0" spc="-5" dirty="0">
                          <a:latin typeface="+mn-lt"/>
                          <a:cs typeface="Arial"/>
                        </a:rPr>
                        <a:t>129,760</a:t>
                      </a:r>
                      <a:endParaRPr sz="1200" b="0" dirty="0">
                        <a:latin typeface="+mn-lt"/>
                        <a:cs typeface="Arial"/>
                      </a:endParaRPr>
                    </a:p>
                  </a:txBody>
                  <a:tcPr marL="45720" marR="45720" anchor="ctr"/>
                </a:tc>
                <a:tc>
                  <a:txBody>
                    <a:bodyPr/>
                    <a:lstStyle/>
                    <a:p>
                      <a:pPr marR="234315" algn="ctr">
                        <a:lnSpc>
                          <a:spcPct val="100000"/>
                        </a:lnSpc>
                        <a:spcBef>
                          <a:spcPts val="330"/>
                        </a:spcBef>
                      </a:pPr>
                      <a:r>
                        <a:rPr lang="en-US" sz="1200" b="0" spc="-60" dirty="0">
                          <a:latin typeface="+mn-lt"/>
                          <a:cs typeface="Arial"/>
                        </a:rPr>
                        <a:t>      </a:t>
                      </a:r>
                      <a:r>
                        <a:rPr sz="1200" b="0" spc="-60" dirty="0">
                          <a:latin typeface="+mn-lt"/>
                          <a:cs typeface="Arial"/>
                        </a:rPr>
                        <a:t>1</a:t>
                      </a:r>
                      <a:r>
                        <a:rPr sz="1200" b="0" dirty="0">
                          <a:latin typeface="+mn-lt"/>
                          <a:cs typeface="Arial"/>
                        </a:rPr>
                        <a:t>1.</a:t>
                      </a:r>
                      <a:r>
                        <a:rPr sz="1200" b="0" spc="5" dirty="0">
                          <a:latin typeface="+mn-lt"/>
                          <a:cs typeface="Arial"/>
                        </a:rPr>
                        <a:t>7</a:t>
                      </a:r>
                      <a:r>
                        <a:rPr sz="1200" b="0" dirty="0">
                          <a:latin typeface="+mn-lt"/>
                          <a:cs typeface="Arial"/>
                        </a:rPr>
                        <a:t>%</a:t>
                      </a:r>
                    </a:p>
                  </a:txBody>
                  <a:tcPr marL="45720" marR="45720" anchor="ctr"/>
                </a:tc>
                <a:extLst>
                  <a:ext uri="{0D108BD9-81ED-4DB2-BD59-A6C34878D82A}">
                    <a16:rowId xmlns:a16="http://schemas.microsoft.com/office/drawing/2014/main" val="300865970"/>
                  </a:ext>
                </a:extLst>
              </a:tr>
              <a:tr h="220502">
                <a:tc>
                  <a:txBody>
                    <a:bodyPr/>
                    <a:lstStyle/>
                    <a:p>
                      <a:pPr algn="ctr">
                        <a:lnSpc>
                          <a:spcPct val="100000"/>
                        </a:lnSpc>
                      </a:pPr>
                      <a:r>
                        <a:rPr lang="en-US" sz="1200" b="0" dirty="0">
                          <a:latin typeface="+mn-lt"/>
                          <a:cs typeface="Times New Roman"/>
                        </a:rPr>
                        <a:t>Engineering</a:t>
                      </a:r>
                      <a:endParaRPr sz="1200" b="0" dirty="0">
                        <a:latin typeface="+mn-lt"/>
                        <a:cs typeface="Times New Roman"/>
                      </a:endParaRPr>
                    </a:p>
                  </a:txBody>
                  <a:tcPr marL="45720" marR="45720" anchor="ctr"/>
                </a:tc>
                <a:tc>
                  <a:txBody>
                    <a:bodyPr/>
                    <a:lstStyle/>
                    <a:p>
                      <a:pPr algn="ctr">
                        <a:lnSpc>
                          <a:spcPct val="100000"/>
                        </a:lnSpc>
                      </a:pPr>
                      <a:r>
                        <a:rPr lang="en-US" sz="1200" b="0" dirty="0">
                          <a:latin typeface="+mn-lt"/>
                          <a:cs typeface="Times New Roman"/>
                        </a:rPr>
                        <a:t>43,567</a:t>
                      </a:r>
                      <a:endParaRPr sz="1200" b="0" dirty="0">
                        <a:latin typeface="+mn-lt"/>
                        <a:cs typeface="Times New Roman"/>
                      </a:endParaRPr>
                    </a:p>
                  </a:txBody>
                  <a:tcPr marL="45720" marR="45720" anchor="ctr"/>
                </a:tc>
                <a:tc>
                  <a:txBody>
                    <a:bodyPr/>
                    <a:lstStyle/>
                    <a:p>
                      <a:pPr algn="ctr">
                        <a:lnSpc>
                          <a:spcPct val="100000"/>
                        </a:lnSpc>
                      </a:pPr>
                      <a:r>
                        <a:rPr lang="en-US" sz="1200" b="0" dirty="0">
                          <a:latin typeface="+mn-lt"/>
                          <a:cs typeface="Times New Roman"/>
                        </a:rPr>
                        <a:t>49,162</a:t>
                      </a:r>
                      <a:endParaRPr sz="1200" b="0" dirty="0">
                        <a:latin typeface="+mn-lt"/>
                        <a:cs typeface="Times New Roman"/>
                      </a:endParaRPr>
                    </a:p>
                  </a:txBody>
                  <a:tcPr marL="45720" marR="45720" anchor="ctr"/>
                </a:tc>
                <a:tc>
                  <a:txBody>
                    <a:bodyPr/>
                    <a:lstStyle/>
                    <a:p>
                      <a:pPr algn="ctr">
                        <a:lnSpc>
                          <a:spcPct val="100000"/>
                        </a:lnSpc>
                      </a:pPr>
                      <a:r>
                        <a:rPr lang="en-US" sz="1200" b="0" dirty="0">
                          <a:latin typeface="+mn-lt"/>
                          <a:cs typeface="Times New Roman"/>
                        </a:rPr>
                        <a:t>1,256</a:t>
                      </a:r>
                      <a:endParaRPr sz="1200" b="0" dirty="0">
                        <a:latin typeface="+mn-lt"/>
                        <a:cs typeface="Times New Roman"/>
                      </a:endParaRPr>
                    </a:p>
                  </a:txBody>
                  <a:tcPr marL="45720" marR="45720" anchor="ctr"/>
                </a:tc>
                <a:tc>
                  <a:txBody>
                    <a:bodyPr/>
                    <a:lstStyle/>
                    <a:p>
                      <a:pPr algn="ctr">
                        <a:lnSpc>
                          <a:spcPct val="100000"/>
                        </a:lnSpc>
                      </a:pPr>
                      <a:r>
                        <a:rPr lang="en-US" sz="1200" b="0" dirty="0">
                          <a:latin typeface="+mn-lt"/>
                          <a:cs typeface="Times New Roman"/>
                        </a:rPr>
                        <a:t>26,917</a:t>
                      </a:r>
                      <a:endParaRPr sz="1200" b="0" dirty="0">
                        <a:latin typeface="+mn-lt"/>
                        <a:cs typeface="Times New Roman"/>
                      </a:endParaRPr>
                    </a:p>
                  </a:txBody>
                  <a:tcPr marL="45720" marR="45720" anchor="ctr"/>
                </a:tc>
                <a:tc>
                  <a:txBody>
                    <a:bodyPr/>
                    <a:lstStyle/>
                    <a:p>
                      <a:pPr algn="ctr">
                        <a:lnSpc>
                          <a:spcPct val="100000"/>
                        </a:lnSpc>
                      </a:pPr>
                      <a:r>
                        <a:rPr lang="en-US" sz="1200" b="0" dirty="0">
                          <a:latin typeface="+mn-lt"/>
                          <a:cs typeface="Times New Roman"/>
                        </a:rPr>
                        <a:t>39,611</a:t>
                      </a:r>
                      <a:endParaRPr sz="1200" b="0" dirty="0">
                        <a:latin typeface="+mn-lt"/>
                        <a:cs typeface="Times New Roman"/>
                      </a:endParaRPr>
                    </a:p>
                  </a:txBody>
                  <a:tcPr marL="45720" marR="45720" anchor="ctr"/>
                </a:tc>
                <a:tc>
                  <a:txBody>
                    <a:bodyPr/>
                    <a:lstStyle/>
                    <a:p>
                      <a:pPr algn="ctr">
                        <a:lnSpc>
                          <a:spcPct val="100000"/>
                        </a:lnSpc>
                      </a:pPr>
                      <a:r>
                        <a:rPr lang="en-US" sz="1200" b="0" dirty="0">
                          <a:latin typeface="+mn-lt"/>
                          <a:cs typeface="Times New Roman"/>
                        </a:rPr>
                        <a:t>160,513</a:t>
                      </a:r>
                      <a:endParaRPr sz="1200" b="0" dirty="0">
                        <a:latin typeface="+mn-lt"/>
                        <a:cs typeface="Times New Roman"/>
                      </a:endParaRPr>
                    </a:p>
                  </a:txBody>
                  <a:tcPr marL="45720" marR="45720" anchor="ctr"/>
                </a:tc>
                <a:tc>
                  <a:txBody>
                    <a:bodyPr/>
                    <a:lstStyle/>
                    <a:p>
                      <a:pPr algn="ctr">
                        <a:lnSpc>
                          <a:spcPct val="100000"/>
                        </a:lnSpc>
                      </a:pPr>
                      <a:r>
                        <a:rPr lang="en-US" sz="1200" b="0" dirty="0">
                          <a:latin typeface="+mn-lt"/>
                          <a:cs typeface="Times New Roman"/>
                        </a:rPr>
                        <a:t>14.5%</a:t>
                      </a:r>
                      <a:endParaRPr sz="1200" b="0" dirty="0">
                        <a:latin typeface="+mn-lt"/>
                        <a:cs typeface="Times New Roman"/>
                      </a:endParaRPr>
                    </a:p>
                  </a:txBody>
                  <a:tcPr marL="45720" marR="45720" anchor="ctr"/>
                </a:tc>
                <a:extLst>
                  <a:ext uri="{0D108BD9-81ED-4DB2-BD59-A6C34878D82A}">
                    <a16:rowId xmlns:a16="http://schemas.microsoft.com/office/drawing/2014/main" val="915075923"/>
                  </a:ext>
                </a:extLst>
              </a:tr>
              <a:tr h="220502">
                <a:tc>
                  <a:txBody>
                    <a:bodyPr/>
                    <a:lstStyle/>
                    <a:p>
                      <a:pPr marL="1270" algn="ctr">
                        <a:lnSpc>
                          <a:spcPct val="100000"/>
                        </a:lnSpc>
                        <a:spcBef>
                          <a:spcPts val="325"/>
                        </a:spcBef>
                      </a:pPr>
                      <a:r>
                        <a:rPr sz="1200" b="0" dirty="0">
                          <a:latin typeface="+mn-lt"/>
                          <a:cs typeface="Arial"/>
                        </a:rPr>
                        <a:t>Healthcare</a:t>
                      </a:r>
                    </a:p>
                  </a:txBody>
                  <a:tcPr marL="45720" marR="45720" anchor="ctr"/>
                </a:tc>
                <a:tc>
                  <a:txBody>
                    <a:bodyPr/>
                    <a:lstStyle/>
                    <a:p>
                      <a:pPr marL="635" algn="ctr">
                        <a:lnSpc>
                          <a:spcPct val="100000"/>
                        </a:lnSpc>
                        <a:spcBef>
                          <a:spcPts val="325"/>
                        </a:spcBef>
                      </a:pPr>
                      <a:r>
                        <a:rPr sz="1200" b="0" dirty="0">
                          <a:latin typeface="+mn-lt"/>
                          <a:cs typeface="Arial"/>
                        </a:rPr>
                        <a:t>29,986</a:t>
                      </a:r>
                    </a:p>
                  </a:txBody>
                  <a:tcPr marL="45720" marR="45720" anchor="ctr"/>
                </a:tc>
                <a:tc>
                  <a:txBody>
                    <a:bodyPr/>
                    <a:lstStyle/>
                    <a:p>
                      <a:pPr marL="635" algn="ctr">
                        <a:lnSpc>
                          <a:spcPct val="100000"/>
                        </a:lnSpc>
                        <a:spcBef>
                          <a:spcPts val="325"/>
                        </a:spcBef>
                      </a:pPr>
                      <a:r>
                        <a:rPr sz="1200" b="0" dirty="0">
                          <a:latin typeface="+mn-lt"/>
                          <a:cs typeface="Arial"/>
                        </a:rPr>
                        <a:t>15,441</a:t>
                      </a:r>
                    </a:p>
                  </a:txBody>
                  <a:tcPr marL="45720" marR="45720" anchor="ctr"/>
                </a:tc>
                <a:tc>
                  <a:txBody>
                    <a:bodyPr/>
                    <a:lstStyle/>
                    <a:p>
                      <a:pPr algn="ctr">
                        <a:lnSpc>
                          <a:spcPct val="100000"/>
                        </a:lnSpc>
                        <a:spcBef>
                          <a:spcPts val="325"/>
                        </a:spcBef>
                      </a:pPr>
                      <a:r>
                        <a:rPr sz="1200" b="0" spc="-5" dirty="0">
                          <a:latin typeface="+mn-lt"/>
                          <a:cs typeface="Arial"/>
                        </a:rPr>
                        <a:t>707</a:t>
                      </a:r>
                      <a:endParaRPr sz="1200" b="0" dirty="0">
                        <a:latin typeface="+mn-lt"/>
                        <a:cs typeface="Arial"/>
                      </a:endParaRPr>
                    </a:p>
                  </a:txBody>
                  <a:tcPr marL="45720" marR="45720" anchor="ctr"/>
                </a:tc>
                <a:tc>
                  <a:txBody>
                    <a:bodyPr/>
                    <a:lstStyle/>
                    <a:p>
                      <a:pPr marL="1905" algn="ctr">
                        <a:lnSpc>
                          <a:spcPct val="100000"/>
                        </a:lnSpc>
                        <a:spcBef>
                          <a:spcPts val="325"/>
                        </a:spcBef>
                      </a:pPr>
                      <a:r>
                        <a:rPr sz="1200" b="0" dirty="0">
                          <a:latin typeface="+mn-lt"/>
                          <a:cs typeface="Arial"/>
                        </a:rPr>
                        <a:t>-</a:t>
                      </a:r>
                    </a:p>
                  </a:txBody>
                  <a:tcPr marL="45720" marR="45720" anchor="ctr"/>
                </a:tc>
                <a:tc>
                  <a:txBody>
                    <a:bodyPr/>
                    <a:lstStyle/>
                    <a:p>
                      <a:pPr marR="213995" algn="ctr">
                        <a:lnSpc>
                          <a:spcPct val="100000"/>
                        </a:lnSpc>
                        <a:spcBef>
                          <a:spcPts val="325"/>
                        </a:spcBef>
                      </a:pPr>
                      <a:r>
                        <a:rPr lang="en-US" sz="1200" b="0" dirty="0">
                          <a:latin typeface="+mn-lt"/>
                          <a:cs typeface="Arial"/>
                        </a:rPr>
                        <a:t>     </a:t>
                      </a:r>
                      <a:r>
                        <a:rPr sz="1200" b="0" dirty="0">
                          <a:latin typeface="+mn-lt"/>
                          <a:cs typeface="Arial"/>
                        </a:rPr>
                        <a:t>25,</a:t>
                      </a:r>
                      <a:r>
                        <a:rPr sz="1200" b="0" spc="5" dirty="0">
                          <a:latin typeface="+mn-lt"/>
                          <a:cs typeface="Arial"/>
                        </a:rPr>
                        <a:t>3</a:t>
                      </a:r>
                      <a:r>
                        <a:rPr sz="1200" b="0" dirty="0">
                          <a:latin typeface="+mn-lt"/>
                          <a:cs typeface="Arial"/>
                        </a:rPr>
                        <a:t>45</a:t>
                      </a:r>
                    </a:p>
                  </a:txBody>
                  <a:tcPr marL="45720" marR="45720" anchor="ctr"/>
                </a:tc>
                <a:tc>
                  <a:txBody>
                    <a:bodyPr/>
                    <a:lstStyle/>
                    <a:p>
                      <a:pPr marL="2540" algn="ctr">
                        <a:lnSpc>
                          <a:spcPct val="100000"/>
                        </a:lnSpc>
                        <a:spcBef>
                          <a:spcPts val="325"/>
                        </a:spcBef>
                      </a:pPr>
                      <a:r>
                        <a:rPr sz="1200" b="0" dirty="0">
                          <a:latin typeface="+mn-lt"/>
                          <a:cs typeface="Arial"/>
                        </a:rPr>
                        <a:t>71,479</a:t>
                      </a:r>
                    </a:p>
                  </a:txBody>
                  <a:tcPr marL="45720" marR="45720" anchor="ctr"/>
                </a:tc>
                <a:tc>
                  <a:txBody>
                    <a:bodyPr/>
                    <a:lstStyle/>
                    <a:p>
                      <a:pPr marL="0" indent="0" algn="ctr">
                        <a:lnSpc>
                          <a:spcPct val="100000"/>
                        </a:lnSpc>
                        <a:spcBef>
                          <a:spcPts val="325"/>
                        </a:spcBef>
                      </a:pPr>
                      <a:r>
                        <a:rPr sz="1200" b="0" dirty="0">
                          <a:latin typeface="+mn-lt"/>
                          <a:cs typeface="Arial"/>
                        </a:rPr>
                        <a:t>6.4%</a:t>
                      </a:r>
                    </a:p>
                  </a:txBody>
                  <a:tcPr marL="45720" marR="45720" anchor="ctr"/>
                </a:tc>
                <a:extLst>
                  <a:ext uri="{0D108BD9-81ED-4DB2-BD59-A6C34878D82A}">
                    <a16:rowId xmlns:a16="http://schemas.microsoft.com/office/drawing/2014/main" val="1970578026"/>
                  </a:ext>
                </a:extLst>
              </a:tr>
              <a:tr h="220502">
                <a:tc>
                  <a:txBody>
                    <a:bodyPr/>
                    <a:lstStyle/>
                    <a:p>
                      <a:pPr algn="ctr">
                        <a:lnSpc>
                          <a:spcPct val="100000"/>
                        </a:lnSpc>
                        <a:spcBef>
                          <a:spcPts val="330"/>
                        </a:spcBef>
                      </a:pPr>
                      <a:r>
                        <a:rPr sz="1200" b="0" spc="-5" dirty="0">
                          <a:latin typeface="+mn-lt"/>
                          <a:cs typeface="Arial"/>
                        </a:rPr>
                        <a:t>Human</a:t>
                      </a:r>
                      <a:r>
                        <a:rPr sz="1200" b="0" spc="-10" dirty="0">
                          <a:latin typeface="+mn-lt"/>
                          <a:cs typeface="Arial"/>
                        </a:rPr>
                        <a:t> </a:t>
                      </a:r>
                      <a:r>
                        <a:rPr sz="1200" b="0" dirty="0">
                          <a:latin typeface="+mn-lt"/>
                          <a:cs typeface="Arial"/>
                        </a:rPr>
                        <a:t>Resources</a:t>
                      </a:r>
                    </a:p>
                  </a:txBody>
                  <a:tcPr marL="45720" marR="45720" anchor="ctr"/>
                </a:tc>
                <a:tc>
                  <a:txBody>
                    <a:bodyPr/>
                    <a:lstStyle/>
                    <a:p>
                      <a:pPr marL="635" algn="ctr">
                        <a:lnSpc>
                          <a:spcPct val="100000"/>
                        </a:lnSpc>
                        <a:spcBef>
                          <a:spcPts val="330"/>
                        </a:spcBef>
                      </a:pPr>
                      <a:r>
                        <a:rPr sz="1200" b="0" dirty="0">
                          <a:latin typeface="+mn-lt"/>
                          <a:cs typeface="Arial"/>
                        </a:rPr>
                        <a:t>16,558</a:t>
                      </a:r>
                    </a:p>
                  </a:txBody>
                  <a:tcPr marL="45720" marR="45720" anchor="ctr"/>
                </a:tc>
                <a:tc>
                  <a:txBody>
                    <a:bodyPr/>
                    <a:lstStyle/>
                    <a:p>
                      <a:pPr algn="ctr">
                        <a:lnSpc>
                          <a:spcPct val="100000"/>
                        </a:lnSpc>
                        <a:spcBef>
                          <a:spcPts val="330"/>
                        </a:spcBef>
                      </a:pPr>
                      <a:r>
                        <a:rPr sz="1200" b="0" dirty="0">
                          <a:latin typeface="+mn-lt"/>
                          <a:cs typeface="Arial"/>
                        </a:rPr>
                        <a:t>7,720</a:t>
                      </a:r>
                    </a:p>
                  </a:txBody>
                  <a:tcPr marL="45720" marR="45720" anchor="ctr"/>
                </a:tc>
                <a:tc>
                  <a:txBody>
                    <a:bodyPr/>
                    <a:lstStyle/>
                    <a:p>
                      <a:pPr algn="ctr">
                        <a:lnSpc>
                          <a:spcPct val="100000"/>
                        </a:lnSpc>
                        <a:spcBef>
                          <a:spcPts val="330"/>
                        </a:spcBef>
                      </a:pPr>
                      <a:r>
                        <a:rPr sz="1200" b="0" dirty="0">
                          <a:latin typeface="+mn-lt"/>
                          <a:cs typeface="Arial"/>
                        </a:rPr>
                        <a:t>1</a:t>
                      </a:r>
                    </a:p>
                  </a:txBody>
                  <a:tcPr marL="45720" marR="45720" anchor="ctr"/>
                </a:tc>
                <a:tc>
                  <a:txBody>
                    <a:bodyPr/>
                    <a:lstStyle/>
                    <a:p>
                      <a:pPr algn="ctr">
                        <a:lnSpc>
                          <a:spcPct val="100000"/>
                        </a:lnSpc>
                        <a:spcBef>
                          <a:spcPts val="330"/>
                        </a:spcBef>
                      </a:pPr>
                      <a:r>
                        <a:rPr sz="1200" b="0" dirty="0">
                          <a:latin typeface="+mn-lt"/>
                          <a:cs typeface="Arial"/>
                        </a:rPr>
                        <a:t>2,214</a:t>
                      </a:r>
                    </a:p>
                  </a:txBody>
                  <a:tcPr marL="45720" marR="45720" anchor="ctr"/>
                </a:tc>
                <a:tc>
                  <a:txBody>
                    <a:bodyPr/>
                    <a:lstStyle/>
                    <a:p>
                      <a:pPr marL="0" indent="0" algn="ctr">
                        <a:lnSpc>
                          <a:spcPct val="100000"/>
                        </a:lnSpc>
                        <a:spcBef>
                          <a:spcPts val="330"/>
                        </a:spcBef>
                      </a:pPr>
                      <a:r>
                        <a:rPr sz="1200" b="0" dirty="0">
                          <a:latin typeface="+mn-lt"/>
                          <a:cs typeface="Arial"/>
                        </a:rPr>
                        <a:t>3,941</a:t>
                      </a:r>
                    </a:p>
                  </a:txBody>
                  <a:tcPr marL="45720" marR="45720" anchor="ctr"/>
                </a:tc>
                <a:tc>
                  <a:txBody>
                    <a:bodyPr/>
                    <a:lstStyle/>
                    <a:p>
                      <a:pPr marL="2540" algn="ctr">
                        <a:lnSpc>
                          <a:spcPct val="100000"/>
                        </a:lnSpc>
                        <a:spcBef>
                          <a:spcPts val="330"/>
                        </a:spcBef>
                      </a:pPr>
                      <a:r>
                        <a:rPr sz="1200" b="0" dirty="0">
                          <a:latin typeface="+mn-lt"/>
                          <a:cs typeface="Arial"/>
                        </a:rPr>
                        <a:t>30,434</a:t>
                      </a:r>
                    </a:p>
                  </a:txBody>
                  <a:tcPr marL="45720" marR="45720" anchor="ctr"/>
                </a:tc>
                <a:tc>
                  <a:txBody>
                    <a:bodyPr/>
                    <a:lstStyle/>
                    <a:p>
                      <a:pPr marL="0" indent="0" algn="ctr">
                        <a:lnSpc>
                          <a:spcPct val="100000"/>
                        </a:lnSpc>
                        <a:spcBef>
                          <a:spcPts val="330"/>
                        </a:spcBef>
                      </a:pPr>
                      <a:r>
                        <a:rPr sz="1200" b="0" dirty="0">
                          <a:latin typeface="+mn-lt"/>
                          <a:cs typeface="Arial"/>
                        </a:rPr>
                        <a:t>2.8%</a:t>
                      </a:r>
                    </a:p>
                  </a:txBody>
                  <a:tcPr marL="45720" marR="45720" anchor="ctr"/>
                </a:tc>
                <a:extLst>
                  <a:ext uri="{0D108BD9-81ED-4DB2-BD59-A6C34878D82A}">
                    <a16:rowId xmlns:a16="http://schemas.microsoft.com/office/drawing/2014/main" val="637297557"/>
                  </a:ext>
                </a:extLst>
              </a:tr>
              <a:tr h="220502">
                <a:tc>
                  <a:txBody>
                    <a:bodyPr/>
                    <a:lstStyle/>
                    <a:p>
                      <a:pPr algn="ctr">
                        <a:lnSpc>
                          <a:spcPct val="100000"/>
                        </a:lnSpc>
                        <a:spcBef>
                          <a:spcPts val="330"/>
                        </a:spcBef>
                      </a:pPr>
                      <a:r>
                        <a:rPr sz="1200" b="0" spc="-5" dirty="0">
                          <a:latin typeface="+mn-lt"/>
                          <a:cs typeface="Arial"/>
                        </a:rPr>
                        <a:t>Machine</a:t>
                      </a:r>
                      <a:r>
                        <a:rPr sz="1200" b="0" spc="-15" dirty="0">
                          <a:latin typeface="+mn-lt"/>
                          <a:cs typeface="Arial"/>
                        </a:rPr>
                        <a:t> </a:t>
                      </a:r>
                      <a:r>
                        <a:rPr sz="1200" b="0" spc="-5" dirty="0">
                          <a:latin typeface="+mn-lt"/>
                          <a:cs typeface="Arial"/>
                        </a:rPr>
                        <a:t>Operator</a:t>
                      </a:r>
                      <a:endParaRPr sz="1200" b="0" dirty="0">
                        <a:latin typeface="+mn-lt"/>
                        <a:cs typeface="Arial"/>
                      </a:endParaRPr>
                    </a:p>
                  </a:txBody>
                  <a:tcPr marL="45720" marR="45720" anchor="ctr"/>
                </a:tc>
                <a:tc>
                  <a:txBody>
                    <a:bodyPr/>
                    <a:lstStyle/>
                    <a:p>
                      <a:pPr algn="ctr">
                        <a:lnSpc>
                          <a:spcPct val="100000"/>
                        </a:lnSpc>
                        <a:spcBef>
                          <a:spcPts val="330"/>
                        </a:spcBef>
                      </a:pPr>
                      <a:r>
                        <a:rPr sz="1200" b="0" dirty="0">
                          <a:latin typeface="+mn-lt"/>
                          <a:cs typeface="Arial"/>
                        </a:rPr>
                        <a:t>4,107</a:t>
                      </a:r>
                    </a:p>
                  </a:txBody>
                  <a:tcPr marL="45720" marR="45720" anchor="ctr"/>
                </a:tc>
                <a:tc>
                  <a:txBody>
                    <a:bodyPr/>
                    <a:lstStyle/>
                    <a:p>
                      <a:pPr algn="ctr">
                        <a:lnSpc>
                          <a:spcPct val="100000"/>
                        </a:lnSpc>
                        <a:spcBef>
                          <a:spcPts val="330"/>
                        </a:spcBef>
                      </a:pPr>
                      <a:r>
                        <a:rPr sz="1200" b="0" dirty="0">
                          <a:latin typeface="+mn-lt"/>
                          <a:cs typeface="Arial"/>
                        </a:rPr>
                        <a:t>6,063</a:t>
                      </a:r>
                    </a:p>
                  </a:txBody>
                  <a:tcPr marL="45720" marR="45720" anchor="ctr"/>
                </a:tc>
                <a:tc>
                  <a:txBody>
                    <a:bodyPr/>
                    <a:lstStyle/>
                    <a:p>
                      <a:pPr marR="258445" algn="ctr">
                        <a:lnSpc>
                          <a:spcPct val="100000"/>
                        </a:lnSpc>
                        <a:spcBef>
                          <a:spcPts val="330"/>
                        </a:spcBef>
                      </a:pPr>
                      <a:r>
                        <a:rPr lang="en-US" sz="1200" b="0" dirty="0">
                          <a:latin typeface="+mn-lt"/>
                          <a:cs typeface="Arial"/>
                        </a:rPr>
                        <a:t>      </a:t>
                      </a:r>
                      <a:r>
                        <a:rPr sz="1200" b="0" dirty="0">
                          <a:latin typeface="+mn-lt"/>
                          <a:cs typeface="Arial"/>
                        </a:rPr>
                        <a:t>1,</a:t>
                      </a:r>
                      <a:r>
                        <a:rPr sz="1200" b="0" spc="5" dirty="0">
                          <a:latin typeface="+mn-lt"/>
                          <a:cs typeface="Arial"/>
                        </a:rPr>
                        <a:t>6</a:t>
                      </a:r>
                      <a:r>
                        <a:rPr sz="1200" b="0" dirty="0">
                          <a:latin typeface="+mn-lt"/>
                          <a:cs typeface="Arial"/>
                        </a:rPr>
                        <a:t>88</a:t>
                      </a:r>
                    </a:p>
                  </a:txBody>
                  <a:tcPr marL="45720" marR="45720" anchor="ctr"/>
                </a:tc>
                <a:tc>
                  <a:txBody>
                    <a:bodyPr/>
                    <a:lstStyle/>
                    <a:p>
                      <a:pPr algn="ctr">
                        <a:lnSpc>
                          <a:spcPct val="100000"/>
                        </a:lnSpc>
                        <a:spcBef>
                          <a:spcPts val="330"/>
                        </a:spcBef>
                      </a:pPr>
                      <a:r>
                        <a:rPr sz="1200" b="0" dirty="0">
                          <a:latin typeface="+mn-lt"/>
                          <a:cs typeface="Arial"/>
                        </a:rPr>
                        <a:t>2,539</a:t>
                      </a:r>
                    </a:p>
                  </a:txBody>
                  <a:tcPr marL="45720" marR="45720" anchor="ctr"/>
                </a:tc>
                <a:tc>
                  <a:txBody>
                    <a:bodyPr/>
                    <a:lstStyle/>
                    <a:p>
                      <a:pPr marL="0" indent="0" algn="ctr">
                        <a:lnSpc>
                          <a:spcPct val="100000"/>
                        </a:lnSpc>
                        <a:spcBef>
                          <a:spcPts val="330"/>
                        </a:spcBef>
                      </a:pPr>
                      <a:r>
                        <a:rPr sz="1200" b="0" dirty="0">
                          <a:latin typeface="+mn-lt"/>
                          <a:cs typeface="Arial"/>
                        </a:rPr>
                        <a:t>8,542</a:t>
                      </a:r>
                    </a:p>
                  </a:txBody>
                  <a:tcPr marL="45720" marR="45720" anchor="ctr"/>
                </a:tc>
                <a:tc>
                  <a:txBody>
                    <a:bodyPr/>
                    <a:lstStyle/>
                    <a:p>
                      <a:pPr marL="2540" algn="ctr">
                        <a:lnSpc>
                          <a:spcPct val="100000"/>
                        </a:lnSpc>
                        <a:spcBef>
                          <a:spcPts val="330"/>
                        </a:spcBef>
                      </a:pPr>
                      <a:r>
                        <a:rPr sz="1200" b="0" dirty="0">
                          <a:latin typeface="+mn-lt"/>
                          <a:cs typeface="Arial"/>
                        </a:rPr>
                        <a:t>22,939</a:t>
                      </a:r>
                    </a:p>
                  </a:txBody>
                  <a:tcPr marL="45720" marR="45720" anchor="ctr"/>
                </a:tc>
                <a:tc>
                  <a:txBody>
                    <a:bodyPr/>
                    <a:lstStyle/>
                    <a:p>
                      <a:pPr marL="0" indent="0" algn="ctr">
                        <a:lnSpc>
                          <a:spcPct val="100000"/>
                        </a:lnSpc>
                        <a:spcBef>
                          <a:spcPts val="330"/>
                        </a:spcBef>
                      </a:pPr>
                      <a:r>
                        <a:rPr sz="1200" b="0" dirty="0">
                          <a:latin typeface="+mn-lt"/>
                          <a:cs typeface="Arial"/>
                        </a:rPr>
                        <a:t>2.1%</a:t>
                      </a:r>
                    </a:p>
                  </a:txBody>
                  <a:tcPr marL="45720" marR="45720" anchor="ctr"/>
                </a:tc>
                <a:extLst>
                  <a:ext uri="{0D108BD9-81ED-4DB2-BD59-A6C34878D82A}">
                    <a16:rowId xmlns:a16="http://schemas.microsoft.com/office/drawing/2014/main" val="4071210894"/>
                  </a:ext>
                </a:extLst>
              </a:tr>
              <a:tr h="220502">
                <a:tc>
                  <a:txBody>
                    <a:bodyPr/>
                    <a:lstStyle/>
                    <a:p>
                      <a:pPr algn="ctr">
                        <a:lnSpc>
                          <a:spcPct val="100000"/>
                        </a:lnSpc>
                        <a:spcBef>
                          <a:spcPts val="330"/>
                        </a:spcBef>
                      </a:pPr>
                      <a:r>
                        <a:rPr sz="1200" b="0" spc="-5" dirty="0">
                          <a:latin typeface="+mn-lt"/>
                          <a:cs typeface="Arial"/>
                        </a:rPr>
                        <a:t>Media </a:t>
                      </a:r>
                      <a:r>
                        <a:rPr sz="1200" b="0" dirty="0">
                          <a:latin typeface="+mn-lt"/>
                          <a:cs typeface="Arial"/>
                        </a:rPr>
                        <a:t>and </a:t>
                      </a:r>
                      <a:r>
                        <a:rPr sz="1200" b="0" spc="-5" dirty="0">
                          <a:latin typeface="+mn-lt"/>
                          <a:cs typeface="Arial"/>
                        </a:rPr>
                        <a:t>PR</a:t>
                      </a:r>
                      <a:endParaRPr sz="1200" b="0" dirty="0">
                        <a:latin typeface="+mn-lt"/>
                        <a:cs typeface="Arial"/>
                      </a:endParaRPr>
                    </a:p>
                  </a:txBody>
                  <a:tcPr marL="45720" marR="45720" anchor="ctr"/>
                </a:tc>
                <a:tc>
                  <a:txBody>
                    <a:bodyPr/>
                    <a:lstStyle/>
                    <a:p>
                      <a:pPr algn="ctr">
                        <a:lnSpc>
                          <a:spcPct val="100000"/>
                        </a:lnSpc>
                        <a:spcBef>
                          <a:spcPts val="330"/>
                        </a:spcBef>
                      </a:pPr>
                      <a:r>
                        <a:rPr sz="1200" b="0" dirty="0">
                          <a:latin typeface="+mn-lt"/>
                          <a:cs typeface="Arial"/>
                        </a:rPr>
                        <a:t>6,646</a:t>
                      </a:r>
                    </a:p>
                  </a:txBody>
                  <a:tcPr marL="45720" marR="45720" anchor="ctr"/>
                </a:tc>
                <a:tc>
                  <a:txBody>
                    <a:bodyPr/>
                    <a:lstStyle/>
                    <a:p>
                      <a:pPr algn="ctr">
                        <a:lnSpc>
                          <a:spcPct val="100000"/>
                        </a:lnSpc>
                        <a:spcBef>
                          <a:spcPts val="330"/>
                        </a:spcBef>
                      </a:pPr>
                      <a:r>
                        <a:rPr sz="1200" b="0" dirty="0">
                          <a:latin typeface="+mn-lt"/>
                          <a:cs typeface="Arial"/>
                        </a:rPr>
                        <a:t>7,095</a:t>
                      </a:r>
                    </a:p>
                  </a:txBody>
                  <a:tcPr marL="45720" marR="45720" anchor="ctr"/>
                </a:tc>
                <a:tc>
                  <a:txBody>
                    <a:bodyPr/>
                    <a:lstStyle/>
                    <a:p>
                      <a:pPr algn="ctr">
                        <a:lnSpc>
                          <a:spcPct val="100000"/>
                        </a:lnSpc>
                        <a:spcBef>
                          <a:spcPts val="330"/>
                        </a:spcBef>
                      </a:pPr>
                      <a:r>
                        <a:rPr sz="1200" b="0" spc="-5" dirty="0">
                          <a:latin typeface="+mn-lt"/>
                          <a:cs typeface="Arial"/>
                        </a:rPr>
                        <a:t>136</a:t>
                      </a:r>
                      <a:endParaRPr sz="1200" b="0" dirty="0">
                        <a:latin typeface="+mn-lt"/>
                        <a:cs typeface="Arial"/>
                      </a:endParaRPr>
                    </a:p>
                  </a:txBody>
                  <a:tcPr marL="45720" marR="45720" anchor="ctr"/>
                </a:tc>
                <a:tc>
                  <a:txBody>
                    <a:bodyPr/>
                    <a:lstStyle/>
                    <a:p>
                      <a:pPr algn="ctr">
                        <a:lnSpc>
                          <a:spcPct val="100000"/>
                        </a:lnSpc>
                        <a:spcBef>
                          <a:spcPts val="330"/>
                        </a:spcBef>
                      </a:pPr>
                      <a:r>
                        <a:rPr sz="1200" b="0" dirty="0">
                          <a:latin typeface="+mn-lt"/>
                          <a:cs typeface="Arial"/>
                        </a:rPr>
                        <a:t>2,439</a:t>
                      </a:r>
                    </a:p>
                  </a:txBody>
                  <a:tcPr marL="45720" marR="45720" anchor="ctr"/>
                </a:tc>
                <a:tc>
                  <a:txBody>
                    <a:bodyPr/>
                    <a:lstStyle/>
                    <a:p>
                      <a:pPr marL="0" indent="0" algn="ctr">
                        <a:lnSpc>
                          <a:spcPct val="100000"/>
                        </a:lnSpc>
                        <a:spcBef>
                          <a:spcPts val="330"/>
                        </a:spcBef>
                      </a:pPr>
                      <a:r>
                        <a:rPr sz="1200" b="0" dirty="0">
                          <a:latin typeface="+mn-lt"/>
                          <a:cs typeface="Arial"/>
                        </a:rPr>
                        <a:t>3,859</a:t>
                      </a:r>
                    </a:p>
                  </a:txBody>
                  <a:tcPr marL="45720" marR="45720" anchor="ctr"/>
                </a:tc>
                <a:tc>
                  <a:txBody>
                    <a:bodyPr/>
                    <a:lstStyle/>
                    <a:p>
                      <a:pPr marL="2540" algn="ctr">
                        <a:lnSpc>
                          <a:spcPct val="100000"/>
                        </a:lnSpc>
                        <a:spcBef>
                          <a:spcPts val="330"/>
                        </a:spcBef>
                      </a:pPr>
                      <a:r>
                        <a:rPr sz="1200" b="0" dirty="0">
                          <a:latin typeface="+mn-lt"/>
                          <a:cs typeface="Arial"/>
                        </a:rPr>
                        <a:t>20,175</a:t>
                      </a:r>
                    </a:p>
                  </a:txBody>
                  <a:tcPr marL="45720" marR="45720" anchor="ctr"/>
                </a:tc>
                <a:tc>
                  <a:txBody>
                    <a:bodyPr/>
                    <a:lstStyle/>
                    <a:p>
                      <a:pPr marL="0" indent="0" algn="ctr">
                        <a:lnSpc>
                          <a:spcPct val="100000"/>
                        </a:lnSpc>
                        <a:spcBef>
                          <a:spcPts val="330"/>
                        </a:spcBef>
                      </a:pPr>
                      <a:r>
                        <a:rPr sz="1200" b="0" dirty="0">
                          <a:latin typeface="+mn-lt"/>
                          <a:cs typeface="Arial"/>
                        </a:rPr>
                        <a:t>1.9%</a:t>
                      </a:r>
                    </a:p>
                  </a:txBody>
                  <a:tcPr marL="45720" marR="45720" anchor="ctr"/>
                </a:tc>
                <a:extLst>
                  <a:ext uri="{0D108BD9-81ED-4DB2-BD59-A6C34878D82A}">
                    <a16:rowId xmlns:a16="http://schemas.microsoft.com/office/drawing/2014/main" val="46868615"/>
                  </a:ext>
                </a:extLst>
              </a:tr>
              <a:tr h="220502">
                <a:tc>
                  <a:txBody>
                    <a:bodyPr/>
                    <a:lstStyle/>
                    <a:p>
                      <a:pPr algn="ctr">
                        <a:lnSpc>
                          <a:spcPct val="100000"/>
                        </a:lnSpc>
                        <a:spcBef>
                          <a:spcPts val="330"/>
                        </a:spcBef>
                      </a:pPr>
                      <a:r>
                        <a:rPr sz="1200" b="0" spc="-5" dirty="0">
                          <a:latin typeface="+mn-lt"/>
                          <a:cs typeface="Arial"/>
                        </a:rPr>
                        <a:t>Protective</a:t>
                      </a:r>
                      <a:r>
                        <a:rPr sz="1200" b="0" spc="-15" dirty="0">
                          <a:latin typeface="+mn-lt"/>
                          <a:cs typeface="Arial"/>
                        </a:rPr>
                        <a:t> </a:t>
                      </a:r>
                      <a:r>
                        <a:rPr sz="1200" b="0" spc="-5" dirty="0">
                          <a:latin typeface="+mn-lt"/>
                          <a:cs typeface="Arial"/>
                        </a:rPr>
                        <a:t>Service</a:t>
                      </a:r>
                      <a:endParaRPr sz="1200" b="0" dirty="0">
                        <a:latin typeface="+mn-lt"/>
                        <a:cs typeface="Arial"/>
                      </a:endParaRPr>
                    </a:p>
                  </a:txBody>
                  <a:tcPr marL="45720" marR="45720" anchor="ctr"/>
                </a:tc>
                <a:tc>
                  <a:txBody>
                    <a:bodyPr/>
                    <a:lstStyle/>
                    <a:p>
                      <a:pPr marL="635" algn="ctr">
                        <a:lnSpc>
                          <a:spcPct val="100000"/>
                        </a:lnSpc>
                        <a:spcBef>
                          <a:spcPts val="330"/>
                        </a:spcBef>
                      </a:pPr>
                      <a:r>
                        <a:rPr sz="1200" b="0" dirty="0">
                          <a:latin typeface="+mn-lt"/>
                          <a:cs typeface="Arial"/>
                        </a:rPr>
                        <a:t>21,802</a:t>
                      </a:r>
                    </a:p>
                  </a:txBody>
                  <a:tcPr marL="45720" marR="45720" anchor="ctr"/>
                </a:tc>
                <a:tc>
                  <a:txBody>
                    <a:bodyPr/>
                    <a:lstStyle/>
                    <a:p>
                      <a:pPr marL="635" algn="ctr">
                        <a:lnSpc>
                          <a:spcPct val="100000"/>
                        </a:lnSpc>
                        <a:spcBef>
                          <a:spcPts val="330"/>
                        </a:spcBef>
                      </a:pPr>
                      <a:r>
                        <a:rPr sz="1200" b="0" dirty="0">
                          <a:latin typeface="+mn-lt"/>
                          <a:cs typeface="Arial"/>
                        </a:rPr>
                        <a:t>32,573</a:t>
                      </a:r>
                    </a:p>
                  </a:txBody>
                  <a:tcPr marL="45720" marR="45720" anchor="ctr"/>
                </a:tc>
                <a:tc>
                  <a:txBody>
                    <a:bodyPr/>
                    <a:lstStyle/>
                    <a:p>
                      <a:pPr marR="258445" algn="ctr">
                        <a:lnSpc>
                          <a:spcPct val="100000"/>
                        </a:lnSpc>
                        <a:spcBef>
                          <a:spcPts val="330"/>
                        </a:spcBef>
                      </a:pPr>
                      <a:r>
                        <a:rPr lang="en-US" sz="1200" b="0" dirty="0">
                          <a:latin typeface="+mn-lt"/>
                          <a:cs typeface="Arial"/>
                        </a:rPr>
                        <a:t>      </a:t>
                      </a:r>
                      <a:r>
                        <a:rPr sz="1200" b="0" dirty="0">
                          <a:latin typeface="+mn-lt"/>
                          <a:cs typeface="Arial"/>
                        </a:rPr>
                        <a:t>2,</a:t>
                      </a:r>
                      <a:r>
                        <a:rPr sz="1200" b="0" spc="5" dirty="0">
                          <a:latin typeface="+mn-lt"/>
                          <a:cs typeface="Arial"/>
                        </a:rPr>
                        <a:t>7</a:t>
                      </a:r>
                      <a:r>
                        <a:rPr sz="1200" b="0" dirty="0">
                          <a:latin typeface="+mn-lt"/>
                          <a:cs typeface="Arial"/>
                        </a:rPr>
                        <a:t>20</a:t>
                      </a:r>
                    </a:p>
                  </a:txBody>
                  <a:tcPr marL="45720" marR="45720" anchor="ctr"/>
                </a:tc>
                <a:tc>
                  <a:txBody>
                    <a:bodyPr/>
                    <a:lstStyle/>
                    <a:p>
                      <a:pPr algn="ctr">
                        <a:lnSpc>
                          <a:spcPct val="100000"/>
                        </a:lnSpc>
                        <a:spcBef>
                          <a:spcPts val="330"/>
                        </a:spcBef>
                      </a:pPr>
                      <a:r>
                        <a:rPr sz="1200" b="0" dirty="0">
                          <a:latin typeface="+mn-lt"/>
                          <a:cs typeface="Arial"/>
                        </a:rPr>
                        <a:t>6,096</a:t>
                      </a:r>
                    </a:p>
                  </a:txBody>
                  <a:tcPr marL="45720" marR="45720" anchor="ctr"/>
                </a:tc>
                <a:tc>
                  <a:txBody>
                    <a:bodyPr/>
                    <a:lstStyle/>
                    <a:p>
                      <a:pPr marL="0" indent="0" algn="ctr">
                        <a:lnSpc>
                          <a:spcPct val="100000"/>
                        </a:lnSpc>
                        <a:spcBef>
                          <a:spcPts val="330"/>
                        </a:spcBef>
                      </a:pPr>
                      <a:r>
                        <a:rPr sz="1200" b="0" spc="-15" dirty="0">
                          <a:latin typeface="+mn-lt"/>
                          <a:cs typeface="Arial"/>
                        </a:rPr>
                        <a:t>12,011</a:t>
                      </a:r>
                      <a:endParaRPr sz="1200" b="0" dirty="0">
                        <a:latin typeface="+mn-lt"/>
                        <a:cs typeface="Arial"/>
                      </a:endParaRPr>
                    </a:p>
                  </a:txBody>
                  <a:tcPr marL="45720" marR="45720" anchor="ctr"/>
                </a:tc>
                <a:tc>
                  <a:txBody>
                    <a:bodyPr/>
                    <a:lstStyle/>
                    <a:p>
                      <a:pPr marL="2540" algn="ctr">
                        <a:lnSpc>
                          <a:spcPct val="100000"/>
                        </a:lnSpc>
                        <a:spcBef>
                          <a:spcPts val="330"/>
                        </a:spcBef>
                      </a:pPr>
                      <a:r>
                        <a:rPr sz="1200" b="0" dirty="0">
                          <a:latin typeface="+mn-lt"/>
                          <a:cs typeface="Arial"/>
                        </a:rPr>
                        <a:t>75,202</a:t>
                      </a:r>
                    </a:p>
                  </a:txBody>
                  <a:tcPr marL="45720" marR="45720" anchor="ctr"/>
                </a:tc>
                <a:tc>
                  <a:txBody>
                    <a:bodyPr/>
                    <a:lstStyle/>
                    <a:p>
                      <a:pPr marL="0" indent="0" algn="ctr">
                        <a:lnSpc>
                          <a:spcPct val="100000"/>
                        </a:lnSpc>
                        <a:spcBef>
                          <a:spcPts val="330"/>
                        </a:spcBef>
                      </a:pPr>
                      <a:r>
                        <a:rPr sz="1200" b="0" dirty="0">
                          <a:latin typeface="+mn-lt"/>
                          <a:cs typeface="Arial"/>
                        </a:rPr>
                        <a:t>6.8%</a:t>
                      </a:r>
                    </a:p>
                  </a:txBody>
                  <a:tcPr marL="45720" marR="45720" anchor="ctr"/>
                </a:tc>
                <a:extLst>
                  <a:ext uri="{0D108BD9-81ED-4DB2-BD59-A6C34878D82A}">
                    <a16:rowId xmlns:a16="http://schemas.microsoft.com/office/drawing/2014/main" val="555704260"/>
                  </a:ext>
                </a:extLst>
              </a:tr>
              <a:tr h="220502">
                <a:tc>
                  <a:txBody>
                    <a:bodyPr/>
                    <a:lstStyle/>
                    <a:p>
                      <a:pPr algn="ctr">
                        <a:lnSpc>
                          <a:spcPct val="100000"/>
                        </a:lnSpc>
                        <a:spcBef>
                          <a:spcPts val="330"/>
                        </a:spcBef>
                      </a:pPr>
                      <a:r>
                        <a:rPr sz="1200" b="0" dirty="0">
                          <a:latin typeface="+mn-lt"/>
                          <a:cs typeface="Arial"/>
                        </a:rPr>
                        <a:t>Support</a:t>
                      </a:r>
                      <a:r>
                        <a:rPr sz="1200" b="0" spc="-5" dirty="0">
                          <a:latin typeface="+mn-lt"/>
                          <a:cs typeface="Arial"/>
                        </a:rPr>
                        <a:t> Service</a:t>
                      </a:r>
                      <a:endParaRPr sz="1200" b="0" dirty="0">
                        <a:latin typeface="+mn-lt"/>
                        <a:cs typeface="Arial"/>
                      </a:endParaRPr>
                    </a:p>
                  </a:txBody>
                  <a:tcPr marL="45720" marR="45720" anchor="ctr"/>
                </a:tc>
                <a:tc>
                  <a:txBody>
                    <a:bodyPr/>
                    <a:lstStyle/>
                    <a:p>
                      <a:pPr algn="ctr">
                        <a:lnSpc>
                          <a:spcPct val="100000"/>
                        </a:lnSpc>
                        <a:spcBef>
                          <a:spcPts val="330"/>
                        </a:spcBef>
                      </a:pPr>
                      <a:r>
                        <a:rPr sz="1200" b="0" dirty="0">
                          <a:latin typeface="+mn-lt"/>
                          <a:cs typeface="Arial"/>
                        </a:rPr>
                        <a:t>9,901</a:t>
                      </a:r>
                    </a:p>
                  </a:txBody>
                  <a:tcPr marL="45720" marR="45720" anchor="ctr"/>
                </a:tc>
                <a:tc>
                  <a:txBody>
                    <a:bodyPr/>
                    <a:lstStyle/>
                    <a:p>
                      <a:pPr algn="ctr">
                        <a:lnSpc>
                          <a:spcPct val="100000"/>
                        </a:lnSpc>
                        <a:spcBef>
                          <a:spcPts val="330"/>
                        </a:spcBef>
                      </a:pPr>
                      <a:r>
                        <a:rPr sz="1200" b="0" dirty="0">
                          <a:latin typeface="+mn-lt"/>
                          <a:cs typeface="Arial"/>
                        </a:rPr>
                        <a:t>4,981</a:t>
                      </a:r>
                    </a:p>
                  </a:txBody>
                  <a:tcPr marL="45720" marR="45720" anchor="ctr"/>
                </a:tc>
                <a:tc>
                  <a:txBody>
                    <a:bodyPr/>
                    <a:lstStyle/>
                    <a:p>
                      <a:pPr marR="259079" algn="ctr">
                        <a:lnSpc>
                          <a:spcPct val="100000"/>
                        </a:lnSpc>
                        <a:spcBef>
                          <a:spcPts val="330"/>
                        </a:spcBef>
                      </a:pPr>
                      <a:r>
                        <a:rPr lang="en-US" sz="1200" b="0" dirty="0">
                          <a:latin typeface="+mn-lt"/>
                          <a:cs typeface="Arial"/>
                        </a:rPr>
                        <a:t>       </a:t>
                      </a:r>
                      <a:r>
                        <a:rPr sz="1200" b="0" dirty="0">
                          <a:latin typeface="+mn-lt"/>
                          <a:cs typeface="Arial"/>
                        </a:rPr>
                        <a:t>1,1</a:t>
                      </a:r>
                      <a:r>
                        <a:rPr sz="1200" b="0" spc="5" dirty="0">
                          <a:latin typeface="+mn-lt"/>
                          <a:cs typeface="Arial"/>
                        </a:rPr>
                        <a:t>4</a:t>
                      </a:r>
                      <a:r>
                        <a:rPr sz="1200" b="0" dirty="0">
                          <a:latin typeface="+mn-lt"/>
                          <a:cs typeface="Arial"/>
                        </a:rPr>
                        <a:t>5</a:t>
                      </a:r>
                    </a:p>
                  </a:txBody>
                  <a:tcPr marL="45720" marR="45720" anchor="ctr"/>
                </a:tc>
                <a:tc>
                  <a:txBody>
                    <a:bodyPr/>
                    <a:lstStyle/>
                    <a:p>
                      <a:pPr algn="ctr">
                        <a:lnSpc>
                          <a:spcPct val="100000"/>
                        </a:lnSpc>
                        <a:spcBef>
                          <a:spcPts val="330"/>
                        </a:spcBef>
                      </a:pPr>
                      <a:r>
                        <a:rPr sz="1200" b="0" dirty="0">
                          <a:latin typeface="+mn-lt"/>
                          <a:cs typeface="Arial"/>
                        </a:rPr>
                        <a:t>2,263</a:t>
                      </a:r>
                    </a:p>
                  </a:txBody>
                  <a:tcPr marL="45720" marR="45720" anchor="ctr"/>
                </a:tc>
                <a:tc>
                  <a:txBody>
                    <a:bodyPr/>
                    <a:lstStyle/>
                    <a:p>
                      <a:pPr marL="0" indent="0" algn="ctr">
                        <a:lnSpc>
                          <a:spcPct val="100000"/>
                        </a:lnSpc>
                        <a:spcBef>
                          <a:spcPts val="330"/>
                        </a:spcBef>
                      </a:pPr>
                      <a:r>
                        <a:rPr sz="1200" b="0" dirty="0">
                          <a:latin typeface="+mn-lt"/>
                          <a:cs typeface="Arial"/>
                        </a:rPr>
                        <a:t>8,129</a:t>
                      </a:r>
                    </a:p>
                  </a:txBody>
                  <a:tcPr marL="45720" marR="45720" anchor="ctr"/>
                </a:tc>
                <a:tc>
                  <a:txBody>
                    <a:bodyPr/>
                    <a:lstStyle/>
                    <a:p>
                      <a:pPr marL="2540" algn="ctr">
                        <a:lnSpc>
                          <a:spcPct val="100000"/>
                        </a:lnSpc>
                        <a:spcBef>
                          <a:spcPts val="330"/>
                        </a:spcBef>
                      </a:pPr>
                      <a:r>
                        <a:rPr sz="1200" b="0" dirty="0">
                          <a:latin typeface="+mn-lt"/>
                          <a:cs typeface="Arial"/>
                        </a:rPr>
                        <a:t>26,419</a:t>
                      </a:r>
                    </a:p>
                  </a:txBody>
                  <a:tcPr marL="45720" marR="45720" anchor="ctr"/>
                </a:tc>
                <a:tc>
                  <a:txBody>
                    <a:bodyPr/>
                    <a:lstStyle/>
                    <a:p>
                      <a:pPr marL="0" indent="0" algn="ctr">
                        <a:lnSpc>
                          <a:spcPct val="100000"/>
                        </a:lnSpc>
                        <a:spcBef>
                          <a:spcPts val="330"/>
                        </a:spcBef>
                      </a:pPr>
                      <a:r>
                        <a:rPr sz="1200" b="0" dirty="0">
                          <a:latin typeface="+mn-lt"/>
                          <a:cs typeface="Arial"/>
                        </a:rPr>
                        <a:t>2.5%</a:t>
                      </a:r>
                    </a:p>
                  </a:txBody>
                  <a:tcPr marL="45720" marR="45720" anchor="ctr"/>
                </a:tc>
                <a:extLst>
                  <a:ext uri="{0D108BD9-81ED-4DB2-BD59-A6C34878D82A}">
                    <a16:rowId xmlns:a16="http://schemas.microsoft.com/office/drawing/2014/main" val="3822576233"/>
                  </a:ext>
                </a:extLst>
              </a:tr>
              <a:tr h="367504">
                <a:tc>
                  <a:txBody>
                    <a:bodyPr/>
                    <a:lstStyle/>
                    <a:p>
                      <a:pPr algn="ctr">
                        <a:lnSpc>
                          <a:spcPct val="100000"/>
                        </a:lnSpc>
                      </a:pPr>
                      <a:r>
                        <a:rPr lang="en-US" sz="1200" b="0" dirty="0">
                          <a:latin typeface="+mn-lt"/>
                          <a:cs typeface="Times New Roman"/>
                        </a:rPr>
                        <a:t>Transportation / Logistics</a:t>
                      </a:r>
                      <a:endParaRPr sz="1200" b="0" dirty="0">
                        <a:latin typeface="+mn-lt"/>
                        <a:cs typeface="Times New Roman"/>
                      </a:endParaRPr>
                    </a:p>
                  </a:txBody>
                  <a:tcPr marL="45720" marR="45720" anchor="ctr"/>
                </a:tc>
                <a:tc>
                  <a:txBody>
                    <a:bodyPr/>
                    <a:lstStyle/>
                    <a:p>
                      <a:pPr algn="ctr">
                        <a:lnSpc>
                          <a:spcPct val="100000"/>
                        </a:lnSpc>
                      </a:pPr>
                      <a:r>
                        <a:rPr lang="en-US" sz="1200" b="0" dirty="0">
                          <a:latin typeface="+mn-lt"/>
                          <a:cs typeface="Times New Roman"/>
                        </a:rPr>
                        <a:t>48,096</a:t>
                      </a:r>
                      <a:endParaRPr sz="1200" b="0" dirty="0">
                        <a:latin typeface="+mn-lt"/>
                        <a:cs typeface="Times New Roman"/>
                      </a:endParaRPr>
                    </a:p>
                  </a:txBody>
                  <a:tcPr marL="45720" marR="45720" anchor="ctr"/>
                </a:tc>
                <a:tc>
                  <a:txBody>
                    <a:bodyPr/>
                    <a:lstStyle/>
                    <a:p>
                      <a:pPr algn="ctr">
                        <a:lnSpc>
                          <a:spcPct val="100000"/>
                        </a:lnSpc>
                      </a:pPr>
                      <a:r>
                        <a:rPr lang="en-US" sz="1200" b="0" dirty="0">
                          <a:latin typeface="+mn-lt"/>
                          <a:cs typeface="Times New Roman"/>
                        </a:rPr>
                        <a:t>27,840</a:t>
                      </a:r>
                      <a:endParaRPr sz="1200" b="0" dirty="0">
                        <a:latin typeface="+mn-lt"/>
                        <a:cs typeface="Times New Roman"/>
                      </a:endParaRPr>
                    </a:p>
                  </a:txBody>
                  <a:tcPr marL="45720" marR="45720" anchor="ctr"/>
                </a:tc>
                <a:tc>
                  <a:txBody>
                    <a:bodyPr/>
                    <a:lstStyle/>
                    <a:p>
                      <a:pPr algn="ctr">
                        <a:lnSpc>
                          <a:spcPct val="100000"/>
                        </a:lnSpc>
                      </a:pPr>
                      <a:r>
                        <a:rPr lang="en-US" sz="1200" b="0" dirty="0">
                          <a:latin typeface="+mn-lt"/>
                          <a:cs typeface="Times New Roman"/>
                        </a:rPr>
                        <a:t>9,879</a:t>
                      </a:r>
                      <a:endParaRPr sz="1200" b="0" dirty="0">
                        <a:latin typeface="+mn-lt"/>
                        <a:cs typeface="Times New Roman"/>
                      </a:endParaRPr>
                    </a:p>
                  </a:txBody>
                  <a:tcPr marL="45720" marR="45720" anchor="ctr"/>
                </a:tc>
                <a:tc>
                  <a:txBody>
                    <a:bodyPr/>
                    <a:lstStyle/>
                    <a:p>
                      <a:pPr algn="ctr">
                        <a:lnSpc>
                          <a:spcPct val="100000"/>
                        </a:lnSpc>
                      </a:pPr>
                      <a:r>
                        <a:rPr lang="en-US" sz="1200" b="0" dirty="0">
                          <a:latin typeface="+mn-lt"/>
                          <a:cs typeface="Times New Roman"/>
                        </a:rPr>
                        <a:t>23,213</a:t>
                      </a:r>
                      <a:endParaRPr sz="1200" b="0" dirty="0">
                        <a:latin typeface="+mn-lt"/>
                        <a:cs typeface="Times New Roman"/>
                      </a:endParaRPr>
                    </a:p>
                  </a:txBody>
                  <a:tcPr marL="45720" marR="45720" anchor="ctr"/>
                </a:tc>
                <a:tc>
                  <a:txBody>
                    <a:bodyPr/>
                    <a:lstStyle/>
                    <a:p>
                      <a:pPr algn="ctr">
                        <a:lnSpc>
                          <a:spcPct val="100000"/>
                        </a:lnSpc>
                      </a:pPr>
                      <a:r>
                        <a:rPr lang="en-US" sz="1200" b="0" dirty="0">
                          <a:latin typeface="+mn-lt"/>
                          <a:cs typeface="Times New Roman"/>
                        </a:rPr>
                        <a:t>37,709</a:t>
                      </a:r>
                      <a:endParaRPr sz="1200" b="0" dirty="0">
                        <a:latin typeface="+mn-lt"/>
                        <a:cs typeface="Times New Roman"/>
                      </a:endParaRPr>
                    </a:p>
                  </a:txBody>
                  <a:tcPr marL="45720" marR="45720" anchor="ctr"/>
                </a:tc>
                <a:tc>
                  <a:txBody>
                    <a:bodyPr/>
                    <a:lstStyle/>
                    <a:p>
                      <a:pPr algn="ctr">
                        <a:lnSpc>
                          <a:spcPct val="100000"/>
                        </a:lnSpc>
                      </a:pPr>
                      <a:r>
                        <a:rPr lang="en-US" sz="1200" b="0" dirty="0">
                          <a:latin typeface="+mn-lt"/>
                          <a:cs typeface="Times New Roman"/>
                        </a:rPr>
                        <a:t>146,737</a:t>
                      </a:r>
                      <a:endParaRPr sz="1200" b="0" dirty="0">
                        <a:latin typeface="+mn-lt"/>
                        <a:cs typeface="Times New Roman"/>
                      </a:endParaRPr>
                    </a:p>
                  </a:txBody>
                  <a:tcPr marL="45720" marR="45720" anchor="ctr"/>
                </a:tc>
                <a:tc>
                  <a:txBody>
                    <a:bodyPr/>
                    <a:lstStyle/>
                    <a:p>
                      <a:pPr algn="ctr">
                        <a:lnSpc>
                          <a:spcPct val="100000"/>
                        </a:lnSpc>
                      </a:pPr>
                      <a:r>
                        <a:rPr lang="en-US" sz="1200" b="0" dirty="0">
                          <a:latin typeface="+mn-lt"/>
                          <a:cs typeface="Times New Roman"/>
                        </a:rPr>
                        <a:t>13.4%</a:t>
                      </a:r>
                      <a:endParaRPr sz="1200" b="0" dirty="0">
                        <a:latin typeface="+mn-lt"/>
                        <a:cs typeface="Times New Roman"/>
                      </a:endParaRPr>
                    </a:p>
                  </a:txBody>
                  <a:tcPr marL="45720" marR="45720" anchor="ctr"/>
                </a:tc>
                <a:extLst>
                  <a:ext uri="{0D108BD9-81ED-4DB2-BD59-A6C34878D82A}">
                    <a16:rowId xmlns:a16="http://schemas.microsoft.com/office/drawing/2014/main" val="3277974499"/>
                  </a:ext>
                </a:extLst>
              </a:tr>
              <a:tr h="367504">
                <a:tc>
                  <a:txBody>
                    <a:bodyPr/>
                    <a:lstStyle/>
                    <a:p>
                      <a:pPr algn="ctr">
                        <a:lnSpc>
                          <a:spcPct val="100000"/>
                        </a:lnSpc>
                      </a:pPr>
                      <a:r>
                        <a:rPr lang="en-US" sz="1200" b="0" dirty="0">
                          <a:latin typeface="+mn-lt"/>
                          <a:cs typeface="Times New Roman"/>
                        </a:rPr>
                        <a:t>Vehicle / Machine Mechanic</a:t>
                      </a:r>
                      <a:endParaRPr sz="1200" b="0" dirty="0">
                        <a:latin typeface="+mn-lt"/>
                        <a:cs typeface="Times New Roman"/>
                      </a:endParaRPr>
                    </a:p>
                  </a:txBody>
                  <a:tcPr marL="45720" marR="45720" anchor="ctr"/>
                </a:tc>
                <a:tc>
                  <a:txBody>
                    <a:bodyPr/>
                    <a:lstStyle/>
                    <a:p>
                      <a:pPr algn="ctr">
                        <a:lnSpc>
                          <a:spcPct val="100000"/>
                        </a:lnSpc>
                      </a:pPr>
                      <a:r>
                        <a:rPr lang="en-US" sz="1200" b="0" dirty="0">
                          <a:latin typeface="+mn-lt"/>
                          <a:cs typeface="Times New Roman"/>
                        </a:rPr>
                        <a:t>45,344</a:t>
                      </a:r>
                      <a:endParaRPr sz="1200" b="0" dirty="0">
                        <a:latin typeface="+mn-lt"/>
                        <a:cs typeface="Times New Roman"/>
                      </a:endParaRPr>
                    </a:p>
                  </a:txBody>
                  <a:tcPr marL="45720" marR="45720" anchor="ctr"/>
                </a:tc>
                <a:tc>
                  <a:txBody>
                    <a:bodyPr/>
                    <a:lstStyle/>
                    <a:p>
                      <a:pPr algn="ctr">
                        <a:lnSpc>
                          <a:spcPct val="100000"/>
                        </a:lnSpc>
                      </a:pPr>
                      <a:r>
                        <a:rPr lang="en-US" sz="1200" b="0" dirty="0">
                          <a:latin typeface="+mn-lt"/>
                          <a:cs typeface="Times New Roman"/>
                        </a:rPr>
                        <a:t>41,555</a:t>
                      </a:r>
                      <a:endParaRPr sz="1200" b="0" dirty="0">
                        <a:latin typeface="+mn-lt"/>
                        <a:cs typeface="Times New Roman"/>
                      </a:endParaRPr>
                    </a:p>
                  </a:txBody>
                  <a:tcPr marL="45720" marR="45720" anchor="ctr"/>
                </a:tc>
                <a:tc>
                  <a:txBody>
                    <a:bodyPr/>
                    <a:lstStyle/>
                    <a:p>
                      <a:pPr algn="ctr">
                        <a:lnSpc>
                          <a:spcPct val="100000"/>
                        </a:lnSpc>
                      </a:pPr>
                      <a:r>
                        <a:rPr lang="en-US" sz="1200" b="0" dirty="0">
                          <a:latin typeface="+mn-lt"/>
                          <a:cs typeface="Times New Roman"/>
                        </a:rPr>
                        <a:t>5,532</a:t>
                      </a:r>
                      <a:endParaRPr sz="1200" b="0" dirty="0">
                        <a:latin typeface="+mn-lt"/>
                        <a:cs typeface="Times New Roman"/>
                      </a:endParaRPr>
                    </a:p>
                  </a:txBody>
                  <a:tcPr marL="45720" marR="45720" anchor="ctr"/>
                </a:tc>
                <a:tc>
                  <a:txBody>
                    <a:bodyPr/>
                    <a:lstStyle/>
                    <a:p>
                      <a:pPr algn="ctr">
                        <a:lnSpc>
                          <a:spcPct val="100000"/>
                        </a:lnSpc>
                      </a:pPr>
                      <a:r>
                        <a:rPr lang="en-US" sz="1200" b="0" dirty="0">
                          <a:latin typeface="+mn-lt"/>
                          <a:cs typeface="Times New Roman"/>
                        </a:rPr>
                        <a:t>21,511</a:t>
                      </a:r>
                      <a:endParaRPr sz="1200" b="0" dirty="0">
                        <a:latin typeface="+mn-lt"/>
                        <a:cs typeface="Times New Roman"/>
                      </a:endParaRPr>
                    </a:p>
                  </a:txBody>
                  <a:tcPr marL="45720" marR="45720" anchor="ctr"/>
                </a:tc>
                <a:tc>
                  <a:txBody>
                    <a:bodyPr/>
                    <a:lstStyle/>
                    <a:p>
                      <a:pPr algn="ctr">
                        <a:lnSpc>
                          <a:spcPct val="100000"/>
                        </a:lnSpc>
                      </a:pPr>
                      <a:r>
                        <a:rPr lang="en-US" sz="1200" b="0" dirty="0">
                          <a:latin typeface="+mn-lt"/>
                          <a:cs typeface="Times New Roman"/>
                        </a:rPr>
                        <a:t>47,353</a:t>
                      </a:r>
                      <a:endParaRPr sz="1200" b="0" dirty="0">
                        <a:latin typeface="+mn-lt"/>
                        <a:cs typeface="Times New Roman"/>
                      </a:endParaRPr>
                    </a:p>
                  </a:txBody>
                  <a:tcPr marL="45720" marR="45720" anchor="ctr"/>
                </a:tc>
                <a:tc>
                  <a:txBody>
                    <a:bodyPr/>
                    <a:lstStyle/>
                    <a:p>
                      <a:pPr algn="ctr">
                        <a:lnSpc>
                          <a:spcPct val="100000"/>
                        </a:lnSpc>
                      </a:pPr>
                      <a:r>
                        <a:rPr lang="en-US" sz="1200" b="0" dirty="0">
                          <a:latin typeface="+mn-lt"/>
                          <a:cs typeface="Times New Roman"/>
                        </a:rPr>
                        <a:t>161,295</a:t>
                      </a:r>
                      <a:endParaRPr sz="1200" b="0" dirty="0">
                        <a:latin typeface="+mn-lt"/>
                        <a:cs typeface="Times New Roman"/>
                      </a:endParaRPr>
                    </a:p>
                  </a:txBody>
                  <a:tcPr marL="45720" marR="45720" anchor="ctr"/>
                </a:tc>
                <a:tc>
                  <a:txBody>
                    <a:bodyPr/>
                    <a:lstStyle/>
                    <a:p>
                      <a:pPr algn="ctr">
                        <a:lnSpc>
                          <a:spcPct val="100000"/>
                        </a:lnSpc>
                      </a:pPr>
                      <a:r>
                        <a:rPr lang="en-US" sz="1200" b="0" dirty="0">
                          <a:latin typeface="+mn-lt"/>
                          <a:cs typeface="Times New Roman"/>
                        </a:rPr>
                        <a:t>14.6%</a:t>
                      </a:r>
                      <a:endParaRPr sz="1200" b="0" dirty="0">
                        <a:latin typeface="+mn-lt"/>
                        <a:cs typeface="Times New Roman"/>
                      </a:endParaRPr>
                    </a:p>
                  </a:txBody>
                  <a:tcPr marL="45720" marR="45720" anchor="ctr"/>
                </a:tc>
                <a:extLst>
                  <a:ext uri="{0D108BD9-81ED-4DB2-BD59-A6C34878D82A}">
                    <a16:rowId xmlns:a16="http://schemas.microsoft.com/office/drawing/2014/main" val="722423070"/>
                  </a:ext>
                </a:extLst>
              </a:tr>
              <a:tr h="220502">
                <a:tc>
                  <a:txBody>
                    <a:bodyPr/>
                    <a:lstStyle/>
                    <a:p>
                      <a:pPr algn="ctr">
                        <a:lnSpc>
                          <a:spcPct val="100000"/>
                        </a:lnSpc>
                        <a:spcBef>
                          <a:spcPts val="340"/>
                        </a:spcBef>
                      </a:pPr>
                      <a:r>
                        <a:rPr sz="1200" b="0" spc="-5" dirty="0">
                          <a:latin typeface="+mn-lt"/>
                          <a:cs typeface="Arial"/>
                        </a:rPr>
                        <a:t>Unspecified</a:t>
                      </a:r>
                      <a:r>
                        <a:rPr sz="1200" b="0" spc="-20" dirty="0">
                          <a:latin typeface="+mn-lt"/>
                          <a:cs typeface="Arial"/>
                        </a:rPr>
                        <a:t> </a:t>
                      </a:r>
                      <a:r>
                        <a:rPr sz="1200" b="0" spc="-5" dirty="0">
                          <a:latin typeface="+mn-lt"/>
                          <a:cs typeface="Arial"/>
                        </a:rPr>
                        <a:t>Code</a:t>
                      </a:r>
                      <a:endParaRPr sz="1200" b="0" dirty="0">
                        <a:latin typeface="+mn-lt"/>
                        <a:cs typeface="Arial"/>
                      </a:endParaRPr>
                    </a:p>
                  </a:txBody>
                  <a:tcPr marL="45720" marR="45720" anchor="ctr"/>
                </a:tc>
                <a:tc>
                  <a:txBody>
                    <a:bodyPr/>
                    <a:lstStyle/>
                    <a:p>
                      <a:pPr algn="ctr">
                        <a:lnSpc>
                          <a:spcPct val="100000"/>
                        </a:lnSpc>
                        <a:spcBef>
                          <a:spcPts val="340"/>
                        </a:spcBef>
                      </a:pPr>
                      <a:r>
                        <a:rPr sz="1200" b="0" dirty="0">
                          <a:latin typeface="+mn-lt"/>
                          <a:cs typeface="Arial"/>
                        </a:rPr>
                        <a:t>2,984</a:t>
                      </a:r>
                    </a:p>
                  </a:txBody>
                  <a:tcPr marL="45720" marR="45720" anchor="ctr"/>
                </a:tc>
                <a:tc>
                  <a:txBody>
                    <a:bodyPr/>
                    <a:lstStyle/>
                    <a:p>
                      <a:pPr algn="ctr">
                        <a:lnSpc>
                          <a:spcPct val="100000"/>
                        </a:lnSpc>
                        <a:spcBef>
                          <a:spcPts val="340"/>
                        </a:spcBef>
                      </a:pPr>
                      <a:r>
                        <a:rPr sz="1200" b="0" dirty="0">
                          <a:latin typeface="+mn-lt"/>
                          <a:cs typeface="Arial"/>
                        </a:rPr>
                        <a:t>5,038</a:t>
                      </a:r>
                    </a:p>
                  </a:txBody>
                  <a:tcPr marL="45720" marR="45720" anchor="ctr"/>
                </a:tc>
                <a:tc>
                  <a:txBody>
                    <a:bodyPr/>
                    <a:lstStyle/>
                    <a:p>
                      <a:pPr marR="258445" algn="ctr">
                        <a:lnSpc>
                          <a:spcPct val="100000"/>
                        </a:lnSpc>
                        <a:spcBef>
                          <a:spcPts val="340"/>
                        </a:spcBef>
                      </a:pPr>
                      <a:r>
                        <a:rPr lang="en-US" sz="1200" b="0" dirty="0">
                          <a:latin typeface="+mn-lt"/>
                          <a:cs typeface="Arial"/>
                        </a:rPr>
                        <a:t>      </a:t>
                      </a:r>
                      <a:r>
                        <a:rPr sz="1200" b="0" dirty="0">
                          <a:latin typeface="+mn-lt"/>
                          <a:cs typeface="Arial"/>
                        </a:rPr>
                        <a:t>1,</a:t>
                      </a:r>
                      <a:r>
                        <a:rPr sz="1200" b="0" spc="5" dirty="0">
                          <a:latin typeface="+mn-lt"/>
                          <a:cs typeface="Arial"/>
                        </a:rPr>
                        <a:t>4</a:t>
                      </a:r>
                      <a:r>
                        <a:rPr sz="1200" b="0" dirty="0">
                          <a:latin typeface="+mn-lt"/>
                          <a:cs typeface="Arial"/>
                        </a:rPr>
                        <a:t>39</a:t>
                      </a:r>
                    </a:p>
                  </a:txBody>
                  <a:tcPr marL="45720" marR="45720" anchor="ctr"/>
                </a:tc>
                <a:tc>
                  <a:txBody>
                    <a:bodyPr/>
                    <a:lstStyle/>
                    <a:p>
                      <a:pPr algn="ctr">
                        <a:lnSpc>
                          <a:spcPct val="100000"/>
                        </a:lnSpc>
                        <a:spcBef>
                          <a:spcPts val="340"/>
                        </a:spcBef>
                      </a:pPr>
                      <a:r>
                        <a:rPr sz="1200" b="0" dirty="0">
                          <a:latin typeface="+mn-lt"/>
                          <a:cs typeface="Arial"/>
                        </a:rPr>
                        <a:t>1,161</a:t>
                      </a:r>
                    </a:p>
                  </a:txBody>
                  <a:tcPr marL="45720" marR="45720" anchor="ctr"/>
                </a:tc>
                <a:tc>
                  <a:txBody>
                    <a:bodyPr/>
                    <a:lstStyle/>
                    <a:p>
                      <a:pPr marL="0" indent="0" algn="ctr">
                        <a:lnSpc>
                          <a:spcPct val="100000"/>
                        </a:lnSpc>
                        <a:spcBef>
                          <a:spcPts val="340"/>
                        </a:spcBef>
                      </a:pPr>
                      <a:r>
                        <a:rPr sz="1200" b="0" dirty="0">
                          <a:latin typeface="+mn-lt"/>
                          <a:cs typeface="Arial"/>
                        </a:rPr>
                        <a:t>2,555</a:t>
                      </a:r>
                    </a:p>
                  </a:txBody>
                  <a:tcPr marL="45720" marR="45720" anchor="ctr"/>
                </a:tc>
                <a:tc>
                  <a:txBody>
                    <a:bodyPr/>
                    <a:lstStyle/>
                    <a:p>
                      <a:pPr marL="2540" algn="ctr">
                        <a:lnSpc>
                          <a:spcPct val="100000"/>
                        </a:lnSpc>
                        <a:spcBef>
                          <a:spcPts val="340"/>
                        </a:spcBef>
                      </a:pPr>
                      <a:r>
                        <a:rPr sz="1200" b="0" dirty="0">
                          <a:latin typeface="+mn-lt"/>
                          <a:cs typeface="Arial"/>
                        </a:rPr>
                        <a:t>13,177</a:t>
                      </a:r>
                    </a:p>
                  </a:txBody>
                  <a:tcPr marL="45720" marR="45720" anchor="ctr"/>
                </a:tc>
                <a:tc>
                  <a:txBody>
                    <a:bodyPr/>
                    <a:lstStyle/>
                    <a:p>
                      <a:pPr marL="0" indent="0" algn="ctr">
                        <a:lnSpc>
                          <a:spcPct val="100000"/>
                        </a:lnSpc>
                        <a:spcBef>
                          <a:spcPts val="340"/>
                        </a:spcBef>
                      </a:pPr>
                      <a:r>
                        <a:rPr sz="1200" b="0" dirty="0">
                          <a:latin typeface="+mn-lt"/>
                          <a:cs typeface="Arial"/>
                        </a:rPr>
                        <a:t>1.1%</a:t>
                      </a:r>
                    </a:p>
                  </a:txBody>
                  <a:tcPr marL="45720" marR="45720" anchor="ctr"/>
                </a:tc>
                <a:extLst>
                  <a:ext uri="{0D108BD9-81ED-4DB2-BD59-A6C34878D82A}">
                    <a16:rowId xmlns:a16="http://schemas.microsoft.com/office/drawing/2014/main" val="2299595783"/>
                  </a:ext>
                </a:extLst>
              </a:tr>
              <a:tr h="220502">
                <a:tc>
                  <a:txBody>
                    <a:bodyPr/>
                    <a:lstStyle/>
                    <a:p>
                      <a:pPr marL="635" algn="ctr">
                        <a:lnSpc>
                          <a:spcPct val="100000"/>
                        </a:lnSpc>
                        <a:spcBef>
                          <a:spcPts val="335"/>
                        </a:spcBef>
                      </a:pPr>
                      <a:r>
                        <a:rPr sz="1200" b="1" spc="-20" dirty="0">
                          <a:latin typeface="+mn-lt"/>
                          <a:cs typeface="Arial"/>
                        </a:rPr>
                        <a:t>Total</a:t>
                      </a:r>
                      <a:endParaRPr sz="1200" b="1" dirty="0">
                        <a:latin typeface="+mn-lt"/>
                        <a:cs typeface="Arial"/>
                      </a:endParaRPr>
                    </a:p>
                  </a:txBody>
                  <a:tcPr marL="45720" marR="45720" anchor="ctr"/>
                </a:tc>
                <a:tc>
                  <a:txBody>
                    <a:bodyPr/>
                    <a:lstStyle/>
                    <a:p>
                      <a:pPr algn="ctr">
                        <a:lnSpc>
                          <a:spcPct val="100000"/>
                        </a:lnSpc>
                        <a:spcBef>
                          <a:spcPts val="335"/>
                        </a:spcBef>
                      </a:pPr>
                      <a:r>
                        <a:rPr sz="1200" b="1" spc="-5" dirty="0">
                          <a:latin typeface="+mn-lt"/>
                          <a:cs typeface="Arial"/>
                        </a:rPr>
                        <a:t>391,120</a:t>
                      </a:r>
                      <a:endParaRPr sz="1200" b="1" dirty="0">
                        <a:latin typeface="+mn-lt"/>
                        <a:cs typeface="Arial"/>
                      </a:endParaRPr>
                    </a:p>
                  </a:txBody>
                  <a:tcPr marL="45720" marR="45720" anchor="ctr"/>
                </a:tc>
                <a:tc>
                  <a:txBody>
                    <a:bodyPr/>
                    <a:lstStyle/>
                    <a:p>
                      <a:pPr algn="ctr">
                        <a:lnSpc>
                          <a:spcPct val="100000"/>
                        </a:lnSpc>
                        <a:spcBef>
                          <a:spcPts val="335"/>
                        </a:spcBef>
                      </a:pPr>
                      <a:r>
                        <a:rPr sz="1200" b="1" spc="-5" dirty="0">
                          <a:latin typeface="+mn-lt"/>
                          <a:cs typeface="Arial"/>
                        </a:rPr>
                        <a:t>246,696</a:t>
                      </a:r>
                      <a:endParaRPr sz="1200" b="1" dirty="0">
                        <a:latin typeface="+mn-lt"/>
                        <a:cs typeface="Arial"/>
                      </a:endParaRPr>
                    </a:p>
                  </a:txBody>
                  <a:tcPr marL="45720" marR="45720" anchor="ctr"/>
                </a:tc>
                <a:tc>
                  <a:txBody>
                    <a:bodyPr/>
                    <a:lstStyle/>
                    <a:p>
                      <a:pPr marR="214629" algn="ctr">
                        <a:lnSpc>
                          <a:spcPct val="100000"/>
                        </a:lnSpc>
                        <a:spcBef>
                          <a:spcPts val="335"/>
                        </a:spcBef>
                      </a:pPr>
                      <a:r>
                        <a:rPr lang="en-US" sz="1200" b="1" dirty="0">
                          <a:latin typeface="+mn-lt"/>
                          <a:cs typeface="Arial"/>
                        </a:rPr>
                        <a:t>     </a:t>
                      </a:r>
                      <a:r>
                        <a:rPr sz="1200" b="1" dirty="0">
                          <a:latin typeface="+mn-lt"/>
                          <a:cs typeface="Arial"/>
                        </a:rPr>
                        <a:t>31,</a:t>
                      </a:r>
                      <a:r>
                        <a:rPr sz="1200" b="1" spc="5" dirty="0">
                          <a:latin typeface="+mn-lt"/>
                          <a:cs typeface="Arial"/>
                        </a:rPr>
                        <a:t>0</a:t>
                      </a:r>
                      <a:r>
                        <a:rPr sz="1200" b="1" dirty="0">
                          <a:latin typeface="+mn-lt"/>
                          <a:cs typeface="Arial"/>
                        </a:rPr>
                        <a:t>00</a:t>
                      </a:r>
                    </a:p>
                  </a:txBody>
                  <a:tcPr marL="45720" marR="45720" anchor="ctr"/>
                </a:tc>
                <a:tc>
                  <a:txBody>
                    <a:bodyPr/>
                    <a:lstStyle/>
                    <a:p>
                      <a:pPr algn="ctr">
                        <a:lnSpc>
                          <a:spcPct val="100000"/>
                        </a:lnSpc>
                        <a:spcBef>
                          <a:spcPts val="335"/>
                        </a:spcBef>
                      </a:pPr>
                      <a:r>
                        <a:rPr sz="1200" b="1" spc="-5" dirty="0">
                          <a:latin typeface="+mn-lt"/>
                          <a:cs typeface="Arial"/>
                        </a:rPr>
                        <a:t>162,795</a:t>
                      </a:r>
                      <a:endParaRPr sz="1200" b="1" dirty="0">
                        <a:latin typeface="+mn-lt"/>
                        <a:cs typeface="Arial"/>
                      </a:endParaRPr>
                    </a:p>
                  </a:txBody>
                  <a:tcPr marL="45720" marR="45720" anchor="ctr"/>
                </a:tc>
                <a:tc>
                  <a:txBody>
                    <a:bodyPr/>
                    <a:lstStyle/>
                    <a:p>
                      <a:pPr marR="172720" algn="ctr">
                        <a:lnSpc>
                          <a:spcPct val="100000"/>
                        </a:lnSpc>
                        <a:spcBef>
                          <a:spcPts val="335"/>
                        </a:spcBef>
                      </a:pPr>
                      <a:r>
                        <a:rPr lang="en-US" sz="1200" b="1" dirty="0">
                          <a:latin typeface="+mn-lt"/>
                          <a:cs typeface="Arial"/>
                        </a:rPr>
                        <a:t>   </a:t>
                      </a:r>
                      <a:r>
                        <a:rPr sz="1200" b="1" dirty="0">
                          <a:latin typeface="+mn-lt"/>
                          <a:cs typeface="Arial"/>
                        </a:rPr>
                        <a:t>268,</a:t>
                      </a:r>
                      <a:r>
                        <a:rPr sz="1200" b="1" spc="5" dirty="0">
                          <a:latin typeface="+mn-lt"/>
                          <a:cs typeface="Arial"/>
                        </a:rPr>
                        <a:t>3</a:t>
                      </a:r>
                      <a:r>
                        <a:rPr sz="1200" b="1" spc="-10" dirty="0">
                          <a:latin typeface="+mn-lt"/>
                          <a:cs typeface="Arial"/>
                        </a:rPr>
                        <a:t>0</a:t>
                      </a:r>
                      <a:r>
                        <a:rPr sz="1200" b="1" dirty="0">
                          <a:latin typeface="+mn-lt"/>
                          <a:cs typeface="Arial"/>
                        </a:rPr>
                        <a:t>1</a:t>
                      </a:r>
                    </a:p>
                  </a:txBody>
                  <a:tcPr marL="45720" marR="45720" anchor="ctr"/>
                </a:tc>
                <a:tc>
                  <a:txBody>
                    <a:bodyPr/>
                    <a:lstStyle/>
                    <a:p>
                      <a:pPr algn="ctr">
                        <a:lnSpc>
                          <a:spcPct val="100000"/>
                        </a:lnSpc>
                        <a:spcBef>
                          <a:spcPts val="335"/>
                        </a:spcBef>
                      </a:pPr>
                      <a:r>
                        <a:rPr sz="1200" b="1" spc="-5" dirty="0">
                          <a:latin typeface="+mn-lt"/>
                          <a:cs typeface="Arial"/>
                        </a:rPr>
                        <a:t>1,099,912</a:t>
                      </a:r>
                      <a:endParaRPr sz="1200" b="1" dirty="0">
                        <a:latin typeface="+mn-lt"/>
                        <a:cs typeface="Arial"/>
                      </a:endParaRPr>
                    </a:p>
                  </a:txBody>
                  <a:tcPr marL="45720" marR="45720" anchor="ctr"/>
                </a:tc>
                <a:tc>
                  <a:txBody>
                    <a:bodyPr/>
                    <a:lstStyle/>
                    <a:p>
                      <a:pPr marR="189230" algn="ctr">
                        <a:lnSpc>
                          <a:spcPct val="100000"/>
                        </a:lnSpc>
                        <a:spcBef>
                          <a:spcPts val="335"/>
                        </a:spcBef>
                      </a:pPr>
                      <a:r>
                        <a:rPr lang="en-US" sz="1200" b="1" dirty="0">
                          <a:latin typeface="+mn-lt"/>
                          <a:cs typeface="Arial"/>
                        </a:rPr>
                        <a:t>   </a:t>
                      </a:r>
                      <a:r>
                        <a:rPr sz="1200" b="1" dirty="0">
                          <a:latin typeface="+mn-lt"/>
                          <a:cs typeface="Arial"/>
                        </a:rPr>
                        <a:t>100.</a:t>
                      </a:r>
                      <a:r>
                        <a:rPr sz="1200" b="1" spc="5" dirty="0">
                          <a:latin typeface="+mn-lt"/>
                          <a:cs typeface="Arial"/>
                        </a:rPr>
                        <a:t>0</a:t>
                      </a:r>
                      <a:r>
                        <a:rPr sz="1200" b="1" dirty="0">
                          <a:latin typeface="+mn-lt"/>
                          <a:cs typeface="Arial"/>
                        </a:rPr>
                        <a:t>%</a:t>
                      </a:r>
                    </a:p>
                  </a:txBody>
                  <a:tcPr marL="45720" marR="45720" anchor="ctr"/>
                </a:tc>
                <a:extLst>
                  <a:ext uri="{0D108BD9-81ED-4DB2-BD59-A6C34878D82A}">
                    <a16:rowId xmlns:a16="http://schemas.microsoft.com/office/drawing/2014/main" val="998869591"/>
                  </a:ext>
                </a:extLst>
              </a:tr>
            </a:tbl>
          </a:graphicData>
        </a:graphic>
      </p:graphicFrame>
      <p:sp>
        <p:nvSpPr>
          <p:cNvPr id="3" name="Title 1">
            <a:extLst>
              <a:ext uri="{FF2B5EF4-FFF2-40B4-BE49-F238E27FC236}">
                <a16:creationId xmlns:a16="http://schemas.microsoft.com/office/drawing/2014/main" id="{E6F1DE49-D538-0547-8E2A-F08BB43EF5CF}"/>
              </a:ext>
            </a:extLst>
          </p:cNvPr>
          <p:cNvSpPr txBox="1">
            <a:spLocks/>
          </p:cNvSpPr>
          <p:nvPr/>
        </p:nvSpPr>
        <p:spPr>
          <a:xfrm>
            <a:off x="1245704" y="685800"/>
            <a:ext cx="10787270" cy="900953"/>
          </a:xfrm>
          <a:prstGeom prst="rect">
            <a:avLst/>
          </a:prstGeom>
        </p:spPr>
        <p:txBody>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r>
              <a:rPr lang="en-US" dirty="0"/>
              <a:t>Veterans Bring Significant Transferable Skills</a:t>
            </a:r>
          </a:p>
        </p:txBody>
      </p:sp>
      <p:sp>
        <p:nvSpPr>
          <p:cNvPr id="4" name="Oval 3">
            <a:extLst>
              <a:ext uri="{FF2B5EF4-FFF2-40B4-BE49-F238E27FC236}">
                <a16:creationId xmlns:a16="http://schemas.microsoft.com/office/drawing/2014/main" id="{B8C814BD-4B79-C548-8116-652F646957CA}"/>
              </a:ext>
            </a:extLst>
          </p:cNvPr>
          <p:cNvSpPr/>
          <p:nvPr/>
        </p:nvSpPr>
        <p:spPr>
          <a:xfrm>
            <a:off x="8656552" y="2211684"/>
            <a:ext cx="1005840" cy="308853"/>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1CE1D0B8-F1D5-8654-C45C-14585F9F44A4}"/>
              </a:ext>
            </a:extLst>
          </p:cNvPr>
          <p:cNvSpPr txBox="1"/>
          <p:nvPr/>
        </p:nvSpPr>
        <p:spPr>
          <a:xfrm>
            <a:off x="9807191" y="2029767"/>
            <a:ext cx="2225783" cy="1754326"/>
          </a:xfrm>
          <a:prstGeom prst="rect">
            <a:avLst/>
          </a:prstGeom>
          <a:noFill/>
        </p:spPr>
        <p:txBody>
          <a:bodyPr wrap="square" rtlCol="0">
            <a:spAutoFit/>
          </a:bodyPr>
          <a:lstStyle/>
          <a:p>
            <a:r>
              <a:rPr lang="en-US" dirty="0"/>
              <a:t>Bonus fact:</a:t>
            </a:r>
          </a:p>
          <a:p>
            <a:r>
              <a:rPr lang="en-US" dirty="0"/>
              <a:t>The largest group of individuals in the country with security clearances is in the military</a:t>
            </a:r>
          </a:p>
        </p:txBody>
      </p:sp>
      <p:sp>
        <p:nvSpPr>
          <p:cNvPr id="7" name="Footer Placeholder 14">
            <a:extLst>
              <a:ext uri="{FF2B5EF4-FFF2-40B4-BE49-F238E27FC236}">
                <a16:creationId xmlns:a16="http://schemas.microsoft.com/office/drawing/2014/main" id="{16C55C5B-2AF5-726E-4D0F-CA8ADC826A5E}"/>
              </a:ext>
            </a:extLst>
          </p:cNvPr>
          <p:cNvSpPr txBox="1">
            <a:spLocks/>
          </p:cNvSpPr>
          <p:nvPr/>
        </p:nvSpPr>
        <p:spPr>
          <a:xfrm>
            <a:off x="11183565" y="6534257"/>
            <a:ext cx="1018039" cy="404614"/>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COPYRIGHT</a:t>
            </a:r>
          </a:p>
        </p:txBody>
      </p:sp>
    </p:spTree>
    <p:extLst>
      <p:ext uri="{BB962C8B-B14F-4D97-AF65-F5344CB8AC3E}">
        <p14:creationId xmlns:p14="http://schemas.microsoft.com/office/powerpoint/2010/main" val="39941541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444941C5-650A-6728-9243-92E0200940BE}"/>
              </a:ext>
            </a:extLst>
          </p:cNvPr>
          <p:cNvPicPr>
            <a:picLocks noChangeAspect="1"/>
          </p:cNvPicPr>
          <p:nvPr/>
        </p:nvPicPr>
        <p:blipFill>
          <a:blip r:embed="rId2"/>
          <a:stretch>
            <a:fillRect/>
          </a:stretch>
        </p:blipFill>
        <p:spPr>
          <a:xfrm>
            <a:off x="951632" y="-1"/>
            <a:ext cx="11438488" cy="7624373"/>
          </a:xfrm>
          <a:prstGeom prst="rect">
            <a:avLst/>
          </a:prstGeom>
        </p:spPr>
      </p:pic>
      <p:sp>
        <p:nvSpPr>
          <p:cNvPr id="14" name="Freeform: Shape 13">
            <a:extLst>
              <a:ext uri="{FF2B5EF4-FFF2-40B4-BE49-F238E27FC236}">
                <a16:creationId xmlns:a16="http://schemas.microsoft.com/office/drawing/2014/main" id="{2498D8E5-982F-26EB-0292-CD1D7048A6CF}"/>
              </a:ext>
            </a:extLst>
          </p:cNvPr>
          <p:cNvSpPr/>
          <p:nvPr/>
        </p:nvSpPr>
        <p:spPr>
          <a:xfrm>
            <a:off x="2" y="2"/>
            <a:ext cx="12191998" cy="6857999"/>
          </a:xfrm>
          <a:custGeom>
            <a:avLst/>
            <a:gdLst>
              <a:gd name="connsiteX0" fmla="*/ 0 w 12191998"/>
              <a:gd name="connsiteY0" fmla="*/ 0 h 6857999"/>
              <a:gd name="connsiteX1" fmla="*/ 6745222 w 12191998"/>
              <a:gd name="connsiteY1" fmla="*/ 0 h 6857999"/>
              <a:gd name="connsiteX2" fmla="*/ 6745222 w 12191998"/>
              <a:gd name="connsiteY2" fmla="*/ 4558282 h 6857999"/>
              <a:gd name="connsiteX3" fmla="*/ 6813803 w 12191998"/>
              <a:gd name="connsiteY3" fmla="*/ 4626863 h 6857999"/>
              <a:gd name="connsiteX4" fmla="*/ 7088121 w 12191998"/>
              <a:gd name="connsiteY4" fmla="*/ 4626863 h 6857999"/>
              <a:gd name="connsiteX5" fmla="*/ 7156702 w 12191998"/>
              <a:gd name="connsiteY5" fmla="*/ 4558282 h 6857999"/>
              <a:gd name="connsiteX6" fmla="*/ 7156702 w 12191998"/>
              <a:gd name="connsiteY6" fmla="*/ 0 h 6857999"/>
              <a:gd name="connsiteX7" fmla="*/ 7327390 w 12191998"/>
              <a:gd name="connsiteY7" fmla="*/ 0 h 6857999"/>
              <a:gd name="connsiteX8" fmla="*/ 7327390 w 12191998"/>
              <a:gd name="connsiteY8" fmla="*/ 5518402 h 6857999"/>
              <a:gd name="connsiteX9" fmla="*/ 7395971 w 12191998"/>
              <a:gd name="connsiteY9" fmla="*/ 5586983 h 6857999"/>
              <a:gd name="connsiteX10" fmla="*/ 7670289 w 12191998"/>
              <a:gd name="connsiteY10" fmla="*/ 5586983 h 6857999"/>
              <a:gd name="connsiteX11" fmla="*/ 7738870 w 12191998"/>
              <a:gd name="connsiteY11" fmla="*/ 5518402 h 6857999"/>
              <a:gd name="connsiteX12" fmla="*/ 7738870 w 12191998"/>
              <a:gd name="connsiteY12" fmla="*/ 0 h 6857999"/>
              <a:gd name="connsiteX13" fmla="*/ 7909558 w 12191998"/>
              <a:gd name="connsiteY13" fmla="*/ 0 h 6857999"/>
              <a:gd name="connsiteX14" fmla="*/ 7909558 w 12191998"/>
              <a:gd name="connsiteY14" fmla="*/ 3579874 h 6857999"/>
              <a:gd name="connsiteX15" fmla="*/ 7978139 w 12191998"/>
              <a:gd name="connsiteY15" fmla="*/ 3648455 h 6857999"/>
              <a:gd name="connsiteX16" fmla="*/ 8252457 w 12191998"/>
              <a:gd name="connsiteY16" fmla="*/ 3648455 h 6857999"/>
              <a:gd name="connsiteX17" fmla="*/ 8321038 w 12191998"/>
              <a:gd name="connsiteY17" fmla="*/ 3579874 h 6857999"/>
              <a:gd name="connsiteX18" fmla="*/ 8321038 w 12191998"/>
              <a:gd name="connsiteY18" fmla="*/ 0 h 6857999"/>
              <a:gd name="connsiteX19" fmla="*/ 8491726 w 12191998"/>
              <a:gd name="connsiteY19" fmla="*/ 0 h 6857999"/>
              <a:gd name="connsiteX20" fmla="*/ 8491726 w 12191998"/>
              <a:gd name="connsiteY20" fmla="*/ 6112762 h 6857999"/>
              <a:gd name="connsiteX21" fmla="*/ 8560307 w 12191998"/>
              <a:gd name="connsiteY21" fmla="*/ 6181343 h 6857999"/>
              <a:gd name="connsiteX22" fmla="*/ 8834625 w 12191998"/>
              <a:gd name="connsiteY22" fmla="*/ 6181343 h 6857999"/>
              <a:gd name="connsiteX23" fmla="*/ 8903206 w 12191998"/>
              <a:gd name="connsiteY23" fmla="*/ 6112762 h 6857999"/>
              <a:gd name="connsiteX24" fmla="*/ 8903206 w 12191998"/>
              <a:gd name="connsiteY24" fmla="*/ 0 h 6857999"/>
              <a:gd name="connsiteX25" fmla="*/ 9073894 w 12191998"/>
              <a:gd name="connsiteY25" fmla="*/ 0 h 6857999"/>
              <a:gd name="connsiteX26" fmla="*/ 9073894 w 12191998"/>
              <a:gd name="connsiteY26" fmla="*/ 5664706 h 6857999"/>
              <a:gd name="connsiteX27" fmla="*/ 9142475 w 12191998"/>
              <a:gd name="connsiteY27" fmla="*/ 5733287 h 6857999"/>
              <a:gd name="connsiteX28" fmla="*/ 9416793 w 12191998"/>
              <a:gd name="connsiteY28" fmla="*/ 5733287 h 6857999"/>
              <a:gd name="connsiteX29" fmla="*/ 9485374 w 12191998"/>
              <a:gd name="connsiteY29" fmla="*/ 5664706 h 6857999"/>
              <a:gd name="connsiteX30" fmla="*/ 9485374 w 12191998"/>
              <a:gd name="connsiteY30" fmla="*/ 0 h 6857999"/>
              <a:gd name="connsiteX31" fmla="*/ 9656062 w 12191998"/>
              <a:gd name="connsiteY31" fmla="*/ 0 h 6857999"/>
              <a:gd name="connsiteX32" fmla="*/ 9656062 w 12191998"/>
              <a:gd name="connsiteY32" fmla="*/ 5136290 h 6857999"/>
              <a:gd name="connsiteX33" fmla="*/ 9724643 w 12191998"/>
              <a:gd name="connsiteY33" fmla="*/ 5204871 h 6857999"/>
              <a:gd name="connsiteX34" fmla="*/ 9998961 w 12191998"/>
              <a:gd name="connsiteY34" fmla="*/ 5204871 h 6857999"/>
              <a:gd name="connsiteX35" fmla="*/ 10067542 w 12191998"/>
              <a:gd name="connsiteY35" fmla="*/ 5136290 h 6857999"/>
              <a:gd name="connsiteX36" fmla="*/ 10067542 w 12191998"/>
              <a:gd name="connsiteY36" fmla="*/ 0 h 6857999"/>
              <a:gd name="connsiteX37" fmla="*/ 10238230 w 12191998"/>
              <a:gd name="connsiteY37" fmla="*/ 0 h 6857999"/>
              <a:gd name="connsiteX38" fmla="*/ 10238230 w 12191998"/>
              <a:gd name="connsiteY38" fmla="*/ 4119370 h 6857999"/>
              <a:gd name="connsiteX39" fmla="*/ 10306811 w 12191998"/>
              <a:gd name="connsiteY39" fmla="*/ 4187951 h 6857999"/>
              <a:gd name="connsiteX40" fmla="*/ 10581129 w 12191998"/>
              <a:gd name="connsiteY40" fmla="*/ 4187951 h 6857999"/>
              <a:gd name="connsiteX41" fmla="*/ 10649710 w 12191998"/>
              <a:gd name="connsiteY41" fmla="*/ 4119370 h 6857999"/>
              <a:gd name="connsiteX42" fmla="*/ 10649710 w 12191998"/>
              <a:gd name="connsiteY42" fmla="*/ 0 h 6857999"/>
              <a:gd name="connsiteX43" fmla="*/ 10820398 w 12191998"/>
              <a:gd name="connsiteY43" fmla="*/ 0 h 6857999"/>
              <a:gd name="connsiteX44" fmla="*/ 10820398 w 12191998"/>
              <a:gd name="connsiteY44" fmla="*/ 4777738 h 6857999"/>
              <a:gd name="connsiteX45" fmla="*/ 10888979 w 12191998"/>
              <a:gd name="connsiteY45" fmla="*/ 4846319 h 6857999"/>
              <a:gd name="connsiteX46" fmla="*/ 11163297 w 12191998"/>
              <a:gd name="connsiteY46" fmla="*/ 4846319 h 6857999"/>
              <a:gd name="connsiteX47" fmla="*/ 11231878 w 12191998"/>
              <a:gd name="connsiteY47" fmla="*/ 4777738 h 6857999"/>
              <a:gd name="connsiteX48" fmla="*/ 11231878 w 12191998"/>
              <a:gd name="connsiteY48" fmla="*/ 0 h 6857999"/>
              <a:gd name="connsiteX49" fmla="*/ 11402566 w 12191998"/>
              <a:gd name="connsiteY49" fmla="*/ 0 h 6857999"/>
              <a:gd name="connsiteX50" fmla="*/ 11402566 w 12191998"/>
              <a:gd name="connsiteY50" fmla="*/ 5417818 h 6857999"/>
              <a:gd name="connsiteX51" fmla="*/ 11471147 w 12191998"/>
              <a:gd name="connsiteY51" fmla="*/ 5486399 h 6857999"/>
              <a:gd name="connsiteX52" fmla="*/ 11745465 w 12191998"/>
              <a:gd name="connsiteY52" fmla="*/ 5486399 h 6857999"/>
              <a:gd name="connsiteX53" fmla="*/ 11814046 w 12191998"/>
              <a:gd name="connsiteY53" fmla="*/ 5417818 h 6857999"/>
              <a:gd name="connsiteX54" fmla="*/ 11814046 w 12191998"/>
              <a:gd name="connsiteY54" fmla="*/ 0 h 6857999"/>
              <a:gd name="connsiteX55" fmla="*/ 12191998 w 12191998"/>
              <a:gd name="connsiteY55" fmla="*/ 0 h 6857999"/>
              <a:gd name="connsiteX56" fmla="*/ 12191998 w 12191998"/>
              <a:gd name="connsiteY56" fmla="*/ 6857999 h 6857999"/>
              <a:gd name="connsiteX57" fmla="*/ 0 w 12191998"/>
              <a:gd name="connsiteY57"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2191998" h="6857999">
                <a:moveTo>
                  <a:pt x="0" y="0"/>
                </a:moveTo>
                <a:lnTo>
                  <a:pt x="6745222" y="0"/>
                </a:lnTo>
                <a:lnTo>
                  <a:pt x="6745222" y="4558282"/>
                </a:lnTo>
                <a:cubicBezTo>
                  <a:pt x="6745222" y="4596158"/>
                  <a:pt x="6775927" y="4626863"/>
                  <a:pt x="6813803" y="4626863"/>
                </a:cubicBezTo>
                <a:lnTo>
                  <a:pt x="7088121" y="4626863"/>
                </a:lnTo>
                <a:cubicBezTo>
                  <a:pt x="7125997" y="4626863"/>
                  <a:pt x="7156702" y="4596158"/>
                  <a:pt x="7156702" y="4558282"/>
                </a:cubicBezTo>
                <a:lnTo>
                  <a:pt x="7156702" y="0"/>
                </a:lnTo>
                <a:lnTo>
                  <a:pt x="7327390" y="0"/>
                </a:lnTo>
                <a:lnTo>
                  <a:pt x="7327390" y="5518402"/>
                </a:lnTo>
                <a:cubicBezTo>
                  <a:pt x="7327390" y="5556278"/>
                  <a:pt x="7358095" y="5586983"/>
                  <a:pt x="7395971" y="5586983"/>
                </a:cubicBezTo>
                <a:lnTo>
                  <a:pt x="7670289" y="5586983"/>
                </a:lnTo>
                <a:cubicBezTo>
                  <a:pt x="7708165" y="5586983"/>
                  <a:pt x="7738870" y="5556278"/>
                  <a:pt x="7738870" y="5518402"/>
                </a:cubicBezTo>
                <a:lnTo>
                  <a:pt x="7738870" y="0"/>
                </a:lnTo>
                <a:lnTo>
                  <a:pt x="7909558" y="0"/>
                </a:lnTo>
                <a:lnTo>
                  <a:pt x="7909558" y="3579874"/>
                </a:lnTo>
                <a:cubicBezTo>
                  <a:pt x="7909558" y="3617750"/>
                  <a:pt x="7940263" y="3648455"/>
                  <a:pt x="7978139" y="3648455"/>
                </a:cubicBezTo>
                <a:lnTo>
                  <a:pt x="8252457" y="3648455"/>
                </a:lnTo>
                <a:cubicBezTo>
                  <a:pt x="8290333" y="3648455"/>
                  <a:pt x="8321038" y="3617750"/>
                  <a:pt x="8321038" y="3579874"/>
                </a:cubicBezTo>
                <a:lnTo>
                  <a:pt x="8321038" y="0"/>
                </a:lnTo>
                <a:lnTo>
                  <a:pt x="8491726" y="0"/>
                </a:lnTo>
                <a:lnTo>
                  <a:pt x="8491726" y="6112762"/>
                </a:lnTo>
                <a:cubicBezTo>
                  <a:pt x="8491726" y="6150638"/>
                  <a:pt x="8522431" y="6181343"/>
                  <a:pt x="8560307" y="6181343"/>
                </a:cubicBezTo>
                <a:lnTo>
                  <a:pt x="8834625" y="6181343"/>
                </a:lnTo>
                <a:cubicBezTo>
                  <a:pt x="8872501" y="6181343"/>
                  <a:pt x="8903206" y="6150638"/>
                  <a:pt x="8903206" y="6112762"/>
                </a:cubicBezTo>
                <a:lnTo>
                  <a:pt x="8903206" y="0"/>
                </a:lnTo>
                <a:lnTo>
                  <a:pt x="9073894" y="0"/>
                </a:lnTo>
                <a:lnTo>
                  <a:pt x="9073894" y="5664706"/>
                </a:lnTo>
                <a:cubicBezTo>
                  <a:pt x="9073894" y="5702582"/>
                  <a:pt x="9104599" y="5733287"/>
                  <a:pt x="9142475" y="5733287"/>
                </a:cubicBezTo>
                <a:lnTo>
                  <a:pt x="9416793" y="5733287"/>
                </a:lnTo>
                <a:cubicBezTo>
                  <a:pt x="9454669" y="5733287"/>
                  <a:pt x="9485374" y="5702582"/>
                  <a:pt x="9485374" y="5664706"/>
                </a:cubicBezTo>
                <a:lnTo>
                  <a:pt x="9485374" y="0"/>
                </a:lnTo>
                <a:lnTo>
                  <a:pt x="9656062" y="0"/>
                </a:lnTo>
                <a:lnTo>
                  <a:pt x="9656062" y="5136290"/>
                </a:lnTo>
                <a:cubicBezTo>
                  <a:pt x="9656062" y="5174166"/>
                  <a:pt x="9686767" y="5204871"/>
                  <a:pt x="9724643" y="5204871"/>
                </a:cubicBezTo>
                <a:lnTo>
                  <a:pt x="9998961" y="5204871"/>
                </a:lnTo>
                <a:cubicBezTo>
                  <a:pt x="10036837" y="5204871"/>
                  <a:pt x="10067542" y="5174166"/>
                  <a:pt x="10067542" y="5136290"/>
                </a:cubicBezTo>
                <a:lnTo>
                  <a:pt x="10067542" y="0"/>
                </a:lnTo>
                <a:lnTo>
                  <a:pt x="10238230" y="0"/>
                </a:lnTo>
                <a:lnTo>
                  <a:pt x="10238230" y="4119370"/>
                </a:lnTo>
                <a:cubicBezTo>
                  <a:pt x="10238230" y="4157246"/>
                  <a:pt x="10268935" y="4187951"/>
                  <a:pt x="10306811" y="4187951"/>
                </a:cubicBezTo>
                <a:lnTo>
                  <a:pt x="10581129" y="4187951"/>
                </a:lnTo>
                <a:cubicBezTo>
                  <a:pt x="10619005" y="4187951"/>
                  <a:pt x="10649710" y="4157246"/>
                  <a:pt x="10649710" y="4119370"/>
                </a:cubicBezTo>
                <a:lnTo>
                  <a:pt x="10649710" y="0"/>
                </a:lnTo>
                <a:lnTo>
                  <a:pt x="10820398" y="0"/>
                </a:lnTo>
                <a:lnTo>
                  <a:pt x="10820398" y="4777738"/>
                </a:lnTo>
                <a:cubicBezTo>
                  <a:pt x="10820398" y="4815614"/>
                  <a:pt x="10851103" y="4846319"/>
                  <a:pt x="10888979" y="4846319"/>
                </a:cubicBezTo>
                <a:lnTo>
                  <a:pt x="11163297" y="4846319"/>
                </a:lnTo>
                <a:cubicBezTo>
                  <a:pt x="11201173" y="4846319"/>
                  <a:pt x="11231878" y="4815614"/>
                  <a:pt x="11231878" y="4777738"/>
                </a:cubicBezTo>
                <a:lnTo>
                  <a:pt x="11231878" y="0"/>
                </a:lnTo>
                <a:lnTo>
                  <a:pt x="11402566" y="0"/>
                </a:lnTo>
                <a:lnTo>
                  <a:pt x="11402566" y="5417818"/>
                </a:lnTo>
                <a:cubicBezTo>
                  <a:pt x="11402566" y="5455694"/>
                  <a:pt x="11433271" y="5486399"/>
                  <a:pt x="11471147" y="5486399"/>
                </a:cubicBezTo>
                <a:lnTo>
                  <a:pt x="11745465" y="5486399"/>
                </a:lnTo>
                <a:cubicBezTo>
                  <a:pt x="11783341" y="5486399"/>
                  <a:pt x="11814046" y="5455694"/>
                  <a:pt x="11814046" y="5417818"/>
                </a:cubicBezTo>
                <a:lnTo>
                  <a:pt x="11814046" y="0"/>
                </a:lnTo>
                <a:lnTo>
                  <a:pt x="12191998" y="0"/>
                </a:lnTo>
                <a:lnTo>
                  <a:pt x="12191998" y="6857999"/>
                </a:lnTo>
                <a:lnTo>
                  <a:pt x="0" y="6857999"/>
                </a:lnTo>
                <a:close/>
              </a:path>
            </a:pathLst>
          </a:cu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Footer Placeholder 14">
            <a:extLst>
              <a:ext uri="{FF2B5EF4-FFF2-40B4-BE49-F238E27FC236}">
                <a16:creationId xmlns:a16="http://schemas.microsoft.com/office/drawing/2014/main" id="{FA793D22-8899-1E65-77CE-6A4298EF7BA6}"/>
              </a:ext>
            </a:extLst>
          </p:cNvPr>
          <p:cNvSpPr txBox="1">
            <a:spLocks/>
          </p:cNvSpPr>
          <p:nvPr/>
        </p:nvSpPr>
        <p:spPr>
          <a:xfrm>
            <a:off x="10958318" y="6447531"/>
            <a:ext cx="1018039" cy="404614"/>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COPYRIGHT</a:t>
            </a:r>
          </a:p>
        </p:txBody>
      </p:sp>
      <p:sp>
        <p:nvSpPr>
          <p:cNvPr id="6" name="Title 1">
            <a:extLst>
              <a:ext uri="{FF2B5EF4-FFF2-40B4-BE49-F238E27FC236}">
                <a16:creationId xmlns:a16="http://schemas.microsoft.com/office/drawing/2014/main" id="{D20A7205-85FB-BD51-F013-5D0BF3D857AA}"/>
              </a:ext>
            </a:extLst>
          </p:cNvPr>
          <p:cNvSpPr>
            <a:spLocks noGrp="1"/>
          </p:cNvSpPr>
          <p:nvPr>
            <p:ph type="title"/>
          </p:nvPr>
        </p:nvSpPr>
        <p:spPr>
          <a:xfrm>
            <a:off x="758952" y="685800"/>
            <a:ext cx="9601200" cy="737647"/>
          </a:xfrm>
        </p:spPr>
        <p:txBody>
          <a:bodyPr/>
          <a:lstStyle/>
          <a:p>
            <a:r>
              <a:rPr lang="en-US" dirty="0">
                <a:latin typeface="Rockwell" panose="02060603020205020403" pitchFamily="18" charset="0"/>
              </a:rPr>
              <a:t>Question:</a:t>
            </a:r>
          </a:p>
        </p:txBody>
      </p:sp>
      <p:sp>
        <p:nvSpPr>
          <p:cNvPr id="7" name="Content Placeholder 2">
            <a:extLst>
              <a:ext uri="{FF2B5EF4-FFF2-40B4-BE49-F238E27FC236}">
                <a16:creationId xmlns:a16="http://schemas.microsoft.com/office/drawing/2014/main" id="{944CCE05-EB08-0CB7-2855-15C204F212C5}"/>
              </a:ext>
            </a:extLst>
          </p:cNvPr>
          <p:cNvSpPr>
            <a:spLocks noGrp="1"/>
          </p:cNvSpPr>
          <p:nvPr>
            <p:ph idx="1"/>
          </p:nvPr>
        </p:nvSpPr>
        <p:spPr>
          <a:xfrm>
            <a:off x="758952" y="1411286"/>
            <a:ext cx="5897880" cy="5315681"/>
          </a:xfrm>
        </p:spPr>
        <p:txBody>
          <a:bodyPr>
            <a:normAutofit/>
          </a:bodyPr>
          <a:lstStyle/>
          <a:p>
            <a:pPr marL="0" indent="0" algn="ctr">
              <a:buNone/>
            </a:pPr>
            <a:r>
              <a:rPr lang="en-US" sz="4000" dirty="0">
                <a:latin typeface="+mj-lt"/>
                <a:cs typeface="Aharoni" panose="02010803020104030203" pitchFamily="2" charset="-79"/>
              </a:rPr>
              <a:t>What portion of an employee population has a greater percentage of PTSD? </a:t>
            </a:r>
          </a:p>
          <a:p>
            <a:pPr marL="0" indent="0">
              <a:buNone/>
            </a:pPr>
            <a:endParaRPr lang="en-US" dirty="0">
              <a:latin typeface="+mj-lt"/>
            </a:endParaRPr>
          </a:p>
        </p:txBody>
      </p:sp>
      <p:sp>
        <p:nvSpPr>
          <p:cNvPr id="5" name="Rectangle: Rounded Corners 4">
            <a:extLst>
              <a:ext uri="{FF2B5EF4-FFF2-40B4-BE49-F238E27FC236}">
                <a16:creationId xmlns:a16="http://schemas.microsoft.com/office/drawing/2014/main" id="{2DA566F0-8B3B-F9E7-97A3-D55E7081BA8F}"/>
              </a:ext>
            </a:extLst>
          </p:cNvPr>
          <p:cNvSpPr/>
          <p:nvPr/>
        </p:nvSpPr>
        <p:spPr>
          <a:xfrm>
            <a:off x="1267328" y="3914274"/>
            <a:ext cx="2066538" cy="2514806"/>
          </a:xfrm>
          <a:prstGeom prst="roundRect">
            <a:avLst/>
          </a:prstGeom>
          <a:solidFill>
            <a:schemeClr val="tx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b="1" dirty="0"/>
              <a:t>Veterans</a:t>
            </a:r>
          </a:p>
        </p:txBody>
      </p:sp>
      <p:sp>
        <p:nvSpPr>
          <p:cNvPr id="8" name="Rectangle: Rounded Corners 7">
            <a:extLst>
              <a:ext uri="{FF2B5EF4-FFF2-40B4-BE49-F238E27FC236}">
                <a16:creationId xmlns:a16="http://schemas.microsoft.com/office/drawing/2014/main" id="{6788ACB8-2C9D-F2C5-C8DB-615D61275E7D}"/>
              </a:ext>
            </a:extLst>
          </p:cNvPr>
          <p:cNvSpPr/>
          <p:nvPr/>
        </p:nvSpPr>
        <p:spPr>
          <a:xfrm>
            <a:off x="4020788" y="3914274"/>
            <a:ext cx="2066538" cy="2514806"/>
          </a:xfrm>
          <a:prstGeom prst="roundRect">
            <a:avLst/>
          </a:prstGeom>
          <a:solidFill>
            <a:schemeClr val="tx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b="1" dirty="0"/>
              <a:t>Non-Veterans</a:t>
            </a:r>
          </a:p>
        </p:txBody>
      </p:sp>
      <p:sp>
        <p:nvSpPr>
          <p:cNvPr id="9" name="Title 1">
            <a:extLst>
              <a:ext uri="{FF2B5EF4-FFF2-40B4-BE49-F238E27FC236}">
                <a16:creationId xmlns:a16="http://schemas.microsoft.com/office/drawing/2014/main" id="{4951D2CF-2FB5-8C1C-70EB-92EBB729BD49}"/>
              </a:ext>
            </a:extLst>
          </p:cNvPr>
          <p:cNvSpPr txBox="1">
            <a:spLocks/>
          </p:cNvSpPr>
          <p:nvPr/>
        </p:nvSpPr>
        <p:spPr>
          <a:xfrm>
            <a:off x="-10643928" y="204540"/>
            <a:ext cx="9601200" cy="1485900"/>
          </a:xfrm>
          <a:prstGeom prst="rect">
            <a:avLst/>
          </a:prstGeom>
        </p:spPr>
        <p:txBody>
          <a:bodyPr vert="horz" lIns="91440" tIns="45720" rIns="91440" bIns="45720" rtlCol="0" anchor="t">
            <a:normAutofit/>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r>
              <a:rPr lang="en-US"/>
              <a:t>Veteran Myths</a:t>
            </a:r>
            <a:endParaRPr lang="en-US" dirty="0"/>
          </a:p>
        </p:txBody>
      </p:sp>
      <p:pic>
        <p:nvPicPr>
          <p:cNvPr id="10" name="Picture 9">
            <a:extLst>
              <a:ext uri="{FF2B5EF4-FFF2-40B4-BE49-F238E27FC236}">
                <a16:creationId xmlns:a16="http://schemas.microsoft.com/office/drawing/2014/main" id="{B73291B0-5B50-BC07-2904-91322D4B195B}"/>
              </a:ext>
            </a:extLst>
          </p:cNvPr>
          <p:cNvPicPr/>
          <p:nvPr/>
        </p:nvPicPr>
        <p:blipFill rotWithShape="1">
          <a:blip r:embed="rId3">
            <a:extLst>
              <a:ext uri="{28A0092B-C50C-407E-A947-70E740481C1C}">
                <a14:useLocalDpi xmlns:a14="http://schemas.microsoft.com/office/drawing/2010/main"/>
              </a:ext>
            </a:extLst>
          </a:blip>
          <a:srcRect l="10537" t="3684" r="10269" b="1207"/>
          <a:stretch/>
        </p:blipFill>
        <p:spPr bwMode="auto">
          <a:xfrm>
            <a:off x="-10643928" y="2625195"/>
            <a:ext cx="5002555" cy="3065745"/>
          </a:xfrm>
          <a:prstGeom prst="rect">
            <a:avLst/>
          </a:prstGeom>
          <a:noFill/>
        </p:spPr>
      </p:pic>
      <p:graphicFrame>
        <p:nvGraphicFramePr>
          <p:cNvPr id="11" name="Table 8">
            <a:extLst>
              <a:ext uri="{FF2B5EF4-FFF2-40B4-BE49-F238E27FC236}">
                <a16:creationId xmlns:a16="http://schemas.microsoft.com/office/drawing/2014/main" id="{83116BEA-5370-5B62-95DC-F86E00C4FF8D}"/>
              </a:ext>
            </a:extLst>
          </p:cNvPr>
          <p:cNvGraphicFramePr>
            <a:graphicFrameLocks noGrp="1"/>
          </p:cNvGraphicFramePr>
          <p:nvPr>
            <p:extLst>
              <p:ext uri="{D42A27DB-BD31-4B8C-83A1-F6EECF244321}">
                <p14:modId xmlns:p14="http://schemas.microsoft.com/office/powerpoint/2010/main" val="2740961458"/>
              </p:ext>
            </p:extLst>
          </p:nvPr>
        </p:nvGraphicFramePr>
        <p:xfrm>
          <a:off x="-5581552" y="2506418"/>
          <a:ext cx="5480614" cy="3296920"/>
        </p:xfrm>
        <a:graphic>
          <a:graphicData uri="http://schemas.openxmlformats.org/drawingml/2006/table">
            <a:tbl>
              <a:tblPr firstRow="1" bandRow="1">
                <a:tableStyleId>{5C22544A-7EE6-4342-B048-85BDC9FD1C3A}</a:tableStyleId>
              </a:tblPr>
              <a:tblGrid>
                <a:gridCol w="2740307">
                  <a:extLst>
                    <a:ext uri="{9D8B030D-6E8A-4147-A177-3AD203B41FA5}">
                      <a16:colId xmlns:a16="http://schemas.microsoft.com/office/drawing/2014/main" val="1718041530"/>
                    </a:ext>
                  </a:extLst>
                </a:gridCol>
                <a:gridCol w="2740307">
                  <a:extLst>
                    <a:ext uri="{9D8B030D-6E8A-4147-A177-3AD203B41FA5}">
                      <a16:colId xmlns:a16="http://schemas.microsoft.com/office/drawing/2014/main" val="4146189755"/>
                    </a:ext>
                  </a:extLst>
                </a:gridCol>
              </a:tblGrid>
              <a:tr h="370840">
                <a:tc>
                  <a:txBody>
                    <a:bodyPr/>
                    <a:lstStyle/>
                    <a:p>
                      <a:r>
                        <a:rPr lang="en-US" dirty="0"/>
                        <a:t>Veterans</a:t>
                      </a:r>
                    </a:p>
                  </a:txBody>
                  <a:tcPr>
                    <a:solidFill>
                      <a:schemeClr val="tx1"/>
                    </a:solidFill>
                  </a:tcPr>
                </a:tc>
                <a:tc>
                  <a:txBody>
                    <a:bodyPr/>
                    <a:lstStyle/>
                    <a:p>
                      <a:r>
                        <a:rPr lang="en-US" dirty="0"/>
                        <a:t>Non-veterans</a:t>
                      </a:r>
                    </a:p>
                  </a:txBody>
                  <a:tcPr>
                    <a:solidFill>
                      <a:schemeClr val="tx1"/>
                    </a:solidFill>
                  </a:tcPr>
                </a:tc>
                <a:extLst>
                  <a:ext uri="{0D108BD9-81ED-4DB2-BD59-A6C34878D82A}">
                    <a16:rowId xmlns:a16="http://schemas.microsoft.com/office/drawing/2014/main" val="3243684160"/>
                  </a:ext>
                </a:extLst>
              </a:tr>
              <a:tr h="370840">
                <a:tc>
                  <a:txBody>
                    <a:bodyPr/>
                    <a:lstStyle/>
                    <a:p>
                      <a:pPr marL="285750" indent="-285750">
                        <a:buFont typeface="Arial" panose="020B0604020202020204" pitchFamily="34" charset="0"/>
                        <a:buChar char="•"/>
                      </a:pPr>
                      <a:r>
                        <a:rPr lang="en-US" dirty="0"/>
                        <a:t>6% of veterans in labor pool</a:t>
                      </a:r>
                    </a:p>
                    <a:p>
                      <a:pPr marL="285750" indent="-285750">
                        <a:buFont typeface="Arial" panose="020B0604020202020204" pitchFamily="34" charset="0"/>
                        <a:buChar char="•"/>
                      </a:pPr>
                      <a:r>
                        <a:rPr lang="en-US" dirty="0"/>
                        <a:t>1000 x (6%) = 60 veteran employees</a:t>
                      </a:r>
                    </a:p>
                  </a:txBody>
                  <a:tcPr/>
                </a:tc>
                <a:tc>
                  <a:txBody>
                    <a:bodyPr/>
                    <a:lstStyle/>
                    <a:p>
                      <a:pPr marL="285750" indent="-285750">
                        <a:buFont typeface="Arial" panose="020B0604020202020204" pitchFamily="34" charset="0"/>
                        <a:buChar char="•"/>
                      </a:pPr>
                      <a:r>
                        <a:rPr lang="en-US" dirty="0"/>
                        <a:t>1000 – 60 veteran employees = 940 non-veteran employees</a:t>
                      </a:r>
                    </a:p>
                  </a:txBody>
                  <a:tcPr/>
                </a:tc>
                <a:extLst>
                  <a:ext uri="{0D108BD9-81ED-4DB2-BD59-A6C34878D82A}">
                    <a16:rowId xmlns:a16="http://schemas.microsoft.com/office/drawing/2014/main" val="3685129172"/>
                  </a:ext>
                </a:extLst>
              </a:tr>
              <a:tr h="370840">
                <a:tc>
                  <a:txBody>
                    <a:bodyPr/>
                    <a:lstStyle/>
                    <a:p>
                      <a:pPr marL="285750" indent="-285750">
                        <a:buFont typeface="Arial" panose="020B0604020202020204" pitchFamily="34" charset="0"/>
                        <a:buChar char="•"/>
                      </a:pPr>
                      <a:r>
                        <a:rPr lang="en-US" dirty="0"/>
                        <a:t>11-20% of post-9/11 veterans have PTSD</a:t>
                      </a:r>
                    </a:p>
                    <a:p>
                      <a:pPr marL="285750" indent="-285750">
                        <a:buFont typeface="Arial" panose="020B0604020202020204" pitchFamily="34" charset="0"/>
                        <a:buChar char="•"/>
                      </a:pPr>
                      <a:r>
                        <a:rPr lang="en-US" dirty="0"/>
                        <a:t>20% x (60) = </a:t>
                      </a:r>
                      <a:r>
                        <a:rPr lang="en-US" b="1" dirty="0">
                          <a:highlight>
                            <a:srgbClr val="FFFF00"/>
                          </a:highlight>
                        </a:rPr>
                        <a:t>12 </a:t>
                      </a:r>
                      <a:r>
                        <a:rPr lang="en-US" dirty="0"/>
                        <a:t>veteran employees with PTSD</a:t>
                      </a:r>
                    </a:p>
                  </a:txBody>
                  <a:tcPr/>
                </a:tc>
                <a:tc>
                  <a:txBody>
                    <a:bodyPr/>
                    <a:lstStyle/>
                    <a:p>
                      <a:pPr marL="285750" indent="-285750">
                        <a:buFont typeface="Arial" panose="020B0604020202020204" pitchFamily="34" charset="0"/>
                        <a:buChar char="•"/>
                      </a:pPr>
                      <a:r>
                        <a:rPr lang="en-US" dirty="0"/>
                        <a:t>7-8% of the adult US population will have PTSD</a:t>
                      </a:r>
                    </a:p>
                    <a:p>
                      <a:pPr marL="285750" indent="-285750">
                        <a:buFont typeface="Arial" panose="020B0604020202020204" pitchFamily="34" charset="0"/>
                        <a:buChar char="•"/>
                      </a:pPr>
                      <a:r>
                        <a:rPr lang="en-US" dirty="0"/>
                        <a:t>7% x (940) ~ </a:t>
                      </a:r>
                      <a:r>
                        <a:rPr lang="en-US" b="1" dirty="0">
                          <a:highlight>
                            <a:srgbClr val="FFFF00"/>
                          </a:highlight>
                        </a:rPr>
                        <a:t>66</a:t>
                      </a:r>
                      <a:r>
                        <a:rPr lang="en-US" dirty="0"/>
                        <a:t> civilian employees with PTSD</a:t>
                      </a:r>
                    </a:p>
                  </a:txBody>
                  <a:tcPr/>
                </a:tc>
                <a:extLst>
                  <a:ext uri="{0D108BD9-81ED-4DB2-BD59-A6C34878D82A}">
                    <a16:rowId xmlns:a16="http://schemas.microsoft.com/office/drawing/2014/main" val="933390390"/>
                  </a:ext>
                </a:extLst>
              </a:tr>
            </a:tbl>
          </a:graphicData>
        </a:graphic>
      </p:graphicFrame>
      <p:sp>
        <p:nvSpPr>
          <p:cNvPr id="13" name="Content Placeholder 2">
            <a:extLst>
              <a:ext uri="{FF2B5EF4-FFF2-40B4-BE49-F238E27FC236}">
                <a16:creationId xmlns:a16="http://schemas.microsoft.com/office/drawing/2014/main" id="{1B458DD1-BD05-37D0-1F83-50F219F8AC85}"/>
              </a:ext>
            </a:extLst>
          </p:cNvPr>
          <p:cNvSpPr txBox="1">
            <a:spLocks/>
          </p:cNvSpPr>
          <p:nvPr/>
        </p:nvSpPr>
        <p:spPr>
          <a:xfrm>
            <a:off x="-10643928" y="1298368"/>
            <a:ext cx="9091914" cy="1505687"/>
          </a:xfrm>
          <a:prstGeom prst="rect">
            <a:avLst/>
          </a:prstGeom>
        </p:spPr>
        <p:txBody>
          <a:bodyPr vert="horz" lIns="91440" tIns="45720" rIns="91440" bIns="45720" rtlCol="0">
            <a:norm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a:lnSpc>
                <a:spcPct val="120000"/>
              </a:lnSpc>
            </a:pPr>
            <a:r>
              <a:rPr lang="en-US" b="1" dirty="0"/>
              <a:t>FACT</a:t>
            </a:r>
            <a:r>
              <a:rPr lang="en-US" dirty="0"/>
              <a:t>: There are more than five times the number of civilians in your organization that have PTSD</a:t>
            </a:r>
            <a:endParaRPr lang="en-US" sz="800" dirty="0"/>
          </a:p>
          <a:p>
            <a:pPr marL="0" indent="0">
              <a:buFont typeface="Franklin Gothic Book" panose="020B0503020102020204" pitchFamily="34" charset="0"/>
              <a:buNone/>
            </a:pPr>
            <a:r>
              <a:rPr lang="en-US" b="1" u="sng" dirty="0"/>
              <a:t>Notional 1000—person organization</a:t>
            </a:r>
          </a:p>
        </p:txBody>
      </p:sp>
      <p:sp>
        <p:nvSpPr>
          <p:cNvPr id="15" name="Content Placeholder 2">
            <a:extLst>
              <a:ext uri="{FF2B5EF4-FFF2-40B4-BE49-F238E27FC236}">
                <a16:creationId xmlns:a16="http://schemas.microsoft.com/office/drawing/2014/main" id="{AAB58FEC-FCF1-1CD4-D03F-294182DB43A9}"/>
              </a:ext>
            </a:extLst>
          </p:cNvPr>
          <p:cNvSpPr txBox="1">
            <a:spLocks/>
          </p:cNvSpPr>
          <p:nvPr/>
        </p:nvSpPr>
        <p:spPr>
          <a:xfrm>
            <a:off x="-10643930" y="954111"/>
            <a:ext cx="9091914" cy="408788"/>
          </a:xfrm>
          <a:prstGeom prst="rect">
            <a:avLst/>
          </a:prstGeom>
        </p:spPr>
        <p:txBody>
          <a:bodyPr vert="horz" lIns="91440" tIns="45720" rIns="91440" bIns="45720" rtlCol="0">
            <a:norm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r>
              <a:rPr lang="en-US" b="1"/>
              <a:t>MYTH</a:t>
            </a:r>
            <a:r>
              <a:rPr lang="en-US"/>
              <a:t>: Veterans are disproportionately affected by Post-Traumatic Stress </a:t>
            </a:r>
            <a:endParaRPr lang="en-US" dirty="0"/>
          </a:p>
        </p:txBody>
      </p:sp>
    </p:spTree>
    <p:extLst>
      <p:ext uri="{BB962C8B-B14F-4D97-AF65-F5344CB8AC3E}">
        <p14:creationId xmlns:p14="http://schemas.microsoft.com/office/powerpoint/2010/main" val="36362672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444941C5-650A-6728-9243-92E0200940BE}"/>
              </a:ext>
            </a:extLst>
          </p:cNvPr>
          <p:cNvPicPr>
            <a:picLocks noChangeAspect="1"/>
          </p:cNvPicPr>
          <p:nvPr/>
        </p:nvPicPr>
        <p:blipFill>
          <a:blip r:embed="rId2"/>
          <a:stretch>
            <a:fillRect/>
          </a:stretch>
        </p:blipFill>
        <p:spPr>
          <a:xfrm>
            <a:off x="0" y="-1"/>
            <a:ext cx="12390120" cy="8258687"/>
          </a:xfrm>
          <a:prstGeom prst="rect">
            <a:avLst/>
          </a:prstGeom>
        </p:spPr>
      </p:pic>
      <p:sp>
        <p:nvSpPr>
          <p:cNvPr id="19" name="Footer Placeholder 14">
            <a:extLst>
              <a:ext uri="{FF2B5EF4-FFF2-40B4-BE49-F238E27FC236}">
                <a16:creationId xmlns:a16="http://schemas.microsoft.com/office/drawing/2014/main" id="{FA793D22-8899-1E65-77CE-6A4298EF7BA6}"/>
              </a:ext>
            </a:extLst>
          </p:cNvPr>
          <p:cNvSpPr txBox="1">
            <a:spLocks/>
          </p:cNvSpPr>
          <p:nvPr/>
        </p:nvSpPr>
        <p:spPr>
          <a:xfrm>
            <a:off x="10958318" y="6447531"/>
            <a:ext cx="1018039" cy="404614"/>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COPYRIGHT</a:t>
            </a:r>
          </a:p>
        </p:txBody>
      </p:sp>
      <p:pic>
        <p:nvPicPr>
          <p:cNvPr id="20" name="Picture 19" descr="PNC-Bank-logo - SD Regional Chamber">
            <a:extLst>
              <a:ext uri="{FF2B5EF4-FFF2-40B4-BE49-F238E27FC236}">
                <a16:creationId xmlns:a16="http://schemas.microsoft.com/office/drawing/2014/main" id="{61435527-E435-6A56-46E7-C1182915E3D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4019" b="25425"/>
          <a:stretch/>
        </p:blipFill>
        <p:spPr bwMode="auto">
          <a:xfrm>
            <a:off x="10488778" y="115583"/>
            <a:ext cx="1503179" cy="45597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6364B28D-7635-CFF6-208A-FBC2A1BD072F}"/>
              </a:ext>
            </a:extLst>
          </p:cNvPr>
          <p:cNvSpPr/>
          <p:nvPr/>
        </p:nvSpPr>
        <p:spPr>
          <a:xfrm>
            <a:off x="0" y="0"/>
            <a:ext cx="12390120" cy="6071616"/>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D5FF7872-D81A-2ED6-31A7-F283D84471A1}"/>
              </a:ext>
            </a:extLst>
          </p:cNvPr>
          <p:cNvSpPr txBox="1">
            <a:spLocks/>
          </p:cNvSpPr>
          <p:nvPr/>
        </p:nvSpPr>
        <p:spPr>
          <a:xfrm>
            <a:off x="280742" y="284750"/>
            <a:ext cx="9601200" cy="1485900"/>
          </a:xfrm>
          <a:prstGeom prst="rect">
            <a:avLst/>
          </a:prstGeom>
        </p:spPr>
        <p:txBody>
          <a:bodyPr vert="horz" lIns="91440" tIns="45720" rIns="91440" bIns="45720" rtlCol="0" anchor="t">
            <a:normAutofit/>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r>
              <a:rPr lang="en-US" dirty="0">
                <a:latin typeface="Rockwell" panose="02060603020205020403" pitchFamily="18" charset="0"/>
              </a:rPr>
              <a:t>Veteran Myths</a:t>
            </a:r>
          </a:p>
        </p:txBody>
      </p:sp>
      <p:pic>
        <p:nvPicPr>
          <p:cNvPr id="5" name="Picture 4">
            <a:extLst>
              <a:ext uri="{FF2B5EF4-FFF2-40B4-BE49-F238E27FC236}">
                <a16:creationId xmlns:a16="http://schemas.microsoft.com/office/drawing/2014/main" id="{37FCD62E-2D52-BB3F-D933-136831E4CDD6}"/>
              </a:ext>
            </a:extLst>
          </p:cNvPr>
          <p:cNvPicPr/>
          <p:nvPr/>
        </p:nvPicPr>
        <p:blipFill rotWithShape="1">
          <a:blip r:embed="rId4">
            <a:extLst>
              <a:ext uri="{28A0092B-C50C-407E-A947-70E740481C1C}">
                <a14:useLocalDpi xmlns:a14="http://schemas.microsoft.com/office/drawing/2010/main"/>
              </a:ext>
            </a:extLst>
          </a:blip>
          <a:srcRect l="10537" t="3684" r="10269" b="1207"/>
          <a:stretch/>
        </p:blipFill>
        <p:spPr bwMode="auto">
          <a:xfrm>
            <a:off x="280742" y="2705405"/>
            <a:ext cx="5002555" cy="3065745"/>
          </a:xfrm>
          <a:prstGeom prst="rect">
            <a:avLst/>
          </a:prstGeom>
          <a:noFill/>
        </p:spPr>
      </p:pic>
      <p:graphicFrame>
        <p:nvGraphicFramePr>
          <p:cNvPr id="8" name="Table 8">
            <a:extLst>
              <a:ext uri="{FF2B5EF4-FFF2-40B4-BE49-F238E27FC236}">
                <a16:creationId xmlns:a16="http://schemas.microsoft.com/office/drawing/2014/main" id="{876146E2-1540-2FE6-7DB7-CF70C63F7C43}"/>
              </a:ext>
            </a:extLst>
          </p:cNvPr>
          <p:cNvGraphicFramePr>
            <a:graphicFrameLocks noGrp="1"/>
          </p:cNvGraphicFramePr>
          <p:nvPr>
            <p:extLst>
              <p:ext uri="{D42A27DB-BD31-4B8C-83A1-F6EECF244321}">
                <p14:modId xmlns:p14="http://schemas.microsoft.com/office/powerpoint/2010/main" val="1714111376"/>
              </p:ext>
            </p:extLst>
          </p:nvPr>
        </p:nvGraphicFramePr>
        <p:xfrm>
          <a:off x="6161263" y="2586628"/>
          <a:ext cx="5480614" cy="3296920"/>
        </p:xfrm>
        <a:graphic>
          <a:graphicData uri="http://schemas.openxmlformats.org/drawingml/2006/table">
            <a:tbl>
              <a:tblPr firstRow="1" bandRow="1">
                <a:tableStyleId>{5C22544A-7EE6-4342-B048-85BDC9FD1C3A}</a:tableStyleId>
              </a:tblPr>
              <a:tblGrid>
                <a:gridCol w="2740307">
                  <a:extLst>
                    <a:ext uri="{9D8B030D-6E8A-4147-A177-3AD203B41FA5}">
                      <a16:colId xmlns:a16="http://schemas.microsoft.com/office/drawing/2014/main" val="1718041530"/>
                    </a:ext>
                  </a:extLst>
                </a:gridCol>
                <a:gridCol w="2740307">
                  <a:extLst>
                    <a:ext uri="{9D8B030D-6E8A-4147-A177-3AD203B41FA5}">
                      <a16:colId xmlns:a16="http://schemas.microsoft.com/office/drawing/2014/main" val="4146189755"/>
                    </a:ext>
                  </a:extLst>
                </a:gridCol>
              </a:tblGrid>
              <a:tr h="370840">
                <a:tc>
                  <a:txBody>
                    <a:bodyPr/>
                    <a:lstStyle/>
                    <a:p>
                      <a:r>
                        <a:rPr lang="en-US" dirty="0"/>
                        <a:t>Veterans</a:t>
                      </a:r>
                    </a:p>
                  </a:txBody>
                  <a:tcPr>
                    <a:solidFill>
                      <a:schemeClr val="tx1"/>
                    </a:solidFill>
                  </a:tcPr>
                </a:tc>
                <a:tc>
                  <a:txBody>
                    <a:bodyPr/>
                    <a:lstStyle/>
                    <a:p>
                      <a:r>
                        <a:rPr lang="en-US" dirty="0"/>
                        <a:t>Non-veterans</a:t>
                      </a:r>
                    </a:p>
                  </a:txBody>
                  <a:tcPr>
                    <a:solidFill>
                      <a:schemeClr val="tx1"/>
                    </a:solidFill>
                  </a:tcPr>
                </a:tc>
                <a:extLst>
                  <a:ext uri="{0D108BD9-81ED-4DB2-BD59-A6C34878D82A}">
                    <a16:rowId xmlns:a16="http://schemas.microsoft.com/office/drawing/2014/main" val="3243684160"/>
                  </a:ext>
                </a:extLst>
              </a:tr>
              <a:tr h="370840">
                <a:tc>
                  <a:txBody>
                    <a:bodyPr/>
                    <a:lstStyle/>
                    <a:p>
                      <a:pPr marL="285750" indent="-285750">
                        <a:buFont typeface="Arial" panose="020B0604020202020204" pitchFamily="34" charset="0"/>
                        <a:buChar char="•"/>
                      </a:pPr>
                      <a:r>
                        <a:rPr lang="en-US" dirty="0"/>
                        <a:t>6% of veterans in labor pool</a:t>
                      </a:r>
                    </a:p>
                    <a:p>
                      <a:pPr marL="285750" indent="-285750">
                        <a:buFont typeface="Arial" panose="020B0604020202020204" pitchFamily="34" charset="0"/>
                        <a:buChar char="•"/>
                      </a:pPr>
                      <a:r>
                        <a:rPr lang="en-US" dirty="0"/>
                        <a:t>1000 x (6%) = 60 veteran employees</a:t>
                      </a:r>
                    </a:p>
                  </a:txBody>
                  <a:tcPr/>
                </a:tc>
                <a:tc>
                  <a:txBody>
                    <a:bodyPr/>
                    <a:lstStyle/>
                    <a:p>
                      <a:pPr marL="285750" indent="-285750">
                        <a:buFont typeface="Arial" panose="020B0604020202020204" pitchFamily="34" charset="0"/>
                        <a:buChar char="•"/>
                      </a:pPr>
                      <a:r>
                        <a:rPr lang="en-US" dirty="0"/>
                        <a:t>1000 – 60 veteran employees = 940 non-veteran employees</a:t>
                      </a:r>
                    </a:p>
                  </a:txBody>
                  <a:tcPr/>
                </a:tc>
                <a:extLst>
                  <a:ext uri="{0D108BD9-81ED-4DB2-BD59-A6C34878D82A}">
                    <a16:rowId xmlns:a16="http://schemas.microsoft.com/office/drawing/2014/main" val="3685129172"/>
                  </a:ext>
                </a:extLst>
              </a:tr>
              <a:tr h="370840">
                <a:tc>
                  <a:txBody>
                    <a:bodyPr/>
                    <a:lstStyle/>
                    <a:p>
                      <a:pPr marL="285750" indent="-285750">
                        <a:buFont typeface="Arial" panose="020B0604020202020204" pitchFamily="34" charset="0"/>
                        <a:buChar char="•"/>
                      </a:pPr>
                      <a:r>
                        <a:rPr lang="en-US" dirty="0"/>
                        <a:t>11-20% of post-9/11 veterans have PTSD</a:t>
                      </a:r>
                    </a:p>
                    <a:p>
                      <a:pPr marL="285750" indent="-285750">
                        <a:buFont typeface="Arial" panose="020B0604020202020204" pitchFamily="34" charset="0"/>
                        <a:buChar char="•"/>
                      </a:pPr>
                      <a:r>
                        <a:rPr lang="en-US" dirty="0"/>
                        <a:t>20% x (60) = </a:t>
                      </a:r>
                      <a:r>
                        <a:rPr lang="en-US" b="1" dirty="0">
                          <a:highlight>
                            <a:srgbClr val="FFFF00"/>
                          </a:highlight>
                        </a:rPr>
                        <a:t>12 </a:t>
                      </a:r>
                      <a:r>
                        <a:rPr lang="en-US" dirty="0"/>
                        <a:t>veteran employees with PTSD</a:t>
                      </a:r>
                    </a:p>
                  </a:txBody>
                  <a:tcPr/>
                </a:tc>
                <a:tc>
                  <a:txBody>
                    <a:bodyPr/>
                    <a:lstStyle/>
                    <a:p>
                      <a:pPr marL="285750" indent="-285750">
                        <a:buFont typeface="Arial" panose="020B0604020202020204" pitchFamily="34" charset="0"/>
                        <a:buChar char="•"/>
                      </a:pPr>
                      <a:r>
                        <a:rPr lang="en-US" dirty="0"/>
                        <a:t>7-8% of the adult US population will have PTSD</a:t>
                      </a:r>
                    </a:p>
                    <a:p>
                      <a:pPr marL="285750" indent="-285750">
                        <a:buFont typeface="Arial" panose="020B0604020202020204" pitchFamily="34" charset="0"/>
                        <a:buChar char="•"/>
                      </a:pPr>
                      <a:r>
                        <a:rPr lang="en-US" dirty="0"/>
                        <a:t>7% x (940) ~ </a:t>
                      </a:r>
                      <a:r>
                        <a:rPr lang="en-US" b="1" dirty="0">
                          <a:highlight>
                            <a:srgbClr val="FFFF00"/>
                          </a:highlight>
                        </a:rPr>
                        <a:t>66</a:t>
                      </a:r>
                      <a:r>
                        <a:rPr lang="en-US" dirty="0"/>
                        <a:t> civilian employees with PTSD</a:t>
                      </a:r>
                    </a:p>
                  </a:txBody>
                  <a:tcPr/>
                </a:tc>
                <a:extLst>
                  <a:ext uri="{0D108BD9-81ED-4DB2-BD59-A6C34878D82A}">
                    <a16:rowId xmlns:a16="http://schemas.microsoft.com/office/drawing/2014/main" val="933390390"/>
                  </a:ext>
                </a:extLst>
              </a:tr>
            </a:tbl>
          </a:graphicData>
        </a:graphic>
      </p:graphicFrame>
      <p:sp>
        <p:nvSpPr>
          <p:cNvPr id="9" name="Content Placeholder 2">
            <a:extLst>
              <a:ext uri="{FF2B5EF4-FFF2-40B4-BE49-F238E27FC236}">
                <a16:creationId xmlns:a16="http://schemas.microsoft.com/office/drawing/2014/main" id="{643C2979-C059-9BCB-5DE5-ADDEB4B61D51}"/>
              </a:ext>
            </a:extLst>
          </p:cNvPr>
          <p:cNvSpPr txBox="1">
            <a:spLocks/>
          </p:cNvSpPr>
          <p:nvPr/>
        </p:nvSpPr>
        <p:spPr>
          <a:xfrm>
            <a:off x="280742" y="1378578"/>
            <a:ext cx="9091914" cy="1505687"/>
          </a:xfrm>
          <a:prstGeom prst="rect">
            <a:avLst/>
          </a:prstGeom>
        </p:spPr>
        <p:txBody>
          <a:bodyPr vert="horz" lIns="91440" tIns="45720" rIns="91440" bIns="45720" rtlCol="0">
            <a:norm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a:lnSpc>
                <a:spcPct val="120000"/>
              </a:lnSpc>
            </a:pPr>
            <a:r>
              <a:rPr lang="en-US" b="1" dirty="0"/>
              <a:t>FACT</a:t>
            </a:r>
            <a:r>
              <a:rPr lang="en-US" dirty="0"/>
              <a:t>: There are more than five times the number of civilians in your organization that have PTSD</a:t>
            </a:r>
            <a:endParaRPr lang="en-US" sz="800" dirty="0"/>
          </a:p>
          <a:p>
            <a:pPr marL="0" indent="0">
              <a:buFont typeface="Franklin Gothic Book" panose="020B0503020102020204" pitchFamily="34" charset="0"/>
              <a:buNone/>
            </a:pPr>
            <a:r>
              <a:rPr lang="en-US" b="1" u="sng" dirty="0"/>
              <a:t>Notional 1000—person organization</a:t>
            </a:r>
          </a:p>
        </p:txBody>
      </p:sp>
      <p:sp>
        <p:nvSpPr>
          <p:cNvPr id="10" name="Content Placeholder 2">
            <a:extLst>
              <a:ext uri="{FF2B5EF4-FFF2-40B4-BE49-F238E27FC236}">
                <a16:creationId xmlns:a16="http://schemas.microsoft.com/office/drawing/2014/main" id="{F050045C-EA48-6BB5-9024-408A2A633BC7}"/>
              </a:ext>
            </a:extLst>
          </p:cNvPr>
          <p:cNvSpPr txBox="1">
            <a:spLocks/>
          </p:cNvSpPr>
          <p:nvPr/>
        </p:nvSpPr>
        <p:spPr>
          <a:xfrm>
            <a:off x="280740" y="1034321"/>
            <a:ext cx="9091914" cy="408788"/>
          </a:xfrm>
          <a:prstGeom prst="rect">
            <a:avLst/>
          </a:prstGeom>
        </p:spPr>
        <p:txBody>
          <a:bodyPr vert="horz" lIns="91440" tIns="45720" rIns="91440" bIns="45720" rtlCol="0">
            <a:norm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r>
              <a:rPr lang="en-US" b="1"/>
              <a:t>MYTH</a:t>
            </a:r>
            <a:r>
              <a:rPr lang="en-US"/>
              <a:t>: Veterans are disproportionately affected by Post-Traumatic Stress </a:t>
            </a:r>
            <a:endParaRPr lang="en-US" dirty="0"/>
          </a:p>
        </p:txBody>
      </p:sp>
    </p:spTree>
    <p:extLst>
      <p:ext uri="{BB962C8B-B14F-4D97-AF65-F5344CB8AC3E}">
        <p14:creationId xmlns:p14="http://schemas.microsoft.com/office/powerpoint/2010/main" val="32449940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444941C5-650A-6728-9243-92E0200940BE}"/>
              </a:ext>
            </a:extLst>
          </p:cNvPr>
          <p:cNvPicPr>
            <a:picLocks noChangeAspect="1"/>
          </p:cNvPicPr>
          <p:nvPr/>
        </p:nvPicPr>
        <p:blipFill>
          <a:blip r:embed="rId2"/>
          <a:stretch>
            <a:fillRect/>
          </a:stretch>
        </p:blipFill>
        <p:spPr>
          <a:xfrm>
            <a:off x="951632" y="-1"/>
            <a:ext cx="11438488" cy="7624373"/>
          </a:xfrm>
          <a:prstGeom prst="rect">
            <a:avLst/>
          </a:prstGeom>
        </p:spPr>
      </p:pic>
      <p:sp>
        <p:nvSpPr>
          <p:cNvPr id="14" name="Freeform: Shape 13">
            <a:extLst>
              <a:ext uri="{FF2B5EF4-FFF2-40B4-BE49-F238E27FC236}">
                <a16:creationId xmlns:a16="http://schemas.microsoft.com/office/drawing/2014/main" id="{2498D8E5-982F-26EB-0292-CD1D7048A6CF}"/>
              </a:ext>
            </a:extLst>
          </p:cNvPr>
          <p:cNvSpPr/>
          <p:nvPr/>
        </p:nvSpPr>
        <p:spPr>
          <a:xfrm>
            <a:off x="2" y="2"/>
            <a:ext cx="12191998" cy="6857999"/>
          </a:xfrm>
          <a:custGeom>
            <a:avLst/>
            <a:gdLst>
              <a:gd name="connsiteX0" fmla="*/ 0 w 12191998"/>
              <a:gd name="connsiteY0" fmla="*/ 0 h 6857999"/>
              <a:gd name="connsiteX1" fmla="*/ 6745222 w 12191998"/>
              <a:gd name="connsiteY1" fmla="*/ 0 h 6857999"/>
              <a:gd name="connsiteX2" fmla="*/ 6745222 w 12191998"/>
              <a:gd name="connsiteY2" fmla="*/ 4558282 h 6857999"/>
              <a:gd name="connsiteX3" fmla="*/ 6813803 w 12191998"/>
              <a:gd name="connsiteY3" fmla="*/ 4626863 h 6857999"/>
              <a:gd name="connsiteX4" fmla="*/ 7088121 w 12191998"/>
              <a:gd name="connsiteY4" fmla="*/ 4626863 h 6857999"/>
              <a:gd name="connsiteX5" fmla="*/ 7156702 w 12191998"/>
              <a:gd name="connsiteY5" fmla="*/ 4558282 h 6857999"/>
              <a:gd name="connsiteX6" fmla="*/ 7156702 w 12191998"/>
              <a:gd name="connsiteY6" fmla="*/ 0 h 6857999"/>
              <a:gd name="connsiteX7" fmla="*/ 7327390 w 12191998"/>
              <a:gd name="connsiteY7" fmla="*/ 0 h 6857999"/>
              <a:gd name="connsiteX8" fmla="*/ 7327390 w 12191998"/>
              <a:gd name="connsiteY8" fmla="*/ 5518402 h 6857999"/>
              <a:gd name="connsiteX9" fmla="*/ 7395971 w 12191998"/>
              <a:gd name="connsiteY9" fmla="*/ 5586983 h 6857999"/>
              <a:gd name="connsiteX10" fmla="*/ 7670289 w 12191998"/>
              <a:gd name="connsiteY10" fmla="*/ 5586983 h 6857999"/>
              <a:gd name="connsiteX11" fmla="*/ 7738870 w 12191998"/>
              <a:gd name="connsiteY11" fmla="*/ 5518402 h 6857999"/>
              <a:gd name="connsiteX12" fmla="*/ 7738870 w 12191998"/>
              <a:gd name="connsiteY12" fmla="*/ 0 h 6857999"/>
              <a:gd name="connsiteX13" fmla="*/ 7909558 w 12191998"/>
              <a:gd name="connsiteY13" fmla="*/ 0 h 6857999"/>
              <a:gd name="connsiteX14" fmla="*/ 7909558 w 12191998"/>
              <a:gd name="connsiteY14" fmla="*/ 3579874 h 6857999"/>
              <a:gd name="connsiteX15" fmla="*/ 7978139 w 12191998"/>
              <a:gd name="connsiteY15" fmla="*/ 3648455 h 6857999"/>
              <a:gd name="connsiteX16" fmla="*/ 8252457 w 12191998"/>
              <a:gd name="connsiteY16" fmla="*/ 3648455 h 6857999"/>
              <a:gd name="connsiteX17" fmla="*/ 8321038 w 12191998"/>
              <a:gd name="connsiteY17" fmla="*/ 3579874 h 6857999"/>
              <a:gd name="connsiteX18" fmla="*/ 8321038 w 12191998"/>
              <a:gd name="connsiteY18" fmla="*/ 0 h 6857999"/>
              <a:gd name="connsiteX19" fmla="*/ 8491726 w 12191998"/>
              <a:gd name="connsiteY19" fmla="*/ 0 h 6857999"/>
              <a:gd name="connsiteX20" fmla="*/ 8491726 w 12191998"/>
              <a:gd name="connsiteY20" fmla="*/ 6112762 h 6857999"/>
              <a:gd name="connsiteX21" fmla="*/ 8560307 w 12191998"/>
              <a:gd name="connsiteY21" fmla="*/ 6181343 h 6857999"/>
              <a:gd name="connsiteX22" fmla="*/ 8834625 w 12191998"/>
              <a:gd name="connsiteY22" fmla="*/ 6181343 h 6857999"/>
              <a:gd name="connsiteX23" fmla="*/ 8903206 w 12191998"/>
              <a:gd name="connsiteY23" fmla="*/ 6112762 h 6857999"/>
              <a:gd name="connsiteX24" fmla="*/ 8903206 w 12191998"/>
              <a:gd name="connsiteY24" fmla="*/ 0 h 6857999"/>
              <a:gd name="connsiteX25" fmla="*/ 9073894 w 12191998"/>
              <a:gd name="connsiteY25" fmla="*/ 0 h 6857999"/>
              <a:gd name="connsiteX26" fmla="*/ 9073894 w 12191998"/>
              <a:gd name="connsiteY26" fmla="*/ 5664706 h 6857999"/>
              <a:gd name="connsiteX27" fmla="*/ 9142475 w 12191998"/>
              <a:gd name="connsiteY27" fmla="*/ 5733287 h 6857999"/>
              <a:gd name="connsiteX28" fmla="*/ 9416793 w 12191998"/>
              <a:gd name="connsiteY28" fmla="*/ 5733287 h 6857999"/>
              <a:gd name="connsiteX29" fmla="*/ 9485374 w 12191998"/>
              <a:gd name="connsiteY29" fmla="*/ 5664706 h 6857999"/>
              <a:gd name="connsiteX30" fmla="*/ 9485374 w 12191998"/>
              <a:gd name="connsiteY30" fmla="*/ 0 h 6857999"/>
              <a:gd name="connsiteX31" fmla="*/ 9656062 w 12191998"/>
              <a:gd name="connsiteY31" fmla="*/ 0 h 6857999"/>
              <a:gd name="connsiteX32" fmla="*/ 9656062 w 12191998"/>
              <a:gd name="connsiteY32" fmla="*/ 5136290 h 6857999"/>
              <a:gd name="connsiteX33" fmla="*/ 9724643 w 12191998"/>
              <a:gd name="connsiteY33" fmla="*/ 5204871 h 6857999"/>
              <a:gd name="connsiteX34" fmla="*/ 9998961 w 12191998"/>
              <a:gd name="connsiteY34" fmla="*/ 5204871 h 6857999"/>
              <a:gd name="connsiteX35" fmla="*/ 10067542 w 12191998"/>
              <a:gd name="connsiteY35" fmla="*/ 5136290 h 6857999"/>
              <a:gd name="connsiteX36" fmla="*/ 10067542 w 12191998"/>
              <a:gd name="connsiteY36" fmla="*/ 0 h 6857999"/>
              <a:gd name="connsiteX37" fmla="*/ 10238230 w 12191998"/>
              <a:gd name="connsiteY37" fmla="*/ 0 h 6857999"/>
              <a:gd name="connsiteX38" fmla="*/ 10238230 w 12191998"/>
              <a:gd name="connsiteY38" fmla="*/ 4119370 h 6857999"/>
              <a:gd name="connsiteX39" fmla="*/ 10306811 w 12191998"/>
              <a:gd name="connsiteY39" fmla="*/ 4187951 h 6857999"/>
              <a:gd name="connsiteX40" fmla="*/ 10581129 w 12191998"/>
              <a:gd name="connsiteY40" fmla="*/ 4187951 h 6857999"/>
              <a:gd name="connsiteX41" fmla="*/ 10649710 w 12191998"/>
              <a:gd name="connsiteY41" fmla="*/ 4119370 h 6857999"/>
              <a:gd name="connsiteX42" fmla="*/ 10649710 w 12191998"/>
              <a:gd name="connsiteY42" fmla="*/ 0 h 6857999"/>
              <a:gd name="connsiteX43" fmla="*/ 10820398 w 12191998"/>
              <a:gd name="connsiteY43" fmla="*/ 0 h 6857999"/>
              <a:gd name="connsiteX44" fmla="*/ 10820398 w 12191998"/>
              <a:gd name="connsiteY44" fmla="*/ 4777738 h 6857999"/>
              <a:gd name="connsiteX45" fmla="*/ 10888979 w 12191998"/>
              <a:gd name="connsiteY45" fmla="*/ 4846319 h 6857999"/>
              <a:gd name="connsiteX46" fmla="*/ 11163297 w 12191998"/>
              <a:gd name="connsiteY46" fmla="*/ 4846319 h 6857999"/>
              <a:gd name="connsiteX47" fmla="*/ 11231878 w 12191998"/>
              <a:gd name="connsiteY47" fmla="*/ 4777738 h 6857999"/>
              <a:gd name="connsiteX48" fmla="*/ 11231878 w 12191998"/>
              <a:gd name="connsiteY48" fmla="*/ 0 h 6857999"/>
              <a:gd name="connsiteX49" fmla="*/ 11402566 w 12191998"/>
              <a:gd name="connsiteY49" fmla="*/ 0 h 6857999"/>
              <a:gd name="connsiteX50" fmla="*/ 11402566 w 12191998"/>
              <a:gd name="connsiteY50" fmla="*/ 5417818 h 6857999"/>
              <a:gd name="connsiteX51" fmla="*/ 11471147 w 12191998"/>
              <a:gd name="connsiteY51" fmla="*/ 5486399 h 6857999"/>
              <a:gd name="connsiteX52" fmla="*/ 11745465 w 12191998"/>
              <a:gd name="connsiteY52" fmla="*/ 5486399 h 6857999"/>
              <a:gd name="connsiteX53" fmla="*/ 11814046 w 12191998"/>
              <a:gd name="connsiteY53" fmla="*/ 5417818 h 6857999"/>
              <a:gd name="connsiteX54" fmla="*/ 11814046 w 12191998"/>
              <a:gd name="connsiteY54" fmla="*/ 0 h 6857999"/>
              <a:gd name="connsiteX55" fmla="*/ 12191998 w 12191998"/>
              <a:gd name="connsiteY55" fmla="*/ 0 h 6857999"/>
              <a:gd name="connsiteX56" fmla="*/ 12191998 w 12191998"/>
              <a:gd name="connsiteY56" fmla="*/ 6857999 h 6857999"/>
              <a:gd name="connsiteX57" fmla="*/ 0 w 12191998"/>
              <a:gd name="connsiteY57"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2191998" h="6857999">
                <a:moveTo>
                  <a:pt x="0" y="0"/>
                </a:moveTo>
                <a:lnTo>
                  <a:pt x="6745222" y="0"/>
                </a:lnTo>
                <a:lnTo>
                  <a:pt x="6745222" y="4558282"/>
                </a:lnTo>
                <a:cubicBezTo>
                  <a:pt x="6745222" y="4596158"/>
                  <a:pt x="6775927" y="4626863"/>
                  <a:pt x="6813803" y="4626863"/>
                </a:cubicBezTo>
                <a:lnTo>
                  <a:pt x="7088121" y="4626863"/>
                </a:lnTo>
                <a:cubicBezTo>
                  <a:pt x="7125997" y="4626863"/>
                  <a:pt x="7156702" y="4596158"/>
                  <a:pt x="7156702" y="4558282"/>
                </a:cubicBezTo>
                <a:lnTo>
                  <a:pt x="7156702" y="0"/>
                </a:lnTo>
                <a:lnTo>
                  <a:pt x="7327390" y="0"/>
                </a:lnTo>
                <a:lnTo>
                  <a:pt x="7327390" y="5518402"/>
                </a:lnTo>
                <a:cubicBezTo>
                  <a:pt x="7327390" y="5556278"/>
                  <a:pt x="7358095" y="5586983"/>
                  <a:pt x="7395971" y="5586983"/>
                </a:cubicBezTo>
                <a:lnTo>
                  <a:pt x="7670289" y="5586983"/>
                </a:lnTo>
                <a:cubicBezTo>
                  <a:pt x="7708165" y="5586983"/>
                  <a:pt x="7738870" y="5556278"/>
                  <a:pt x="7738870" y="5518402"/>
                </a:cubicBezTo>
                <a:lnTo>
                  <a:pt x="7738870" y="0"/>
                </a:lnTo>
                <a:lnTo>
                  <a:pt x="7909558" y="0"/>
                </a:lnTo>
                <a:lnTo>
                  <a:pt x="7909558" y="3579874"/>
                </a:lnTo>
                <a:cubicBezTo>
                  <a:pt x="7909558" y="3617750"/>
                  <a:pt x="7940263" y="3648455"/>
                  <a:pt x="7978139" y="3648455"/>
                </a:cubicBezTo>
                <a:lnTo>
                  <a:pt x="8252457" y="3648455"/>
                </a:lnTo>
                <a:cubicBezTo>
                  <a:pt x="8290333" y="3648455"/>
                  <a:pt x="8321038" y="3617750"/>
                  <a:pt x="8321038" y="3579874"/>
                </a:cubicBezTo>
                <a:lnTo>
                  <a:pt x="8321038" y="0"/>
                </a:lnTo>
                <a:lnTo>
                  <a:pt x="8491726" y="0"/>
                </a:lnTo>
                <a:lnTo>
                  <a:pt x="8491726" y="6112762"/>
                </a:lnTo>
                <a:cubicBezTo>
                  <a:pt x="8491726" y="6150638"/>
                  <a:pt x="8522431" y="6181343"/>
                  <a:pt x="8560307" y="6181343"/>
                </a:cubicBezTo>
                <a:lnTo>
                  <a:pt x="8834625" y="6181343"/>
                </a:lnTo>
                <a:cubicBezTo>
                  <a:pt x="8872501" y="6181343"/>
                  <a:pt x="8903206" y="6150638"/>
                  <a:pt x="8903206" y="6112762"/>
                </a:cubicBezTo>
                <a:lnTo>
                  <a:pt x="8903206" y="0"/>
                </a:lnTo>
                <a:lnTo>
                  <a:pt x="9073894" y="0"/>
                </a:lnTo>
                <a:lnTo>
                  <a:pt x="9073894" y="5664706"/>
                </a:lnTo>
                <a:cubicBezTo>
                  <a:pt x="9073894" y="5702582"/>
                  <a:pt x="9104599" y="5733287"/>
                  <a:pt x="9142475" y="5733287"/>
                </a:cubicBezTo>
                <a:lnTo>
                  <a:pt x="9416793" y="5733287"/>
                </a:lnTo>
                <a:cubicBezTo>
                  <a:pt x="9454669" y="5733287"/>
                  <a:pt x="9485374" y="5702582"/>
                  <a:pt x="9485374" y="5664706"/>
                </a:cubicBezTo>
                <a:lnTo>
                  <a:pt x="9485374" y="0"/>
                </a:lnTo>
                <a:lnTo>
                  <a:pt x="9656062" y="0"/>
                </a:lnTo>
                <a:lnTo>
                  <a:pt x="9656062" y="5136290"/>
                </a:lnTo>
                <a:cubicBezTo>
                  <a:pt x="9656062" y="5174166"/>
                  <a:pt x="9686767" y="5204871"/>
                  <a:pt x="9724643" y="5204871"/>
                </a:cubicBezTo>
                <a:lnTo>
                  <a:pt x="9998961" y="5204871"/>
                </a:lnTo>
                <a:cubicBezTo>
                  <a:pt x="10036837" y="5204871"/>
                  <a:pt x="10067542" y="5174166"/>
                  <a:pt x="10067542" y="5136290"/>
                </a:cubicBezTo>
                <a:lnTo>
                  <a:pt x="10067542" y="0"/>
                </a:lnTo>
                <a:lnTo>
                  <a:pt x="10238230" y="0"/>
                </a:lnTo>
                <a:lnTo>
                  <a:pt x="10238230" y="4119370"/>
                </a:lnTo>
                <a:cubicBezTo>
                  <a:pt x="10238230" y="4157246"/>
                  <a:pt x="10268935" y="4187951"/>
                  <a:pt x="10306811" y="4187951"/>
                </a:cubicBezTo>
                <a:lnTo>
                  <a:pt x="10581129" y="4187951"/>
                </a:lnTo>
                <a:cubicBezTo>
                  <a:pt x="10619005" y="4187951"/>
                  <a:pt x="10649710" y="4157246"/>
                  <a:pt x="10649710" y="4119370"/>
                </a:cubicBezTo>
                <a:lnTo>
                  <a:pt x="10649710" y="0"/>
                </a:lnTo>
                <a:lnTo>
                  <a:pt x="10820398" y="0"/>
                </a:lnTo>
                <a:lnTo>
                  <a:pt x="10820398" y="4777738"/>
                </a:lnTo>
                <a:cubicBezTo>
                  <a:pt x="10820398" y="4815614"/>
                  <a:pt x="10851103" y="4846319"/>
                  <a:pt x="10888979" y="4846319"/>
                </a:cubicBezTo>
                <a:lnTo>
                  <a:pt x="11163297" y="4846319"/>
                </a:lnTo>
                <a:cubicBezTo>
                  <a:pt x="11201173" y="4846319"/>
                  <a:pt x="11231878" y="4815614"/>
                  <a:pt x="11231878" y="4777738"/>
                </a:cubicBezTo>
                <a:lnTo>
                  <a:pt x="11231878" y="0"/>
                </a:lnTo>
                <a:lnTo>
                  <a:pt x="11402566" y="0"/>
                </a:lnTo>
                <a:lnTo>
                  <a:pt x="11402566" y="5417818"/>
                </a:lnTo>
                <a:cubicBezTo>
                  <a:pt x="11402566" y="5455694"/>
                  <a:pt x="11433271" y="5486399"/>
                  <a:pt x="11471147" y="5486399"/>
                </a:cubicBezTo>
                <a:lnTo>
                  <a:pt x="11745465" y="5486399"/>
                </a:lnTo>
                <a:cubicBezTo>
                  <a:pt x="11783341" y="5486399"/>
                  <a:pt x="11814046" y="5455694"/>
                  <a:pt x="11814046" y="5417818"/>
                </a:cubicBezTo>
                <a:lnTo>
                  <a:pt x="11814046" y="0"/>
                </a:lnTo>
                <a:lnTo>
                  <a:pt x="12191998" y="0"/>
                </a:lnTo>
                <a:lnTo>
                  <a:pt x="12191998" y="6857999"/>
                </a:lnTo>
                <a:lnTo>
                  <a:pt x="0" y="6857999"/>
                </a:lnTo>
                <a:close/>
              </a:path>
            </a:pathLst>
          </a:cu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Footer Placeholder 14">
            <a:extLst>
              <a:ext uri="{FF2B5EF4-FFF2-40B4-BE49-F238E27FC236}">
                <a16:creationId xmlns:a16="http://schemas.microsoft.com/office/drawing/2014/main" id="{FA793D22-8899-1E65-77CE-6A4298EF7BA6}"/>
              </a:ext>
            </a:extLst>
          </p:cNvPr>
          <p:cNvSpPr txBox="1">
            <a:spLocks/>
          </p:cNvSpPr>
          <p:nvPr/>
        </p:nvSpPr>
        <p:spPr>
          <a:xfrm>
            <a:off x="10958318" y="6447531"/>
            <a:ext cx="1018039" cy="404614"/>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COPYRIGHT</a:t>
            </a:r>
          </a:p>
        </p:txBody>
      </p:sp>
      <p:sp>
        <p:nvSpPr>
          <p:cNvPr id="6" name="Title 1">
            <a:extLst>
              <a:ext uri="{FF2B5EF4-FFF2-40B4-BE49-F238E27FC236}">
                <a16:creationId xmlns:a16="http://schemas.microsoft.com/office/drawing/2014/main" id="{D20A7205-85FB-BD51-F013-5D0BF3D857AA}"/>
              </a:ext>
            </a:extLst>
          </p:cNvPr>
          <p:cNvSpPr>
            <a:spLocks noGrp="1"/>
          </p:cNvSpPr>
          <p:nvPr>
            <p:ph type="title"/>
          </p:nvPr>
        </p:nvSpPr>
        <p:spPr>
          <a:xfrm>
            <a:off x="758952" y="685800"/>
            <a:ext cx="9601200" cy="737647"/>
          </a:xfrm>
        </p:spPr>
        <p:txBody>
          <a:bodyPr/>
          <a:lstStyle/>
          <a:p>
            <a:r>
              <a:rPr lang="en-US" dirty="0">
                <a:latin typeface="Rockwell" panose="02060603020205020403" pitchFamily="18" charset="0"/>
              </a:rPr>
              <a:t>Question:</a:t>
            </a:r>
          </a:p>
        </p:txBody>
      </p:sp>
      <p:sp>
        <p:nvSpPr>
          <p:cNvPr id="7" name="Content Placeholder 2">
            <a:extLst>
              <a:ext uri="{FF2B5EF4-FFF2-40B4-BE49-F238E27FC236}">
                <a16:creationId xmlns:a16="http://schemas.microsoft.com/office/drawing/2014/main" id="{944CCE05-EB08-0CB7-2855-15C204F212C5}"/>
              </a:ext>
            </a:extLst>
          </p:cNvPr>
          <p:cNvSpPr>
            <a:spLocks noGrp="1"/>
          </p:cNvSpPr>
          <p:nvPr>
            <p:ph idx="1"/>
          </p:nvPr>
        </p:nvSpPr>
        <p:spPr>
          <a:xfrm>
            <a:off x="758952" y="1411286"/>
            <a:ext cx="5897880" cy="5315681"/>
          </a:xfrm>
        </p:spPr>
        <p:txBody>
          <a:bodyPr>
            <a:normAutofit/>
          </a:bodyPr>
          <a:lstStyle/>
          <a:p>
            <a:pPr marL="0" indent="0" algn="ctr">
              <a:buNone/>
            </a:pPr>
            <a:r>
              <a:rPr lang="en-US" sz="4000" dirty="0">
                <a:latin typeface="+mj-lt"/>
                <a:cs typeface="Aharoni" panose="02010803020104030203" pitchFamily="2" charset="-79"/>
              </a:rPr>
              <a:t>Is the military diverse? </a:t>
            </a:r>
          </a:p>
          <a:p>
            <a:pPr marL="0" indent="0">
              <a:buNone/>
            </a:pPr>
            <a:endParaRPr lang="en-US" dirty="0">
              <a:latin typeface="+mj-lt"/>
            </a:endParaRPr>
          </a:p>
        </p:txBody>
      </p:sp>
      <p:sp>
        <p:nvSpPr>
          <p:cNvPr id="2" name="Oval 1">
            <a:extLst>
              <a:ext uri="{FF2B5EF4-FFF2-40B4-BE49-F238E27FC236}">
                <a16:creationId xmlns:a16="http://schemas.microsoft.com/office/drawing/2014/main" id="{FCB2D79B-8359-B826-52D5-4951F7FC5A9C}"/>
              </a:ext>
            </a:extLst>
          </p:cNvPr>
          <p:cNvSpPr/>
          <p:nvPr/>
        </p:nvSpPr>
        <p:spPr>
          <a:xfrm>
            <a:off x="946487" y="2234153"/>
            <a:ext cx="2670928" cy="4034672"/>
          </a:xfrm>
          <a:prstGeom prst="ellipse">
            <a:avLst/>
          </a:prstGeom>
          <a:solidFill>
            <a:schemeClr val="tx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4400" b="1" dirty="0"/>
              <a:t>Yes</a:t>
            </a:r>
          </a:p>
        </p:txBody>
      </p:sp>
      <p:sp>
        <p:nvSpPr>
          <p:cNvPr id="3" name="Oval 2">
            <a:extLst>
              <a:ext uri="{FF2B5EF4-FFF2-40B4-BE49-F238E27FC236}">
                <a16:creationId xmlns:a16="http://schemas.microsoft.com/office/drawing/2014/main" id="{0F3A24E8-B08D-5D45-28A0-A706B09C3765}"/>
              </a:ext>
            </a:extLst>
          </p:cNvPr>
          <p:cNvSpPr/>
          <p:nvPr/>
        </p:nvSpPr>
        <p:spPr>
          <a:xfrm>
            <a:off x="3798331" y="2234153"/>
            <a:ext cx="2670928" cy="4034672"/>
          </a:xfrm>
          <a:prstGeom prst="ellipse">
            <a:avLst/>
          </a:prstGeom>
          <a:solidFill>
            <a:schemeClr val="tx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4400" b="1" dirty="0"/>
              <a:t>No</a:t>
            </a:r>
          </a:p>
        </p:txBody>
      </p:sp>
    </p:spTree>
    <p:extLst>
      <p:ext uri="{BB962C8B-B14F-4D97-AF65-F5344CB8AC3E}">
        <p14:creationId xmlns:p14="http://schemas.microsoft.com/office/powerpoint/2010/main" val="14403705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444941C5-650A-6728-9243-92E0200940BE}"/>
              </a:ext>
            </a:extLst>
          </p:cNvPr>
          <p:cNvPicPr>
            <a:picLocks noChangeAspect="1"/>
          </p:cNvPicPr>
          <p:nvPr/>
        </p:nvPicPr>
        <p:blipFill>
          <a:blip r:embed="rId2"/>
          <a:stretch>
            <a:fillRect/>
          </a:stretch>
        </p:blipFill>
        <p:spPr>
          <a:xfrm>
            <a:off x="0" y="-1"/>
            <a:ext cx="12390120" cy="8258687"/>
          </a:xfrm>
          <a:prstGeom prst="rect">
            <a:avLst/>
          </a:prstGeom>
        </p:spPr>
      </p:pic>
      <p:sp>
        <p:nvSpPr>
          <p:cNvPr id="19" name="Footer Placeholder 14">
            <a:extLst>
              <a:ext uri="{FF2B5EF4-FFF2-40B4-BE49-F238E27FC236}">
                <a16:creationId xmlns:a16="http://schemas.microsoft.com/office/drawing/2014/main" id="{FA793D22-8899-1E65-77CE-6A4298EF7BA6}"/>
              </a:ext>
            </a:extLst>
          </p:cNvPr>
          <p:cNvSpPr txBox="1">
            <a:spLocks/>
          </p:cNvSpPr>
          <p:nvPr/>
        </p:nvSpPr>
        <p:spPr>
          <a:xfrm>
            <a:off x="10958318" y="6447531"/>
            <a:ext cx="1018039" cy="404614"/>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COPYRIGHT</a:t>
            </a:r>
          </a:p>
        </p:txBody>
      </p:sp>
      <p:pic>
        <p:nvPicPr>
          <p:cNvPr id="20" name="Picture 19" descr="PNC-Bank-logo - SD Regional Chamber">
            <a:extLst>
              <a:ext uri="{FF2B5EF4-FFF2-40B4-BE49-F238E27FC236}">
                <a16:creationId xmlns:a16="http://schemas.microsoft.com/office/drawing/2014/main" id="{61435527-E435-6A56-46E7-C1182915E3D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4019" b="25425"/>
          <a:stretch/>
        </p:blipFill>
        <p:spPr bwMode="auto">
          <a:xfrm>
            <a:off x="10488778" y="115583"/>
            <a:ext cx="1503179" cy="45597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6364B28D-7635-CFF6-208A-FBC2A1BD072F}"/>
              </a:ext>
            </a:extLst>
          </p:cNvPr>
          <p:cNvSpPr/>
          <p:nvPr/>
        </p:nvSpPr>
        <p:spPr>
          <a:xfrm>
            <a:off x="0" y="0"/>
            <a:ext cx="12390120" cy="6071616"/>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1">
            <a:extLst>
              <a:ext uri="{FF2B5EF4-FFF2-40B4-BE49-F238E27FC236}">
                <a16:creationId xmlns:a16="http://schemas.microsoft.com/office/drawing/2014/main" id="{9F646E73-F353-BA37-C308-57FF2BD4FC80}"/>
              </a:ext>
            </a:extLst>
          </p:cNvPr>
          <p:cNvSpPr txBox="1">
            <a:spLocks/>
          </p:cNvSpPr>
          <p:nvPr/>
        </p:nvSpPr>
        <p:spPr>
          <a:xfrm>
            <a:off x="649708" y="397044"/>
            <a:ext cx="9601200" cy="1485900"/>
          </a:xfrm>
          <a:prstGeom prst="rect">
            <a:avLst/>
          </a:prstGeom>
        </p:spPr>
        <p:txBody>
          <a:bodyPr vert="horz" lIns="91440" tIns="45720" rIns="91440" bIns="45720" rtlCol="0" anchor="t">
            <a:normAutofit/>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r>
              <a:rPr lang="en-US" dirty="0">
                <a:latin typeface="Rockwell" panose="02060603020205020403" pitchFamily="18" charset="0"/>
              </a:rPr>
              <a:t>Veteran Myths</a:t>
            </a:r>
          </a:p>
        </p:txBody>
      </p:sp>
      <p:sp>
        <p:nvSpPr>
          <p:cNvPr id="18" name="Content Placeholder 2">
            <a:extLst>
              <a:ext uri="{FF2B5EF4-FFF2-40B4-BE49-F238E27FC236}">
                <a16:creationId xmlns:a16="http://schemas.microsoft.com/office/drawing/2014/main" id="{D356EF54-6646-C676-E023-710F038EAA5B}"/>
              </a:ext>
            </a:extLst>
          </p:cNvPr>
          <p:cNvSpPr>
            <a:spLocks noGrp="1"/>
          </p:cNvSpPr>
          <p:nvPr>
            <p:ph idx="1"/>
          </p:nvPr>
        </p:nvSpPr>
        <p:spPr>
          <a:xfrm>
            <a:off x="649708" y="1248214"/>
            <a:ext cx="4805464" cy="634730"/>
          </a:xfrm>
        </p:spPr>
        <p:txBody>
          <a:bodyPr>
            <a:normAutofit/>
          </a:bodyPr>
          <a:lstStyle/>
          <a:p>
            <a:pPr>
              <a:lnSpc>
                <a:spcPct val="120000"/>
              </a:lnSpc>
            </a:pPr>
            <a:r>
              <a:rPr lang="en-US" b="1" dirty="0"/>
              <a:t>MYTH</a:t>
            </a:r>
            <a:r>
              <a:rPr lang="en-US" dirty="0"/>
              <a:t>: The military is not very diverse</a:t>
            </a:r>
          </a:p>
        </p:txBody>
      </p:sp>
      <p:pic>
        <p:nvPicPr>
          <p:cNvPr id="21" name="Picture 20">
            <a:extLst>
              <a:ext uri="{FF2B5EF4-FFF2-40B4-BE49-F238E27FC236}">
                <a16:creationId xmlns:a16="http://schemas.microsoft.com/office/drawing/2014/main" id="{3905EA32-D84E-F4FB-2876-63A144FF0EDB}"/>
              </a:ext>
            </a:extLst>
          </p:cNvPr>
          <p:cNvPicPr/>
          <p:nvPr/>
        </p:nvPicPr>
        <p:blipFill>
          <a:blip r:embed="rId4">
            <a:extLst>
              <a:ext uri="{28A0092B-C50C-407E-A947-70E740481C1C}">
                <a14:useLocalDpi xmlns:a14="http://schemas.microsoft.com/office/drawing/2010/main"/>
              </a:ext>
            </a:extLst>
          </a:blip>
          <a:stretch>
            <a:fillRect/>
          </a:stretch>
        </p:blipFill>
        <p:spPr>
          <a:xfrm>
            <a:off x="6047872" y="1615914"/>
            <a:ext cx="5943600" cy="4113530"/>
          </a:xfrm>
          <a:prstGeom prst="rect">
            <a:avLst/>
          </a:prstGeom>
        </p:spPr>
      </p:pic>
      <p:sp>
        <p:nvSpPr>
          <p:cNvPr id="22" name="TextBox 21">
            <a:extLst>
              <a:ext uri="{FF2B5EF4-FFF2-40B4-BE49-F238E27FC236}">
                <a16:creationId xmlns:a16="http://schemas.microsoft.com/office/drawing/2014/main" id="{B4FD6613-0B94-A0B1-A784-C6AB849BF382}"/>
              </a:ext>
            </a:extLst>
          </p:cNvPr>
          <p:cNvSpPr txBox="1"/>
          <p:nvPr/>
        </p:nvSpPr>
        <p:spPr>
          <a:xfrm>
            <a:off x="6124072" y="1074975"/>
            <a:ext cx="5779584" cy="584775"/>
          </a:xfrm>
          <a:prstGeom prst="rect">
            <a:avLst/>
          </a:prstGeom>
          <a:noFill/>
        </p:spPr>
        <p:txBody>
          <a:bodyPr wrap="square" rtlCol="0">
            <a:spAutoFit/>
          </a:bodyPr>
          <a:lstStyle/>
          <a:p>
            <a:pPr algn="ctr"/>
            <a:r>
              <a:rPr lang="en-US" sz="1600" b="1" dirty="0"/>
              <a:t>Race and Ethnic Representation in the Active Component and US Population</a:t>
            </a:r>
          </a:p>
        </p:txBody>
      </p:sp>
      <p:sp>
        <p:nvSpPr>
          <p:cNvPr id="23" name="Content Placeholder 2">
            <a:extLst>
              <a:ext uri="{FF2B5EF4-FFF2-40B4-BE49-F238E27FC236}">
                <a16:creationId xmlns:a16="http://schemas.microsoft.com/office/drawing/2014/main" id="{A6F1DF9A-7426-F624-6191-1389BE0F097D}"/>
              </a:ext>
            </a:extLst>
          </p:cNvPr>
          <p:cNvSpPr txBox="1">
            <a:spLocks/>
          </p:cNvSpPr>
          <p:nvPr/>
        </p:nvSpPr>
        <p:spPr>
          <a:xfrm>
            <a:off x="649708" y="1749261"/>
            <a:ext cx="4805464" cy="4347883"/>
          </a:xfrm>
          <a:prstGeom prst="rect">
            <a:avLst/>
          </a:prstGeom>
        </p:spPr>
        <p:txBody>
          <a:bodyPr vert="horz" lIns="91440" tIns="45720" rIns="91440" bIns="45720" rtlCol="0">
            <a:normAutofit lnSpcReduction="10000"/>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a:lnSpc>
                <a:spcPct val="120000"/>
              </a:lnSpc>
            </a:pPr>
            <a:r>
              <a:rPr lang="en-US" b="1" dirty="0"/>
              <a:t>FACT</a:t>
            </a:r>
            <a:r>
              <a:rPr lang="en-US" dirty="0"/>
              <a:t>: The diversity of our military is a strength and continues to change. Women are now 17% of our active-duty military (up from 11% in 1990), and racial and ethnic minority groups make up &gt;31% of the active-duty military.  </a:t>
            </a:r>
          </a:p>
          <a:p>
            <a:pPr>
              <a:lnSpc>
                <a:spcPct val="120000"/>
              </a:lnSpc>
            </a:pPr>
            <a:r>
              <a:rPr lang="en-US" b="1" dirty="0"/>
              <a:t>Bonus</a:t>
            </a:r>
            <a:r>
              <a:rPr lang="en-US" dirty="0"/>
              <a:t>: As a protected employee class, they help insulate DEI programs from legal challenges brought on following the Supreme Court’s affirmative action case for college admissions last summer.</a:t>
            </a:r>
          </a:p>
        </p:txBody>
      </p:sp>
    </p:spTree>
    <p:extLst>
      <p:ext uri="{BB962C8B-B14F-4D97-AF65-F5344CB8AC3E}">
        <p14:creationId xmlns:p14="http://schemas.microsoft.com/office/powerpoint/2010/main" val="769850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444941C5-650A-6728-9243-92E0200940BE}"/>
              </a:ext>
            </a:extLst>
          </p:cNvPr>
          <p:cNvPicPr>
            <a:picLocks noChangeAspect="1"/>
          </p:cNvPicPr>
          <p:nvPr/>
        </p:nvPicPr>
        <p:blipFill>
          <a:blip r:embed="rId2"/>
          <a:stretch>
            <a:fillRect/>
          </a:stretch>
        </p:blipFill>
        <p:spPr>
          <a:xfrm>
            <a:off x="951632" y="-1"/>
            <a:ext cx="11438488" cy="7624373"/>
          </a:xfrm>
          <a:prstGeom prst="rect">
            <a:avLst/>
          </a:prstGeom>
        </p:spPr>
      </p:pic>
      <p:sp>
        <p:nvSpPr>
          <p:cNvPr id="14" name="Freeform: Shape 13">
            <a:extLst>
              <a:ext uri="{FF2B5EF4-FFF2-40B4-BE49-F238E27FC236}">
                <a16:creationId xmlns:a16="http://schemas.microsoft.com/office/drawing/2014/main" id="{2498D8E5-982F-26EB-0292-CD1D7048A6CF}"/>
              </a:ext>
            </a:extLst>
          </p:cNvPr>
          <p:cNvSpPr/>
          <p:nvPr/>
        </p:nvSpPr>
        <p:spPr>
          <a:xfrm>
            <a:off x="2" y="2"/>
            <a:ext cx="12191998" cy="6857999"/>
          </a:xfrm>
          <a:custGeom>
            <a:avLst/>
            <a:gdLst>
              <a:gd name="connsiteX0" fmla="*/ 0 w 12191998"/>
              <a:gd name="connsiteY0" fmla="*/ 0 h 6857999"/>
              <a:gd name="connsiteX1" fmla="*/ 6745222 w 12191998"/>
              <a:gd name="connsiteY1" fmla="*/ 0 h 6857999"/>
              <a:gd name="connsiteX2" fmla="*/ 6745222 w 12191998"/>
              <a:gd name="connsiteY2" fmla="*/ 4558282 h 6857999"/>
              <a:gd name="connsiteX3" fmla="*/ 6813803 w 12191998"/>
              <a:gd name="connsiteY3" fmla="*/ 4626863 h 6857999"/>
              <a:gd name="connsiteX4" fmla="*/ 7088121 w 12191998"/>
              <a:gd name="connsiteY4" fmla="*/ 4626863 h 6857999"/>
              <a:gd name="connsiteX5" fmla="*/ 7156702 w 12191998"/>
              <a:gd name="connsiteY5" fmla="*/ 4558282 h 6857999"/>
              <a:gd name="connsiteX6" fmla="*/ 7156702 w 12191998"/>
              <a:gd name="connsiteY6" fmla="*/ 0 h 6857999"/>
              <a:gd name="connsiteX7" fmla="*/ 7327390 w 12191998"/>
              <a:gd name="connsiteY7" fmla="*/ 0 h 6857999"/>
              <a:gd name="connsiteX8" fmla="*/ 7327390 w 12191998"/>
              <a:gd name="connsiteY8" fmla="*/ 5518402 h 6857999"/>
              <a:gd name="connsiteX9" fmla="*/ 7395971 w 12191998"/>
              <a:gd name="connsiteY9" fmla="*/ 5586983 h 6857999"/>
              <a:gd name="connsiteX10" fmla="*/ 7670289 w 12191998"/>
              <a:gd name="connsiteY10" fmla="*/ 5586983 h 6857999"/>
              <a:gd name="connsiteX11" fmla="*/ 7738870 w 12191998"/>
              <a:gd name="connsiteY11" fmla="*/ 5518402 h 6857999"/>
              <a:gd name="connsiteX12" fmla="*/ 7738870 w 12191998"/>
              <a:gd name="connsiteY12" fmla="*/ 0 h 6857999"/>
              <a:gd name="connsiteX13" fmla="*/ 7909558 w 12191998"/>
              <a:gd name="connsiteY13" fmla="*/ 0 h 6857999"/>
              <a:gd name="connsiteX14" fmla="*/ 7909558 w 12191998"/>
              <a:gd name="connsiteY14" fmla="*/ 3579874 h 6857999"/>
              <a:gd name="connsiteX15" fmla="*/ 7978139 w 12191998"/>
              <a:gd name="connsiteY15" fmla="*/ 3648455 h 6857999"/>
              <a:gd name="connsiteX16" fmla="*/ 8252457 w 12191998"/>
              <a:gd name="connsiteY16" fmla="*/ 3648455 h 6857999"/>
              <a:gd name="connsiteX17" fmla="*/ 8321038 w 12191998"/>
              <a:gd name="connsiteY17" fmla="*/ 3579874 h 6857999"/>
              <a:gd name="connsiteX18" fmla="*/ 8321038 w 12191998"/>
              <a:gd name="connsiteY18" fmla="*/ 0 h 6857999"/>
              <a:gd name="connsiteX19" fmla="*/ 8491726 w 12191998"/>
              <a:gd name="connsiteY19" fmla="*/ 0 h 6857999"/>
              <a:gd name="connsiteX20" fmla="*/ 8491726 w 12191998"/>
              <a:gd name="connsiteY20" fmla="*/ 6112762 h 6857999"/>
              <a:gd name="connsiteX21" fmla="*/ 8560307 w 12191998"/>
              <a:gd name="connsiteY21" fmla="*/ 6181343 h 6857999"/>
              <a:gd name="connsiteX22" fmla="*/ 8834625 w 12191998"/>
              <a:gd name="connsiteY22" fmla="*/ 6181343 h 6857999"/>
              <a:gd name="connsiteX23" fmla="*/ 8903206 w 12191998"/>
              <a:gd name="connsiteY23" fmla="*/ 6112762 h 6857999"/>
              <a:gd name="connsiteX24" fmla="*/ 8903206 w 12191998"/>
              <a:gd name="connsiteY24" fmla="*/ 0 h 6857999"/>
              <a:gd name="connsiteX25" fmla="*/ 9073894 w 12191998"/>
              <a:gd name="connsiteY25" fmla="*/ 0 h 6857999"/>
              <a:gd name="connsiteX26" fmla="*/ 9073894 w 12191998"/>
              <a:gd name="connsiteY26" fmla="*/ 5664706 h 6857999"/>
              <a:gd name="connsiteX27" fmla="*/ 9142475 w 12191998"/>
              <a:gd name="connsiteY27" fmla="*/ 5733287 h 6857999"/>
              <a:gd name="connsiteX28" fmla="*/ 9416793 w 12191998"/>
              <a:gd name="connsiteY28" fmla="*/ 5733287 h 6857999"/>
              <a:gd name="connsiteX29" fmla="*/ 9485374 w 12191998"/>
              <a:gd name="connsiteY29" fmla="*/ 5664706 h 6857999"/>
              <a:gd name="connsiteX30" fmla="*/ 9485374 w 12191998"/>
              <a:gd name="connsiteY30" fmla="*/ 0 h 6857999"/>
              <a:gd name="connsiteX31" fmla="*/ 9656062 w 12191998"/>
              <a:gd name="connsiteY31" fmla="*/ 0 h 6857999"/>
              <a:gd name="connsiteX32" fmla="*/ 9656062 w 12191998"/>
              <a:gd name="connsiteY32" fmla="*/ 5136290 h 6857999"/>
              <a:gd name="connsiteX33" fmla="*/ 9724643 w 12191998"/>
              <a:gd name="connsiteY33" fmla="*/ 5204871 h 6857999"/>
              <a:gd name="connsiteX34" fmla="*/ 9998961 w 12191998"/>
              <a:gd name="connsiteY34" fmla="*/ 5204871 h 6857999"/>
              <a:gd name="connsiteX35" fmla="*/ 10067542 w 12191998"/>
              <a:gd name="connsiteY35" fmla="*/ 5136290 h 6857999"/>
              <a:gd name="connsiteX36" fmla="*/ 10067542 w 12191998"/>
              <a:gd name="connsiteY36" fmla="*/ 0 h 6857999"/>
              <a:gd name="connsiteX37" fmla="*/ 10238230 w 12191998"/>
              <a:gd name="connsiteY37" fmla="*/ 0 h 6857999"/>
              <a:gd name="connsiteX38" fmla="*/ 10238230 w 12191998"/>
              <a:gd name="connsiteY38" fmla="*/ 4119370 h 6857999"/>
              <a:gd name="connsiteX39" fmla="*/ 10306811 w 12191998"/>
              <a:gd name="connsiteY39" fmla="*/ 4187951 h 6857999"/>
              <a:gd name="connsiteX40" fmla="*/ 10581129 w 12191998"/>
              <a:gd name="connsiteY40" fmla="*/ 4187951 h 6857999"/>
              <a:gd name="connsiteX41" fmla="*/ 10649710 w 12191998"/>
              <a:gd name="connsiteY41" fmla="*/ 4119370 h 6857999"/>
              <a:gd name="connsiteX42" fmla="*/ 10649710 w 12191998"/>
              <a:gd name="connsiteY42" fmla="*/ 0 h 6857999"/>
              <a:gd name="connsiteX43" fmla="*/ 10820398 w 12191998"/>
              <a:gd name="connsiteY43" fmla="*/ 0 h 6857999"/>
              <a:gd name="connsiteX44" fmla="*/ 10820398 w 12191998"/>
              <a:gd name="connsiteY44" fmla="*/ 4777738 h 6857999"/>
              <a:gd name="connsiteX45" fmla="*/ 10888979 w 12191998"/>
              <a:gd name="connsiteY45" fmla="*/ 4846319 h 6857999"/>
              <a:gd name="connsiteX46" fmla="*/ 11163297 w 12191998"/>
              <a:gd name="connsiteY46" fmla="*/ 4846319 h 6857999"/>
              <a:gd name="connsiteX47" fmla="*/ 11231878 w 12191998"/>
              <a:gd name="connsiteY47" fmla="*/ 4777738 h 6857999"/>
              <a:gd name="connsiteX48" fmla="*/ 11231878 w 12191998"/>
              <a:gd name="connsiteY48" fmla="*/ 0 h 6857999"/>
              <a:gd name="connsiteX49" fmla="*/ 11402566 w 12191998"/>
              <a:gd name="connsiteY49" fmla="*/ 0 h 6857999"/>
              <a:gd name="connsiteX50" fmla="*/ 11402566 w 12191998"/>
              <a:gd name="connsiteY50" fmla="*/ 5417818 h 6857999"/>
              <a:gd name="connsiteX51" fmla="*/ 11471147 w 12191998"/>
              <a:gd name="connsiteY51" fmla="*/ 5486399 h 6857999"/>
              <a:gd name="connsiteX52" fmla="*/ 11745465 w 12191998"/>
              <a:gd name="connsiteY52" fmla="*/ 5486399 h 6857999"/>
              <a:gd name="connsiteX53" fmla="*/ 11814046 w 12191998"/>
              <a:gd name="connsiteY53" fmla="*/ 5417818 h 6857999"/>
              <a:gd name="connsiteX54" fmla="*/ 11814046 w 12191998"/>
              <a:gd name="connsiteY54" fmla="*/ 0 h 6857999"/>
              <a:gd name="connsiteX55" fmla="*/ 12191998 w 12191998"/>
              <a:gd name="connsiteY55" fmla="*/ 0 h 6857999"/>
              <a:gd name="connsiteX56" fmla="*/ 12191998 w 12191998"/>
              <a:gd name="connsiteY56" fmla="*/ 6857999 h 6857999"/>
              <a:gd name="connsiteX57" fmla="*/ 0 w 12191998"/>
              <a:gd name="connsiteY57"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2191998" h="6857999">
                <a:moveTo>
                  <a:pt x="0" y="0"/>
                </a:moveTo>
                <a:lnTo>
                  <a:pt x="6745222" y="0"/>
                </a:lnTo>
                <a:lnTo>
                  <a:pt x="6745222" y="4558282"/>
                </a:lnTo>
                <a:cubicBezTo>
                  <a:pt x="6745222" y="4596158"/>
                  <a:pt x="6775927" y="4626863"/>
                  <a:pt x="6813803" y="4626863"/>
                </a:cubicBezTo>
                <a:lnTo>
                  <a:pt x="7088121" y="4626863"/>
                </a:lnTo>
                <a:cubicBezTo>
                  <a:pt x="7125997" y="4626863"/>
                  <a:pt x="7156702" y="4596158"/>
                  <a:pt x="7156702" y="4558282"/>
                </a:cubicBezTo>
                <a:lnTo>
                  <a:pt x="7156702" y="0"/>
                </a:lnTo>
                <a:lnTo>
                  <a:pt x="7327390" y="0"/>
                </a:lnTo>
                <a:lnTo>
                  <a:pt x="7327390" y="5518402"/>
                </a:lnTo>
                <a:cubicBezTo>
                  <a:pt x="7327390" y="5556278"/>
                  <a:pt x="7358095" y="5586983"/>
                  <a:pt x="7395971" y="5586983"/>
                </a:cubicBezTo>
                <a:lnTo>
                  <a:pt x="7670289" y="5586983"/>
                </a:lnTo>
                <a:cubicBezTo>
                  <a:pt x="7708165" y="5586983"/>
                  <a:pt x="7738870" y="5556278"/>
                  <a:pt x="7738870" y="5518402"/>
                </a:cubicBezTo>
                <a:lnTo>
                  <a:pt x="7738870" y="0"/>
                </a:lnTo>
                <a:lnTo>
                  <a:pt x="7909558" y="0"/>
                </a:lnTo>
                <a:lnTo>
                  <a:pt x="7909558" y="3579874"/>
                </a:lnTo>
                <a:cubicBezTo>
                  <a:pt x="7909558" y="3617750"/>
                  <a:pt x="7940263" y="3648455"/>
                  <a:pt x="7978139" y="3648455"/>
                </a:cubicBezTo>
                <a:lnTo>
                  <a:pt x="8252457" y="3648455"/>
                </a:lnTo>
                <a:cubicBezTo>
                  <a:pt x="8290333" y="3648455"/>
                  <a:pt x="8321038" y="3617750"/>
                  <a:pt x="8321038" y="3579874"/>
                </a:cubicBezTo>
                <a:lnTo>
                  <a:pt x="8321038" y="0"/>
                </a:lnTo>
                <a:lnTo>
                  <a:pt x="8491726" y="0"/>
                </a:lnTo>
                <a:lnTo>
                  <a:pt x="8491726" y="6112762"/>
                </a:lnTo>
                <a:cubicBezTo>
                  <a:pt x="8491726" y="6150638"/>
                  <a:pt x="8522431" y="6181343"/>
                  <a:pt x="8560307" y="6181343"/>
                </a:cubicBezTo>
                <a:lnTo>
                  <a:pt x="8834625" y="6181343"/>
                </a:lnTo>
                <a:cubicBezTo>
                  <a:pt x="8872501" y="6181343"/>
                  <a:pt x="8903206" y="6150638"/>
                  <a:pt x="8903206" y="6112762"/>
                </a:cubicBezTo>
                <a:lnTo>
                  <a:pt x="8903206" y="0"/>
                </a:lnTo>
                <a:lnTo>
                  <a:pt x="9073894" y="0"/>
                </a:lnTo>
                <a:lnTo>
                  <a:pt x="9073894" y="5664706"/>
                </a:lnTo>
                <a:cubicBezTo>
                  <a:pt x="9073894" y="5702582"/>
                  <a:pt x="9104599" y="5733287"/>
                  <a:pt x="9142475" y="5733287"/>
                </a:cubicBezTo>
                <a:lnTo>
                  <a:pt x="9416793" y="5733287"/>
                </a:lnTo>
                <a:cubicBezTo>
                  <a:pt x="9454669" y="5733287"/>
                  <a:pt x="9485374" y="5702582"/>
                  <a:pt x="9485374" y="5664706"/>
                </a:cubicBezTo>
                <a:lnTo>
                  <a:pt x="9485374" y="0"/>
                </a:lnTo>
                <a:lnTo>
                  <a:pt x="9656062" y="0"/>
                </a:lnTo>
                <a:lnTo>
                  <a:pt x="9656062" y="5136290"/>
                </a:lnTo>
                <a:cubicBezTo>
                  <a:pt x="9656062" y="5174166"/>
                  <a:pt x="9686767" y="5204871"/>
                  <a:pt x="9724643" y="5204871"/>
                </a:cubicBezTo>
                <a:lnTo>
                  <a:pt x="9998961" y="5204871"/>
                </a:lnTo>
                <a:cubicBezTo>
                  <a:pt x="10036837" y="5204871"/>
                  <a:pt x="10067542" y="5174166"/>
                  <a:pt x="10067542" y="5136290"/>
                </a:cubicBezTo>
                <a:lnTo>
                  <a:pt x="10067542" y="0"/>
                </a:lnTo>
                <a:lnTo>
                  <a:pt x="10238230" y="0"/>
                </a:lnTo>
                <a:lnTo>
                  <a:pt x="10238230" y="4119370"/>
                </a:lnTo>
                <a:cubicBezTo>
                  <a:pt x="10238230" y="4157246"/>
                  <a:pt x="10268935" y="4187951"/>
                  <a:pt x="10306811" y="4187951"/>
                </a:cubicBezTo>
                <a:lnTo>
                  <a:pt x="10581129" y="4187951"/>
                </a:lnTo>
                <a:cubicBezTo>
                  <a:pt x="10619005" y="4187951"/>
                  <a:pt x="10649710" y="4157246"/>
                  <a:pt x="10649710" y="4119370"/>
                </a:cubicBezTo>
                <a:lnTo>
                  <a:pt x="10649710" y="0"/>
                </a:lnTo>
                <a:lnTo>
                  <a:pt x="10820398" y="0"/>
                </a:lnTo>
                <a:lnTo>
                  <a:pt x="10820398" y="4777738"/>
                </a:lnTo>
                <a:cubicBezTo>
                  <a:pt x="10820398" y="4815614"/>
                  <a:pt x="10851103" y="4846319"/>
                  <a:pt x="10888979" y="4846319"/>
                </a:cubicBezTo>
                <a:lnTo>
                  <a:pt x="11163297" y="4846319"/>
                </a:lnTo>
                <a:cubicBezTo>
                  <a:pt x="11201173" y="4846319"/>
                  <a:pt x="11231878" y="4815614"/>
                  <a:pt x="11231878" y="4777738"/>
                </a:cubicBezTo>
                <a:lnTo>
                  <a:pt x="11231878" y="0"/>
                </a:lnTo>
                <a:lnTo>
                  <a:pt x="11402566" y="0"/>
                </a:lnTo>
                <a:lnTo>
                  <a:pt x="11402566" y="5417818"/>
                </a:lnTo>
                <a:cubicBezTo>
                  <a:pt x="11402566" y="5455694"/>
                  <a:pt x="11433271" y="5486399"/>
                  <a:pt x="11471147" y="5486399"/>
                </a:cubicBezTo>
                <a:lnTo>
                  <a:pt x="11745465" y="5486399"/>
                </a:lnTo>
                <a:cubicBezTo>
                  <a:pt x="11783341" y="5486399"/>
                  <a:pt x="11814046" y="5455694"/>
                  <a:pt x="11814046" y="5417818"/>
                </a:cubicBezTo>
                <a:lnTo>
                  <a:pt x="11814046" y="0"/>
                </a:lnTo>
                <a:lnTo>
                  <a:pt x="12191998" y="0"/>
                </a:lnTo>
                <a:lnTo>
                  <a:pt x="12191998" y="6857999"/>
                </a:lnTo>
                <a:lnTo>
                  <a:pt x="0" y="6857999"/>
                </a:lnTo>
                <a:close/>
              </a:path>
            </a:pathLst>
          </a:cu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Footer Placeholder 14">
            <a:extLst>
              <a:ext uri="{FF2B5EF4-FFF2-40B4-BE49-F238E27FC236}">
                <a16:creationId xmlns:a16="http://schemas.microsoft.com/office/drawing/2014/main" id="{FA793D22-8899-1E65-77CE-6A4298EF7BA6}"/>
              </a:ext>
            </a:extLst>
          </p:cNvPr>
          <p:cNvSpPr txBox="1">
            <a:spLocks/>
          </p:cNvSpPr>
          <p:nvPr/>
        </p:nvSpPr>
        <p:spPr>
          <a:xfrm>
            <a:off x="10958318" y="6447531"/>
            <a:ext cx="1018039" cy="404614"/>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COPYRIGHT</a:t>
            </a:r>
          </a:p>
        </p:txBody>
      </p:sp>
      <p:sp>
        <p:nvSpPr>
          <p:cNvPr id="6" name="Title 1">
            <a:extLst>
              <a:ext uri="{FF2B5EF4-FFF2-40B4-BE49-F238E27FC236}">
                <a16:creationId xmlns:a16="http://schemas.microsoft.com/office/drawing/2014/main" id="{D20A7205-85FB-BD51-F013-5D0BF3D857AA}"/>
              </a:ext>
            </a:extLst>
          </p:cNvPr>
          <p:cNvSpPr>
            <a:spLocks noGrp="1"/>
          </p:cNvSpPr>
          <p:nvPr>
            <p:ph type="title"/>
          </p:nvPr>
        </p:nvSpPr>
        <p:spPr>
          <a:xfrm>
            <a:off x="758952" y="685800"/>
            <a:ext cx="9601200" cy="737647"/>
          </a:xfrm>
        </p:spPr>
        <p:txBody>
          <a:bodyPr/>
          <a:lstStyle/>
          <a:p>
            <a:r>
              <a:rPr lang="en-US" dirty="0">
                <a:latin typeface="Rockwell" panose="02060603020205020403" pitchFamily="18" charset="0"/>
              </a:rPr>
              <a:t>Question:</a:t>
            </a:r>
          </a:p>
        </p:txBody>
      </p:sp>
      <p:sp>
        <p:nvSpPr>
          <p:cNvPr id="7" name="Content Placeholder 2">
            <a:extLst>
              <a:ext uri="{FF2B5EF4-FFF2-40B4-BE49-F238E27FC236}">
                <a16:creationId xmlns:a16="http://schemas.microsoft.com/office/drawing/2014/main" id="{944CCE05-EB08-0CB7-2855-15C204F212C5}"/>
              </a:ext>
            </a:extLst>
          </p:cNvPr>
          <p:cNvSpPr>
            <a:spLocks noGrp="1"/>
          </p:cNvSpPr>
          <p:nvPr>
            <p:ph idx="1"/>
          </p:nvPr>
        </p:nvSpPr>
        <p:spPr>
          <a:xfrm>
            <a:off x="522511" y="1411286"/>
            <a:ext cx="6224753" cy="5315681"/>
          </a:xfrm>
        </p:spPr>
        <p:txBody>
          <a:bodyPr>
            <a:normAutofit/>
          </a:bodyPr>
          <a:lstStyle/>
          <a:p>
            <a:pPr marL="0" indent="0" algn="ctr">
              <a:buNone/>
            </a:pPr>
            <a:r>
              <a:rPr lang="en-US" sz="4000" dirty="0"/>
              <a:t>Most veterans are disabled and require expensive disability accommodations? </a:t>
            </a:r>
            <a:r>
              <a:rPr lang="en-US" sz="4000" dirty="0">
                <a:latin typeface="+mj-lt"/>
                <a:cs typeface="Aharoni" panose="02010803020104030203" pitchFamily="2" charset="-79"/>
              </a:rPr>
              <a:t> </a:t>
            </a:r>
          </a:p>
          <a:p>
            <a:pPr marL="0" indent="0">
              <a:buNone/>
            </a:pPr>
            <a:endParaRPr lang="en-US" dirty="0">
              <a:latin typeface="+mj-lt"/>
            </a:endParaRPr>
          </a:p>
        </p:txBody>
      </p:sp>
      <p:sp>
        <p:nvSpPr>
          <p:cNvPr id="2" name="Oval 1">
            <a:extLst>
              <a:ext uri="{FF2B5EF4-FFF2-40B4-BE49-F238E27FC236}">
                <a16:creationId xmlns:a16="http://schemas.microsoft.com/office/drawing/2014/main" id="{FCB2D79B-8359-B826-52D5-4951F7FC5A9C}"/>
              </a:ext>
            </a:extLst>
          </p:cNvPr>
          <p:cNvSpPr/>
          <p:nvPr/>
        </p:nvSpPr>
        <p:spPr>
          <a:xfrm>
            <a:off x="1491917" y="3256545"/>
            <a:ext cx="1756531" cy="3220825"/>
          </a:xfrm>
          <a:prstGeom prst="ellipse">
            <a:avLst/>
          </a:prstGeom>
          <a:solidFill>
            <a:schemeClr val="tx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4400" b="1" dirty="0"/>
              <a:t>Yes</a:t>
            </a:r>
          </a:p>
        </p:txBody>
      </p:sp>
      <p:sp>
        <p:nvSpPr>
          <p:cNvPr id="3" name="Oval 2">
            <a:extLst>
              <a:ext uri="{FF2B5EF4-FFF2-40B4-BE49-F238E27FC236}">
                <a16:creationId xmlns:a16="http://schemas.microsoft.com/office/drawing/2014/main" id="{0F3A24E8-B08D-5D45-28A0-A706B09C3765}"/>
              </a:ext>
            </a:extLst>
          </p:cNvPr>
          <p:cNvSpPr/>
          <p:nvPr/>
        </p:nvSpPr>
        <p:spPr>
          <a:xfrm>
            <a:off x="4022921" y="3256545"/>
            <a:ext cx="1756531" cy="3220825"/>
          </a:xfrm>
          <a:prstGeom prst="ellipse">
            <a:avLst/>
          </a:prstGeom>
          <a:solidFill>
            <a:schemeClr val="tx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4400" b="1" dirty="0"/>
              <a:t>No</a:t>
            </a:r>
          </a:p>
        </p:txBody>
      </p:sp>
    </p:spTree>
    <p:extLst>
      <p:ext uri="{BB962C8B-B14F-4D97-AF65-F5344CB8AC3E}">
        <p14:creationId xmlns:p14="http://schemas.microsoft.com/office/powerpoint/2010/main" val="28566782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444941C5-650A-6728-9243-92E0200940BE}"/>
              </a:ext>
            </a:extLst>
          </p:cNvPr>
          <p:cNvPicPr>
            <a:picLocks noChangeAspect="1"/>
          </p:cNvPicPr>
          <p:nvPr/>
        </p:nvPicPr>
        <p:blipFill>
          <a:blip r:embed="rId2"/>
          <a:stretch>
            <a:fillRect/>
          </a:stretch>
        </p:blipFill>
        <p:spPr>
          <a:xfrm>
            <a:off x="0" y="-1"/>
            <a:ext cx="12390120" cy="8258687"/>
          </a:xfrm>
          <a:prstGeom prst="rect">
            <a:avLst/>
          </a:prstGeom>
        </p:spPr>
      </p:pic>
      <p:sp>
        <p:nvSpPr>
          <p:cNvPr id="19" name="Footer Placeholder 14">
            <a:extLst>
              <a:ext uri="{FF2B5EF4-FFF2-40B4-BE49-F238E27FC236}">
                <a16:creationId xmlns:a16="http://schemas.microsoft.com/office/drawing/2014/main" id="{FA793D22-8899-1E65-77CE-6A4298EF7BA6}"/>
              </a:ext>
            </a:extLst>
          </p:cNvPr>
          <p:cNvSpPr txBox="1">
            <a:spLocks/>
          </p:cNvSpPr>
          <p:nvPr/>
        </p:nvSpPr>
        <p:spPr>
          <a:xfrm>
            <a:off x="10958318" y="6447531"/>
            <a:ext cx="1018039" cy="404614"/>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COPYRIGHT</a:t>
            </a:r>
          </a:p>
        </p:txBody>
      </p:sp>
      <p:pic>
        <p:nvPicPr>
          <p:cNvPr id="20" name="Picture 19" descr="PNC-Bank-logo - SD Regional Chamber">
            <a:extLst>
              <a:ext uri="{FF2B5EF4-FFF2-40B4-BE49-F238E27FC236}">
                <a16:creationId xmlns:a16="http://schemas.microsoft.com/office/drawing/2014/main" id="{61435527-E435-6A56-46E7-C1182915E3D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4019" b="25425"/>
          <a:stretch/>
        </p:blipFill>
        <p:spPr bwMode="auto">
          <a:xfrm>
            <a:off x="10488778" y="115583"/>
            <a:ext cx="1503179" cy="45597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6364B28D-7635-CFF6-208A-FBC2A1BD072F}"/>
              </a:ext>
            </a:extLst>
          </p:cNvPr>
          <p:cNvSpPr/>
          <p:nvPr/>
        </p:nvSpPr>
        <p:spPr>
          <a:xfrm>
            <a:off x="0" y="0"/>
            <a:ext cx="12390120" cy="6071616"/>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DE685DC2-AA4A-52CC-2B19-7A7E61FA7C16}"/>
              </a:ext>
            </a:extLst>
          </p:cNvPr>
          <p:cNvSpPr>
            <a:spLocks noGrp="1"/>
          </p:cNvSpPr>
          <p:nvPr>
            <p:ph type="title"/>
          </p:nvPr>
        </p:nvSpPr>
        <p:spPr>
          <a:xfrm>
            <a:off x="1371600" y="685800"/>
            <a:ext cx="9601200" cy="1485900"/>
          </a:xfrm>
        </p:spPr>
        <p:txBody>
          <a:bodyPr/>
          <a:lstStyle/>
          <a:p>
            <a:r>
              <a:rPr lang="en-US" dirty="0">
                <a:latin typeface="Rockwell" panose="02060603020205020403" pitchFamily="18" charset="0"/>
              </a:rPr>
              <a:t>Veteran Myths</a:t>
            </a:r>
          </a:p>
        </p:txBody>
      </p:sp>
      <p:pic>
        <p:nvPicPr>
          <p:cNvPr id="5" name="Graphic 4" descr="Wheelchair Access">
            <a:extLst>
              <a:ext uri="{FF2B5EF4-FFF2-40B4-BE49-F238E27FC236}">
                <a16:creationId xmlns:a16="http://schemas.microsoft.com/office/drawing/2014/main" id="{9D93C080-5930-D17F-F83B-0A3F8A46DF4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723058" y="115583"/>
            <a:ext cx="1488558" cy="1488558"/>
          </a:xfrm>
          <a:prstGeom prst="rect">
            <a:avLst/>
          </a:prstGeom>
        </p:spPr>
      </p:pic>
      <p:sp>
        <p:nvSpPr>
          <p:cNvPr id="8" name="Content Placeholder 2">
            <a:extLst>
              <a:ext uri="{FF2B5EF4-FFF2-40B4-BE49-F238E27FC236}">
                <a16:creationId xmlns:a16="http://schemas.microsoft.com/office/drawing/2014/main" id="{9CF23302-0CEF-74FB-9BA9-9EA2E367D01D}"/>
              </a:ext>
            </a:extLst>
          </p:cNvPr>
          <p:cNvSpPr txBox="1">
            <a:spLocks/>
          </p:cNvSpPr>
          <p:nvPr/>
        </p:nvSpPr>
        <p:spPr>
          <a:xfrm>
            <a:off x="1371600" y="1985914"/>
            <a:ext cx="10272532" cy="3540679"/>
          </a:xfrm>
          <a:prstGeom prst="rect">
            <a:avLst/>
          </a:prstGeom>
        </p:spPr>
        <p:txBody>
          <a:bodyPr vert="horz" lIns="91440" tIns="45720" rIns="91440" bIns="45720" rtlCol="0">
            <a:norm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a:lnSpc>
                <a:spcPct val="120000"/>
              </a:lnSpc>
            </a:pPr>
            <a:r>
              <a:rPr lang="en-US" b="1" dirty="0"/>
              <a:t>FACT</a:t>
            </a:r>
            <a:r>
              <a:rPr lang="en-US" dirty="0"/>
              <a:t>: Most veterans are </a:t>
            </a:r>
            <a:r>
              <a:rPr lang="en-US" u="sng" dirty="0"/>
              <a:t>not</a:t>
            </a:r>
            <a:r>
              <a:rPr lang="en-US" dirty="0"/>
              <a:t> disabled and </a:t>
            </a:r>
            <a:r>
              <a:rPr lang="en-US" u="sng" dirty="0"/>
              <a:t>do not</a:t>
            </a:r>
            <a:r>
              <a:rPr lang="en-US" dirty="0"/>
              <a:t> require expensive disability accommodations, 58% of which cost nothing. </a:t>
            </a:r>
          </a:p>
          <a:p>
            <a:pPr lvl="1">
              <a:lnSpc>
                <a:spcPct val="120000"/>
              </a:lnSpc>
            </a:pPr>
            <a:r>
              <a:rPr lang="en-US" dirty="0"/>
              <a:t>&lt;30% of employed US veterans have a service-connected disability</a:t>
            </a:r>
          </a:p>
          <a:p>
            <a:pPr lvl="1">
              <a:lnSpc>
                <a:spcPct val="120000"/>
              </a:lnSpc>
            </a:pPr>
            <a:r>
              <a:rPr lang="en-US" dirty="0"/>
              <a:t>58% said the accommodations needed by their employee cost absolutely nothing.</a:t>
            </a:r>
          </a:p>
          <a:p>
            <a:pPr lvl="1">
              <a:lnSpc>
                <a:spcPct val="120000"/>
              </a:lnSpc>
            </a:pPr>
            <a:r>
              <a:rPr lang="en-US" dirty="0"/>
              <a:t>37% experienced a one-time cost. </a:t>
            </a:r>
          </a:p>
          <a:p>
            <a:pPr lvl="1">
              <a:lnSpc>
                <a:spcPct val="120000"/>
              </a:lnSpc>
            </a:pPr>
            <a:r>
              <a:rPr lang="en-US" dirty="0"/>
              <a:t>3% said the accommodation resulted in an ongoing, annual cost to the company, and </a:t>
            </a:r>
          </a:p>
          <a:p>
            <a:pPr lvl="1">
              <a:lnSpc>
                <a:spcPct val="120000"/>
              </a:lnSpc>
            </a:pPr>
            <a:r>
              <a:rPr lang="en-US" dirty="0"/>
              <a:t>1% said the accommodation required a combination of one-time and annual costs. </a:t>
            </a:r>
          </a:p>
          <a:p>
            <a:pPr lvl="1">
              <a:lnSpc>
                <a:spcPct val="120000"/>
              </a:lnSpc>
            </a:pPr>
            <a:r>
              <a:rPr lang="en-US" dirty="0"/>
              <a:t>When needed, median one-time cost of accommodation was $500. </a:t>
            </a:r>
          </a:p>
        </p:txBody>
      </p:sp>
      <p:sp>
        <p:nvSpPr>
          <p:cNvPr id="9" name="Content Placeholder 2">
            <a:extLst>
              <a:ext uri="{FF2B5EF4-FFF2-40B4-BE49-F238E27FC236}">
                <a16:creationId xmlns:a16="http://schemas.microsoft.com/office/drawing/2014/main" id="{6BBDE52F-5E07-6B6B-39EA-94EF9458B50E}"/>
              </a:ext>
            </a:extLst>
          </p:cNvPr>
          <p:cNvSpPr>
            <a:spLocks noGrp="1"/>
          </p:cNvSpPr>
          <p:nvPr>
            <p:ph idx="1"/>
          </p:nvPr>
        </p:nvSpPr>
        <p:spPr>
          <a:xfrm>
            <a:off x="1371600" y="1536971"/>
            <a:ext cx="10272532" cy="634730"/>
          </a:xfrm>
        </p:spPr>
        <p:txBody>
          <a:bodyPr>
            <a:normAutofit/>
          </a:bodyPr>
          <a:lstStyle/>
          <a:p>
            <a:pPr>
              <a:lnSpc>
                <a:spcPct val="120000"/>
              </a:lnSpc>
            </a:pPr>
            <a:r>
              <a:rPr lang="en-US" b="1" dirty="0"/>
              <a:t>MYTH</a:t>
            </a:r>
            <a:r>
              <a:rPr lang="en-US" dirty="0"/>
              <a:t>: Most veterans require disability accommodations, most of which are costly. </a:t>
            </a:r>
          </a:p>
        </p:txBody>
      </p:sp>
    </p:spTree>
    <p:extLst>
      <p:ext uri="{BB962C8B-B14F-4D97-AF65-F5344CB8AC3E}">
        <p14:creationId xmlns:p14="http://schemas.microsoft.com/office/powerpoint/2010/main" val="24670856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444941C5-650A-6728-9243-92E0200940BE}"/>
              </a:ext>
            </a:extLst>
          </p:cNvPr>
          <p:cNvPicPr>
            <a:picLocks noChangeAspect="1"/>
          </p:cNvPicPr>
          <p:nvPr/>
        </p:nvPicPr>
        <p:blipFill>
          <a:blip r:embed="rId2"/>
          <a:stretch>
            <a:fillRect/>
          </a:stretch>
        </p:blipFill>
        <p:spPr>
          <a:xfrm>
            <a:off x="0" y="-1"/>
            <a:ext cx="12390120" cy="8258687"/>
          </a:xfrm>
          <a:prstGeom prst="rect">
            <a:avLst/>
          </a:prstGeom>
        </p:spPr>
      </p:pic>
      <p:sp>
        <p:nvSpPr>
          <p:cNvPr id="19" name="Footer Placeholder 14">
            <a:extLst>
              <a:ext uri="{FF2B5EF4-FFF2-40B4-BE49-F238E27FC236}">
                <a16:creationId xmlns:a16="http://schemas.microsoft.com/office/drawing/2014/main" id="{FA793D22-8899-1E65-77CE-6A4298EF7BA6}"/>
              </a:ext>
            </a:extLst>
          </p:cNvPr>
          <p:cNvSpPr txBox="1">
            <a:spLocks/>
          </p:cNvSpPr>
          <p:nvPr/>
        </p:nvSpPr>
        <p:spPr>
          <a:xfrm>
            <a:off x="10958318" y="6447531"/>
            <a:ext cx="1018039" cy="404614"/>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COPYRIGHT</a:t>
            </a:r>
          </a:p>
        </p:txBody>
      </p:sp>
      <p:pic>
        <p:nvPicPr>
          <p:cNvPr id="20" name="Picture 19" descr="PNC-Bank-logo - SD Regional Chamber">
            <a:extLst>
              <a:ext uri="{FF2B5EF4-FFF2-40B4-BE49-F238E27FC236}">
                <a16:creationId xmlns:a16="http://schemas.microsoft.com/office/drawing/2014/main" id="{61435527-E435-6A56-46E7-C1182915E3D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4019" b="25425"/>
          <a:stretch/>
        </p:blipFill>
        <p:spPr bwMode="auto">
          <a:xfrm>
            <a:off x="10488778" y="115583"/>
            <a:ext cx="1503179" cy="45597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6364B28D-7635-CFF6-208A-FBC2A1BD072F}"/>
              </a:ext>
            </a:extLst>
          </p:cNvPr>
          <p:cNvSpPr/>
          <p:nvPr/>
        </p:nvSpPr>
        <p:spPr>
          <a:xfrm>
            <a:off x="0" y="0"/>
            <a:ext cx="12390120" cy="6071616"/>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A6D06670-1655-8579-61FC-48769D5A864A}"/>
              </a:ext>
            </a:extLst>
          </p:cNvPr>
          <p:cNvSpPr>
            <a:spLocks noGrp="1"/>
          </p:cNvSpPr>
          <p:nvPr>
            <p:ph type="title"/>
          </p:nvPr>
        </p:nvSpPr>
        <p:spPr>
          <a:xfrm>
            <a:off x="557784" y="685800"/>
            <a:ext cx="9601200" cy="747074"/>
          </a:xfrm>
        </p:spPr>
        <p:txBody>
          <a:bodyPr/>
          <a:lstStyle/>
          <a:p>
            <a:r>
              <a:rPr lang="en-US" dirty="0">
                <a:latin typeface="Rockwell" panose="02060603020205020403" pitchFamily="18" charset="0"/>
              </a:rPr>
              <a:t>A National Security Crisis</a:t>
            </a:r>
          </a:p>
        </p:txBody>
      </p:sp>
      <p:sp>
        <p:nvSpPr>
          <p:cNvPr id="9" name="Content Placeholder 2">
            <a:extLst>
              <a:ext uri="{FF2B5EF4-FFF2-40B4-BE49-F238E27FC236}">
                <a16:creationId xmlns:a16="http://schemas.microsoft.com/office/drawing/2014/main" id="{14BFD05A-CDDA-E272-9D67-AB56084DFE8C}"/>
              </a:ext>
            </a:extLst>
          </p:cNvPr>
          <p:cNvSpPr>
            <a:spLocks noGrp="1"/>
          </p:cNvSpPr>
          <p:nvPr>
            <p:ph idx="1"/>
          </p:nvPr>
        </p:nvSpPr>
        <p:spPr>
          <a:xfrm>
            <a:off x="557783" y="1626729"/>
            <a:ext cx="11418573" cy="4302551"/>
          </a:xfrm>
        </p:spPr>
        <p:txBody>
          <a:bodyPr>
            <a:normAutofit fontScale="92500" lnSpcReduction="10000"/>
          </a:bodyPr>
          <a:lstStyle/>
          <a:p>
            <a:r>
              <a:rPr lang="en-US" dirty="0"/>
              <a:t>Military recruiting shortfalls</a:t>
            </a:r>
          </a:p>
          <a:p>
            <a:pPr lvl="1"/>
            <a:r>
              <a:rPr lang="en-US" dirty="0"/>
              <a:t>All services (-Marines) missed their FY23 Recruiting Goal</a:t>
            </a:r>
          </a:p>
          <a:p>
            <a:pPr lvl="1"/>
            <a:r>
              <a:rPr lang="en-US" dirty="0"/>
              <a:t>Army: 25% (15,000) recruiting shortfall in FY22 -&gt; cut its active-duty end strength from 476,000 to 452,000 (5%), the smallest since before World War II</a:t>
            </a:r>
          </a:p>
          <a:p>
            <a:pPr lvl="1"/>
            <a:r>
              <a:rPr lang="en-US" dirty="0"/>
              <a:t>Navy: Military Sealift Command will sideline 13.6% of its ships due to manpower shortages</a:t>
            </a:r>
          </a:p>
          <a:p>
            <a:pPr lvl="1"/>
            <a:r>
              <a:rPr lang="en-US" dirty="0"/>
              <a:t>Only 9 percent of young Americans said they would consider military service</a:t>
            </a:r>
          </a:p>
          <a:p>
            <a:pPr lvl="1"/>
            <a:r>
              <a:rPr lang="en-US" dirty="0"/>
              <a:t>Only 23 percent of 17-24 year-olds qualify to serve</a:t>
            </a:r>
          </a:p>
          <a:p>
            <a:r>
              <a:rPr lang="en-US" dirty="0"/>
              <a:t>The suicide rate among post-9/11 veterans more than doubled between 2006-2016, with no end in sight</a:t>
            </a:r>
          </a:p>
          <a:p>
            <a:r>
              <a:rPr lang="en-US" dirty="0"/>
              <a:t>There is a direct correlation between suicidality and un-/under-employment in post-9/11 veterans</a:t>
            </a:r>
          </a:p>
          <a:p>
            <a:pPr lvl="1"/>
            <a:r>
              <a:rPr lang="en-US" dirty="0"/>
              <a:t>53% of separating post-9/11 veterans will face a period of unemployment averaging 22 weeks</a:t>
            </a:r>
          </a:p>
          <a:p>
            <a:pPr lvl="1"/>
            <a:r>
              <a:rPr lang="en-US" dirty="0"/>
              <a:t>~63% of vets’ first jobs are NOT in their chosen career field, and the average time spent in those roles is only 1.56 years</a:t>
            </a:r>
          </a:p>
          <a:p>
            <a:pPr lvl="1"/>
            <a:r>
              <a:rPr lang="en-US" dirty="0"/>
              <a:t>~50% are still not in a job in their preferred career field by their SIXTH post-military job</a:t>
            </a:r>
          </a:p>
          <a:p>
            <a:endParaRPr lang="en-US" dirty="0"/>
          </a:p>
          <a:p>
            <a:endParaRPr lang="en-US" sz="2400" dirty="0">
              <a:latin typeface="+mj-lt"/>
            </a:endParaRPr>
          </a:p>
          <a:p>
            <a:endParaRPr lang="en-US" sz="2400" dirty="0">
              <a:latin typeface="+mj-lt"/>
            </a:endParaRPr>
          </a:p>
        </p:txBody>
      </p:sp>
      <p:sp>
        <p:nvSpPr>
          <p:cNvPr id="11" name="Rectangle 10">
            <a:extLst>
              <a:ext uri="{FF2B5EF4-FFF2-40B4-BE49-F238E27FC236}">
                <a16:creationId xmlns:a16="http://schemas.microsoft.com/office/drawing/2014/main" id="{108B3CC2-F6DE-3EF0-45F1-B195E968F46B}"/>
              </a:ext>
            </a:extLst>
          </p:cNvPr>
          <p:cNvSpPr>
            <a:spLocks noChangeArrowheads="1"/>
          </p:cNvSpPr>
          <p:nvPr/>
        </p:nvSpPr>
        <p:spPr bwMode="auto">
          <a:xfrm>
            <a:off x="8175669" y="344366"/>
            <a:ext cx="3452035"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FY2023 Active-duty Military Recruiting Shortfalls</a:t>
            </a:r>
            <a:endParaRPr kumimoji="0" lang="en-US" altLang="en-US" sz="900" b="0" i="0" u="none" strike="noStrike" cap="none" normalizeH="0" baseline="0" dirty="0">
              <a:ln>
                <a:noFill/>
              </a:ln>
              <a:solidFill>
                <a:schemeClr val="tx1"/>
              </a:solidFill>
              <a:effectLst/>
              <a:latin typeface="+mj-lt"/>
            </a:endParaRPr>
          </a:p>
        </p:txBody>
      </p:sp>
      <p:graphicFrame>
        <p:nvGraphicFramePr>
          <p:cNvPr id="2" name="Table 1">
            <a:extLst>
              <a:ext uri="{FF2B5EF4-FFF2-40B4-BE49-F238E27FC236}">
                <a16:creationId xmlns:a16="http://schemas.microsoft.com/office/drawing/2014/main" id="{611304B4-D1A7-B293-0C93-A6DC98E1F268}"/>
              </a:ext>
            </a:extLst>
          </p:cNvPr>
          <p:cNvGraphicFramePr>
            <a:graphicFrameLocks noGrp="1"/>
          </p:cNvGraphicFramePr>
          <p:nvPr>
            <p:extLst>
              <p:ext uri="{D42A27DB-BD31-4B8C-83A1-F6EECF244321}">
                <p14:modId xmlns:p14="http://schemas.microsoft.com/office/powerpoint/2010/main" val="821916459"/>
              </p:ext>
            </p:extLst>
          </p:nvPr>
        </p:nvGraphicFramePr>
        <p:xfrm>
          <a:off x="7996736" y="640237"/>
          <a:ext cx="3779739" cy="914400"/>
        </p:xfrm>
        <a:graphic>
          <a:graphicData uri="http://schemas.openxmlformats.org/drawingml/2006/table">
            <a:tbl>
              <a:tblPr firstRow="1" firstCol="1" bandRow="1">
                <a:tableStyleId>{5C22544A-7EE6-4342-B048-85BDC9FD1C3A}</a:tableStyleId>
              </a:tblPr>
              <a:tblGrid>
                <a:gridCol w="1025421">
                  <a:extLst>
                    <a:ext uri="{9D8B030D-6E8A-4147-A177-3AD203B41FA5}">
                      <a16:colId xmlns:a16="http://schemas.microsoft.com/office/drawing/2014/main" val="2695057310"/>
                    </a:ext>
                  </a:extLst>
                </a:gridCol>
                <a:gridCol w="1286242">
                  <a:extLst>
                    <a:ext uri="{9D8B030D-6E8A-4147-A177-3AD203B41FA5}">
                      <a16:colId xmlns:a16="http://schemas.microsoft.com/office/drawing/2014/main" val="2916152119"/>
                    </a:ext>
                  </a:extLst>
                </a:gridCol>
                <a:gridCol w="1468076">
                  <a:extLst>
                    <a:ext uri="{9D8B030D-6E8A-4147-A177-3AD203B41FA5}">
                      <a16:colId xmlns:a16="http://schemas.microsoft.com/office/drawing/2014/main" val="2422833344"/>
                    </a:ext>
                  </a:extLst>
                </a:gridCol>
              </a:tblGrid>
              <a:tr h="0">
                <a:tc>
                  <a:txBody>
                    <a:bodyPr/>
                    <a:lstStyle/>
                    <a:p>
                      <a:pPr marL="0" marR="0">
                        <a:spcBef>
                          <a:spcPts val="0"/>
                        </a:spcBef>
                        <a:spcAft>
                          <a:spcPts val="0"/>
                        </a:spcAft>
                      </a:pPr>
                      <a:r>
                        <a:rPr lang="en-US" sz="1200" kern="100">
                          <a:effectLst/>
                        </a:rPr>
                        <a:t>Service</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200" kern="100">
                          <a:effectLst/>
                        </a:rPr>
                        <a:t>FY 2023 Recruiting Goal</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200" kern="100" dirty="0">
                          <a:effectLst/>
                        </a:rPr>
                        <a:t>FY 2023 </a:t>
                      </a:r>
                    </a:p>
                    <a:p>
                      <a:pPr marL="0" marR="0">
                        <a:spcBef>
                          <a:spcPts val="0"/>
                        </a:spcBef>
                        <a:spcAft>
                          <a:spcPts val="0"/>
                        </a:spcAft>
                      </a:pPr>
                      <a:r>
                        <a:rPr lang="en-US" sz="1200" kern="100" dirty="0">
                          <a:effectLst/>
                        </a:rPr>
                        <a:t>Recruiting Shortfall</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864760907"/>
                  </a:ext>
                </a:extLst>
              </a:tr>
              <a:tr h="0">
                <a:tc>
                  <a:txBody>
                    <a:bodyPr/>
                    <a:lstStyle/>
                    <a:p>
                      <a:pPr marL="0" marR="0">
                        <a:spcBef>
                          <a:spcPts val="0"/>
                        </a:spcBef>
                        <a:spcAft>
                          <a:spcPts val="0"/>
                        </a:spcAft>
                      </a:pPr>
                      <a:r>
                        <a:rPr lang="en-US" sz="1200" kern="100">
                          <a:effectLst/>
                        </a:rPr>
                        <a:t>Army</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200" kern="100" dirty="0">
                          <a:effectLst/>
                        </a:rPr>
                        <a:t>65,000</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200" kern="100" dirty="0">
                          <a:effectLst/>
                        </a:rPr>
                        <a:t>10,000 (15%)</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133324786"/>
                  </a:ext>
                </a:extLst>
              </a:tr>
              <a:tr h="0">
                <a:tc>
                  <a:txBody>
                    <a:bodyPr/>
                    <a:lstStyle/>
                    <a:p>
                      <a:pPr marL="0" marR="0">
                        <a:spcBef>
                          <a:spcPts val="0"/>
                        </a:spcBef>
                        <a:spcAft>
                          <a:spcPts val="0"/>
                        </a:spcAft>
                      </a:pPr>
                      <a:r>
                        <a:rPr lang="en-US" sz="1200" kern="100">
                          <a:effectLst/>
                        </a:rPr>
                        <a:t>Navy</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200" kern="100" dirty="0">
                          <a:effectLst/>
                        </a:rPr>
                        <a:t>38,000</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200" kern="100" dirty="0">
                          <a:effectLst/>
                        </a:rPr>
                        <a:t>7464 (20%)</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116568581"/>
                  </a:ext>
                </a:extLst>
              </a:tr>
              <a:tr h="0">
                <a:tc>
                  <a:txBody>
                    <a:bodyPr/>
                    <a:lstStyle/>
                    <a:p>
                      <a:pPr marL="0" marR="0">
                        <a:spcBef>
                          <a:spcPts val="0"/>
                        </a:spcBef>
                        <a:spcAft>
                          <a:spcPts val="0"/>
                        </a:spcAft>
                      </a:pPr>
                      <a:r>
                        <a:rPr lang="en-US" sz="1200" kern="100">
                          <a:effectLst/>
                        </a:rPr>
                        <a:t>Air Force</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200" kern="100">
                          <a:effectLst/>
                        </a:rPr>
                        <a:t>27,000</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200" kern="100" dirty="0">
                          <a:effectLst/>
                        </a:rPr>
                        <a:t>2700 (10%)</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377666343"/>
                  </a:ext>
                </a:extLst>
              </a:tr>
            </a:tbl>
          </a:graphicData>
        </a:graphic>
      </p:graphicFrame>
    </p:spTree>
    <p:extLst>
      <p:ext uri="{BB962C8B-B14F-4D97-AF65-F5344CB8AC3E}">
        <p14:creationId xmlns:p14="http://schemas.microsoft.com/office/powerpoint/2010/main" val="38161777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444941C5-650A-6728-9243-92E0200940BE}"/>
              </a:ext>
            </a:extLst>
          </p:cNvPr>
          <p:cNvPicPr>
            <a:picLocks noChangeAspect="1"/>
          </p:cNvPicPr>
          <p:nvPr/>
        </p:nvPicPr>
        <p:blipFill>
          <a:blip r:embed="rId2"/>
          <a:stretch>
            <a:fillRect/>
          </a:stretch>
        </p:blipFill>
        <p:spPr>
          <a:xfrm>
            <a:off x="951632" y="-1"/>
            <a:ext cx="11438488" cy="7624373"/>
          </a:xfrm>
          <a:prstGeom prst="rect">
            <a:avLst/>
          </a:prstGeom>
        </p:spPr>
      </p:pic>
      <p:sp>
        <p:nvSpPr>
          <p:cNvPr id="14" name="Freeform: Shape 13">
            <a:extLst>
              <a:ext uri="{FF2B5EF4-FFF2-40B4-BE49-F238E27FC236}">
                <a16:creationId xmlns:a16="http://schemas.microsoft.com/office/drawing/2014/main" id="{2498D8E5-982F-26EB-0292-CD1D7048A6CF}"/>
              </a:ext>
            </a:extLst>
          </p:cNvPr>
          <p:cNvSpPr/>
          <p:nvPr/>
        </p:nvSpPr>
        <p:spPr>
          <a:xfrm>
            <a:off x="2" y="2"/>
            <a:ext cx="12191998" cy="6857999"/>
          </a:xfrm>
          <a:custGeom>
            <a:avLst/>
            <a:gdLst>
              <a:gd name="connsiteX0" fmla="*/ 0 w 12191998"/>
              <a:gd name="connsiteY0" fmla="*/ 0 h 6857999"/>
              <a:gd name="connsiteX1" fmla="*/ 6745222 w 12191998"/>
              <a:gd name="connsiteY1" fmla="*/ 0 h 6857999"/>
              <a:gd name="connsiteX2" fmla="*/ 6745222 w 12191998"/>
              <a:gd name="connsiteY2" fmla="*/ 4558282 h 6857999"/>
              <a:gd name="connsiteX3" fmla="*/ 6813803 w 12191998"/>
              <a:gd name="connsiteY3" fmla="*/ 4626863 h 6857999"/>
              <a:gd name="connsiteX4" fmla="*/ 7088121 w 12191998"/>
              <a:gd name="connsiteY4" fmla="*/ 4626863 h 6857999"/>
              <a:gd name="connsiteX5" fmla="*/ 7156702 w 12191998"/>
              <a:gd name="connsiteY5" fmla="*/ 4558282 h 6857999"/>
              <a:gd name="connsiteX6" fmla="*/ 7156702 w 12191998"/>
              <a:gd name="connsiteY6" fmla="*/ 0 h 6857999"/>
              <a:gd name="connsiteX7" fmla="*/ 7327390 w 12191998"/>
              <a:gd name="connsiteY7" fmla="*/ 0 h 6857999"/>
              <a:gd name="connsiteX8" fmla="*/ 7327390 w 12191998"/>
              <a:gd name="connsiteY8" fmla="*/ 5518402 h 6857999"/>
              <a:gd name="connsiteX9" fmla="*/ 7395971 w 12191998"/>
              <a:gd name="connsiteY9" fmla="*/ 5586983 h 6857999"/>
              <a:gd name="connsiteX10" fmla="*/ 7670289 w 12191998"/>
              <a:gd name="connsiteY10" fmla="*/ 5586983 h 6857999"/>
              <a:gd name="connsiteX11" fmla="*/ 7738870 w 12191998"/>
              <a:gd name="connsiteY11" fmla="*/ 5518402 h 6857999"/>
              <a:gd name="connsiteX12" fmla="*/ 7738870 w 12191998"/>
              <a:gd name="connsiteY12" fmla="*/ 0 h 6857999"/>
              <a:gd name="connsiteX13" fmla="*/ 7909558 w 12191998"/>
              <a:gd name="connsiteY13" fmla="*/ 0 h 6857999"/>
              <a:gd name="connsiteX14" fmla="*/ 7909558 w 12191998"/>
              <a:gd name="connsiteY14" fmla="*/ 3579874 h 6857999"/>
              <a:gd name="connsiteX15" fmla="*/ 7978139 w 12191998"/>
              <a:gd name="connsiteY15" fmla="*/ 3648455 h 6857999"/>
              <a:gd name="connsiteX16" fmla="*/ 8252457 w 12191998"/>
              <a:gd name="connsiteY16" fmla="*/ 3648455 h 6857999"/>
              <a:gd name="connsiteX17" fmla="*/ 8321038 w 12191998"/>
              <a:gd name="connsiteY17" fmla="*/ 3579874 h 6857999"/>
              <a:gd name="connsiteX18" fmla="*/ 8321038 w 12191998"/>
              <a:gd name="connsiteY18" fmla="*/ 0 h 6857999"/>
              <a:gd name="connsiteX19" fmla="*/ 8491726 w 12191998"/>
              <a:gd name="connsiteY19" fmla="*/ 0 h 6857999"/>
              <a:gd name="connsiteX20" fmla="*/ 8491726 w 12191998"/>
              <a:gd name="connsiteY20" fmla="*/ 6112762 h 6857999"/>
              <a:gd name="connsiteX21" fmla="*/ 8560307 w 12191998"/>
              <a:gd name="connsiteY21" fmla="*/ 6181343 h 6857999"/>
              <a:gd name="connsiteX22" fmla="*/ 8834625 w 12191998"/>
              <a:gd name="connsiteY22" fmla="*/ 6181343 h 6857999"/>
              <a:gd name="connsiteX23" fmla="*/ 8903206 w 12191998"/>
              <a:gd name="connsiteY23" fmla="*/ 6112762 h 6857999"/>
              <a:gd name="connsiteX24" fmla="*/ 8903206 w 12191998"/>
              <a:gd name="connsiteY24" fmla="*/ 0 h 6857999"/>
              <a:gd name="connsiteX25" fmla="*/ 9073894 w 12191998"/>
              <a:gd name="connsiteY25" fmla="*/ 0 h 6857999"/>
              <a:gd name="connsiteX26" fmla="*/ 9073894 w 12191998"/>
              <a:gd name="connsiteY26" fmla="*/ 5664706 h 6857999"/>
              <a:gd name="connsiteX27" fmla="*/ 9142475 w 12191998"/>
              <a:gd name="connsiteY27" fmla="*/ 5733287 h 6857999"/>
              <a:gd name="connsiteX28" fmla="*/ 9416793 w 12191998"/>
              <a:gd name="connsiteY28" fmla="*/ 5733287 h 6857999"/>
              <a:gd name="connsiteX29" fmla="*/ 9485374 w 12191998"/>
              <a:gd name="connsiteY29" fmla="*/ 5664706 h 6857999"/>
              <a:gd name="connsiteX30" fmla="*/ 9485374 w 12191998"/>
              <a:gd name="connsiteY30" fmla="*/ 0 h 6857999"/>
              <a:gd name="connsiteX31" fmla="*/ 9656062 w 12191998"/>
              <a:gd name="connsiteY31" fmla="*/ 0 h 6857999"/>
              <a:gd name="connsiteX32" fmla="*/ 9656062 w 12191998"/>
              <a:gd name="connsiteY32" fmla="*/ 5136290 h 6857999"/>
              <a:gd name="connsiteX33" fmla="*/ 9724643 w 12191998"/>
              <a:gd name="connsiteY33" fmla="*/ 5204871 h 6857999"/>
              <a:gd name="connsiteX34" fmla="*/ 9998961 w 12191998"/>
              <a:gd name="connsiteY34" fmla="*/ 5204871 h 6857999"/>
              <a:gd name="connsiteX35" fmla="*/ 10067542 w 12191998"/>
              <a:gd name="connsiteY35" fmla="*/ 5136290 h 6857999"/>
              <a:gd name="connsiteX36" fmla="*/ 10067542 w 12191998"/>
              <a:gd name="connsiteY36" fmla="*/ 0 h 6857999"/>
              <a:gd name="connsiteX37" fmla="*/ 10238230 w 12191998"/>
              <a:gd name="connsiteY37" fmla="*/ 0 h 6857999"/>
              <a:gd name="connsiteX38" fmla="*/ 10238230 w 12191998"/>
              <a:gd name="connsiteY38" fmla="*/ 4119370 h 6857999"/>
              <a:gd name="connsiteX39" fmla="*/ 10306811 w 12191998"/>
              <a:gd name="connsiteY39" fmla="*/ 4187951 h 6857999"/>
              <a:gd name="connsiteX40" fmla="*/ 10581129 w 12191998"/>
              <a:gd name="connsiteY40" fmla="*/ 4187951 h 6857999"/>
              <a:gd name="connsiteX41" fmla="*/ 10649710 w 12191998"/>
              <a:gd name="connsiteY41" fmla="*/ 4119370 h 6857999"/>
              <a:gd name="connsiteX42" fmla="*/ 10649710 w 12191998"/>
              <a:gd name="connsiteY42" fmla="*/ 0 h 6857999"/>
              <a:gd name="connsiteX43" fmla="*/ 10820398 w 12191998"/>
              <a:gd name="connsiteY43" fmla="*/ 0 h 6857999"/>
              <a:gd name="connsiteX44" fmla="*/ 10820398 w 12191998"/>
              <a:gd name="connsiteY44" fmla="*/ 4777738 h 6857999"/>
              <a:gd name="connsiteX45" fmla="*/ 10888979 w 12191998"/>
              <a:gd name="connsiteY45" fmla="*/ 4846319 h 6857999"/>
              <a:gd name="connsiteX46" fmla="*/ 11163297 w 12191998"/>
              <a:gd name="connsiteY46" fmla="*/ 4846319 h 6857999"/>
              <a:gd name="connsiteX47" fmla="*/ 11231878 w 12191998"/>
              <a:gd name="connsiteY47" fmla="*/ 4777738 h 6857999"/>
              <a:gd name="connsiteX48" fmla="*/ 11231878 w 12191998"/>
              <a:gd name="connsiteY48" fmla="*/ 0 h 6857999"/>
              <a:gd name="connsiteX49" fmla="*/ 11402566 w 12191998"/>
              <a:gd name="connsiteY49" fmla="*/ 0 h 6857999"/>
              <a:gd name="connsiteX50" fmla="*/ 11402566 w 12191998"/>
              <a:gd name="connsiteY50" fmla="*/ 5417818 h 6857999"/>
              <a:gd name="connsiteX51" fmla="*/ 11471147 w 12191998"/>
              <a:gd name="connsiteY51" fmla="*/ 5486399 h 6857999"/>
              <a:gd name="connsiteX52" fmla="*/ 11745465 w 12191998"/>
              <a:gd name="connsiteY52" fmla="*/ 5486399 h 6857999"/>
              <a:gd name="connsiteX53" fmla="*/ 11814046 w 12191998"/>
              <a:gd name="connsiteY53" fmla="*/ 5417818 h 6857999"/>
              <a:gd name="connsiteX54" fmla="*/ 11814046 w 12191998"/>
              <a:gd name="connsiteY54" fmla="*/ 0 h 6857999"/>
              <a:gd name="connsiteX55" fmla="*/ 12191998 w 12191998"/>
              <a:gd name="connsiteY55" fmla="*/ 0 h 6857999"/>
              <a:gd name="connsiteX56" fmla="*/ 12191998 w 12191998"/>
              <a:gd name="connsiteY56" fmla="*/ 6857999 h 6857999"/>
              <a:gd name="connsiteX57" fmla="*/ 0 w 12191998"/>
              <a:gd name="connsiteY57"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2191998" h="6857999">
                <a:moveTo>
                  <a:pt x="0" y="0"/>
                </a:moveTo>
                <a:lnTo>
                  <a:pt x="6745222" y="0"/>
                </a:lnTo>
                <a:lnTo>
                  <a:pt x="6745222" y="4558282"/>
                </a:lnTo>
                <a:cubicBezTo>
                  <a:pt x="6745222" y="4596158"/>
                  <a:pt x="6775927" y="4626863"/>
                  <a:pt x="6813803" y="4626863"/>
                </a:cubicBezTo>
                <a:lnTo>
                  <a:pt x="7088121" y="4626863"/>
                </a:lnTo>
                <a:cubicBezTo>
                  <a:pt x="7125997" y="4626863"/>
                  <a:pt x="7156702" y="4596158"/>
                  <a:pt x="7156702" y="4558282"/>
                </a:cubicBezTo>
                <a:lnTo>
                  <a:pt x="7156702" y="0"/>
                </a:lnTo>
                <a:lnTo>
                  <a:pt x="7327390" y="0"/>
                </a:lnTo>
                <a:lnTo>
                  <a:pt x="7327390" y="5518402"/>
                </a:lnTo>
                <a:cubicBezTo>
                  <a:pt x="7327390" y="5556278"/>
                  <a:pt x="7358095" y="5586983"/>
                  <a:pt x="7395971" y="5586983"/>
                </a:cubicBezTo>
                <a:lnTo>
                  <a:pt x="7670289" y="5586983"/>
                </a:lnTo>
                <a:cubicBezTo>
                  <a:pt x="7708165" y="5586983"/>
                  <a:pt x="7738870" y="5556278"/>
                  <a:pt x="7738870" y="5518402"/>
                </a:cubicBezTo>
                <a:lnTo>
                  <a:pt x="7738870" y="0"/>
                </a:lnTo>
                <a:lnTo>
                  <a:pt x="7909558" y="0"/>
                </a:lnTo>
                <a:lnTo>
                  <a:pt x="7909558" y="3579874"/>
                </a:lnTo>
                <a:cubicBezTo>
                  <a:pt x="7909558" y="3617750"/>
                  <a:pt x="7940263" y="3648455"/>
                  <a:pt x="7978139" y="3648455"/>
                </a:cubicBezTo>
                <a:lnTo>
                  <a:pt x="8252457" y="3648455"/>
                </a:lnTo>
                <a:cubicBezTo>
                  <a:pt x="8290333" y="3648455"/>
                  <a:pt x="8321038" y="3617750"/>
                  <a:pt x="8321038" y="3579874"/>
                </a:cubicBezTo>
                <a:lnTo>
                  <a:pt x="8321038" y="0"/>
                </a:lnTo>
                <a:lnTo>
                  <a:pt x="8491726" y="0"/>
                </a:lnTo>
                <a:lnTo>
                  <a:pt x="8491726" y="6112762"/>
                </a:lnTo>
                <a:cubicBezTo>
                  <a:pt x="8491726" y="6150638"/>
                  <a:pt x="8522431" y="6181343"/>
                  <a:pt x="8560307" y="6181343"/>
                </a:cubicBezTo>
                <a:lnTo>
                  <a:pt x="8834625" y="6181343"/>
                </a:lnTo>
                <a:cubicBezTo>
                  <a:pt x="8872501" y="6181343"/>
                  <a:pt x="8903206" y="6150638"/>
                  <a:pt x="8903206" y="6112762"/>
                </a:cubicBezTo>
                <a:lnTo>
                  <a:pt x="8903206" y="0"/>
                </a:lnTo>
                <a:lnTo>
                  <a:pt x="9073894" y="0"/>
                </a:lnTo>
                <a:lnTo>
                  <a:pt x="9073894" y="5664706"/>
                </a:lnTo>
                <a:cubicBezTo>
                  <a:pt x="9073894" y="5702582"/>
                  <a:pt x="9104599" y="5733287"/>
                  <a:pt x="9142475" y="5733287"/>
                </a:cubicBezTo>
                <a:lnTo>
                  <a:pt x="9416793" y="5733287"/>
                </a:lnTo>
                <a:cubicBezTo>
                  <a:pt x="9454669" y="5733287"/>
                  <a:pt x="9485374" y="5702582"/>
                  <a:pt x="9485374" y="5664706"/>
                </a:cubicBezTo>
                <a:lnTo>
                  <a:pt x="9485374" y="0"/>
                </a:lnTo>
                <a:lnTo>
                  <a:pt x="9656062" y="0"/>
                </a:lnTo>
                <a:lnTo>
                  <a:pt x="9656062" y="5136290"/>
                </a:lnTo>
                <a:cubicBezTo>
                  <a:pt x="9656062" y="5174166"/>
                  <a:pt x="9686767" y="5204871"/>
                  <a:pt x="9724643" y="5204871"/>
                </a:cubicBezTo>
                <a:lnTo>
                  <a:pt x="9998961" y="5204871"/>
                </a:lnTo>
                <a:cubicBezTo>
                  <a:pt x="10036837" y="5204871"/>
                  <a:pt x="10067542" y="5174166"/>
                  <a:pt x="10067542" y="5136290"/>
                </a:cubicBezTo>
                <a:lnTo>
                  <a:pt x="10067542" y="0"/>
                </a:lnTo>
                <a:lnTo>
                  <a:pt x="10238230" y="0"/>
                </a:lnTo>
                <a:lnTo>
                  <a:pt x="10238230" y="4119370"/>
                </a:lnTo>
                <a:cubicBezTo>
                  <a:pt x="10238230" y="4157246"/>
                  <a:pt x="10268935" y="4187951"/>
                  <a:pt x="10306811" y="4187951"/>
                </a:cubicBezTo>
                <a:lnTo>
                  <a:pt x="10581129" y="4187951"/>
                </a:lnTo>
                <a:cubicBezTo>
                  <a:pt x="10619005" y="4187951"/>
                  <a:pt x="10649710" y="4157246"/>
                  <a:pt x="10649710" y="4119370"/>
                </a:cubicBezTo>
                <a:lnTo>
                  <a:pt x="10649710" y="0"/>
                </a:lnTo>
                <a:lnTo>
                  <a:pt x="10820398" y="0"/>
                </a:lnTo>
                <a:lnTo>
                  <a:pt x="10820398" y="4777738"/>
                </a:lnTo>
                <a:cubicBezTo>
                  <a:pt x="10820398" y="4815614"/>
                  <a:pt x="10851103" y="4846319"/>
                  <a:pt x="10888979" y="4846319"/>
                </a:cubicBezTo>
                <a:lnTo>
                  <a:pt x="11163297" y="4846319"/>
                </a:lnTo>
                <a:cubicBezTo>
                  <a:pt x="11201173" y="4846319"/>
                  <a:pt x="11231878" y="4815614"/>
                  <a:pt x="11231878" y="4777738"/>
                </a:cubicBezTo>
                <a:lnTo>
                  <a:pt x="11231878" y="0"/>
                </a:lnTo>
                <a:lnTo>
                  <a:pt x="11402566" y="0"/>
                </a:lnTo>
                <a:lnTo>
                  <a:pt x="11402566" y="5417818"/>
                </a:lnTo>
                <a:cubicBezTo>
                  <a:pt x="11402566" y="5455694"/>
                  <a:pt x="11433271" y="5486399"/>
                  <a:pt x="11471147" y="5486399"/>
                </a:cubicBezTo>
                <a:lnTo>
                  <a:pt x="11745465" y="5486399"/>
                </a:lnTo>
                <a:cubicBezTo>
                  <a:pt x="11783341" y="5486399"/>
                  <a:pt x="11814046" y="5455694"/>
                  <a:pt x="11814046" y="5417818"/>
                </a:cubicBezTo>
                <a:lnTo>
                  <a:pt x="11814046" y="0"/>
                </a:lnTo>
                <a:lnTo>
                  <a:pt x="12191998" y="0"/>
                </a:lnTo>
                <a:lnTo>
                  <a:pt x="12191998" y="6857999"/>
                </a:lnTo>
                <a:lnTo>
                  <a:pt x="0" y="6857999"/>
                </a:lnTo>
                <a:close/>
              </a:path>
            </a:pathLst>
          </a:cu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Footer Placeholder 14">
            <a:extLst>
              <a:ext uri="{FF2B5EF4-FFF2-40B4-BE49-F238E27FC236}">
                <a16:creationId xmlns:a16="http://schemas.microsoft.com/office/drawing/2014/main" id="{FA793D22-8899-1E65-77CE-6A4298EF7BA6}"/>
              </a:ext>
            </a:extLst>
          </p:cNvPr>
          <p:cNvSpPr txBox="1">
            <a:spLocks/>
          </p:cNvSpPr>
          <p:nvPr/>
        </p:nvSpPr>
        <p:spPr>
          <a:xfrm>
            <a:off x="10958318" y="6447531"/>
            <a:ext cx="1018039" cy="404614"/>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COPYRIGHT</a:t>
            </a:r>
          </a:p>
        </p:txBody>
      </p:sp>
      <p:sp>
        <p:nvSpPr>
          <p:cNvPr id="7" name="Content Placeholder 2">
            <a:extLst>
              <a:ext uri="{FF2B5EF4-FFF2-40B4-BE49-F238E27FC236}">
                <a16:creationId xmlns:a16="http://schemas.microsoft.com/office/drawing/2014/main" id="{944CCE05-EB08-0CB7-2855-15C204F212C5}"/>
              </a:ext>
            </a:extLst>
          </p:cNvPr>
          <p:cNvSpPr>
            <a:spLocks noGrp="1"/>
          </p:cNvSpPr>
          <p:nvPr>
            <p:ph idx="1"/>
          </p:nvPr>
        </p:nvSpPr>
        <p:spPr>
          <a:xfrm>
            <a:off x="758952" y="769606"/>
            <a:ext cx="5897880" cy="5315681"/>
          </a:xfrm>
        </p:spPr>
        <p:txBody>
          <a:bodyPr>
            <a:normAutofit/>
          </a:bodyPr>
          <a:lstStyle/>
          <a:p>
            <a:pPr marL="0" indent="0" algn="ctr">
              <a:buNone/>
            </a:pPr>
            <a:r>
              <a:rPr lang="en-US" sz="4000" dirty="0">
                <a:latin typeface="+mj-lt"/>
                <a:cs typeface="Aharoni" panose="02010803020104030203" pitchFamily="2" charset="-79"/>
              </a:rPr>
              <a:t>Veterans are neither plentiful nor available. </a:t>
            </a:r>
          </a:p>
          <a:p>
            <a:pPr marL="0" indent="0">
              <a:buNone/>
            </a:pPr>
            <a:endParaRPr lang="en-US" dirty="0">
              <a:latin typeface="+mj-lt"/>
            </a:endParaRPr>
          </a:p>
        </p:txBody>
      </p:sp>
      <p:sp>
        <p:nvSpPr>
          <p:cNvPr id="4" name="Rectangle: Rounded Corners 3">
            <a:extLst>
              <a:ext uri="{FF2B5EF4-FFF2-40B4-BE49-F238E27FC236}">
                <a16:creationId xmlns:a16="http://schemas.microsoft.com/office/drawing/2014/main" id="{C5C38D79-C455-C980-3FAE-97D793ADC20A}"/>
              </a:ext>
            </a:extLst>
          </p:cNvPr>
          <p:cNvSpPr/>
          <p:nvPr/>
        </p:nvSpPr>
        <p:spPr>
          <a:xfrm>
            <a:off x="1185301" y="2474718"/>
            <a:ext cx="2469823" cy="3783359"/>
          </a:xfrm>
          <a:prstGeom prst="roundRect">
            <a:avLst/>
          </a:prstGeom>
          <a:solidFill>
            <a:schemeClr val="tx1"/>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4400" b="1" dirty="0"/>
              <a:t>True</a:t>
            </a:r>
          </a:p>
        </p:txBody>
      </p:sp>
      <p:sp>
        <p:nvSpPr>
          <p:cNvPr id="5" name="Rectangle: Rounded Corners 4">
            <a:extLst>
              <a:ext uri="{FF2B5EF4-FFF2-40B4-BE49-F238E27FC236}">
                <a16:creationId xmlns:a16="http://schemas.microsoft.com/office/drawing/2014/main" id="{93E61E00-206D-88D0-EC3A-52408C746788}"/>
              </a:ext>
            </a:extLst>
          </p:cNvPr>
          <p:cNvSpPr/>
          <p:nvPr/>
        </p:nvSpPr>
        <p:spPr>
          <a:xfrm>
            <a:off x="3751945" y="2474717"/>
            <a:ext cx="2469823" cy="3783359"/>
          </a:xfrm>
          <a:prstGeom prst="roundRect">
            <a:avLst/>
          </a:prstGeom>
          <a:solidFill>
            <a:schemeClr val="tx1"/>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4400" b="1" dirty="0"/>
              <a:t>False</a:t>
            </a:r>
          </a:p>
        </p:txBody>
      </p:sp>
    </p:spTree>
    <p:extLst>
      <p:ext uri="{BB962C8B-B14F-4D97-AF65-F5344CB8AC3E}">
        <p14:creationId xmlns:p14="http://schemas.microsoft.com/office/powerpoint/2010/main" val="38097229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444941C5-650A-6728-9243-92E0200940BE}"/>
              </a:ext>
            </a:extLst>
          </p:cNvPr>
          <p:cNvPicPr>
            <a:picLocks noChangeAspect="1"/>
          </p:cNvPicPr>
          <p:nvPr/>
        </p:nvPicPr>
        <p:blipFill>
          <a:blip r:embed="rId2"/>
          <a:stretch>
            <a:fillRect/>
          </a:stretch>
        </p:blipFill>
        <p:spPr>
          <a:xfrm>
            <a:off x="0" y="-1"/>
            <a:ext cx="12390120" cy="8258687"/>
          </a:xfrm>
          <a:prstGeom prst="rect">
            <a:avLst/>
          </a:prstGeom>
        </p:spPr>
      </p:pic>
      <p:sp>
        <p:nvSpPr>
          <p:cNvPr id="19" name="Footer Placeholder 14">
            <a:extLst>
              <a:ext uri="{FF2B5EF4-FFF2-40B4-BE49-F238E27FC236}">
                <a16:creationId xmlns:a16="http://schemas.microsoft.com/office/drawing/2014/main" id="{FA793D22-8899-1E65-77CE-6A4298EF7BA6}"/>
              </a:ext>
            </a:extLst>
          </p:cNvPr>
          <p:cNvSpPr txBox="1">
            <a:spLocks/>
          </p:cNvSpPr>
          <p:nvPr/>
        </p:nvSpPr>
        <p:spPr>
          <a:xfrm>
            <a:off x="10958318" y="6447531"/>
            <a:ext cx="1018039" cy="404614"/>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COPYRIGHT</a:t>
            </a:r>
          </a:p>
        </p:txBody>
      </p:sp>
      <p:pic>
        <p:nvPicPr>
          <p:cNvPr id="20" name="Picture 19" descr="PNC-Bank-logo - SD Regional Chamber">
            <a:extLst>
              <a:ext uri="{FF2B5EF4-FFF2-40B4-BE49-F238E27FC236}">
                <a16:creationId xmlns:a16="http://schemas.microsoft.com/office/drawing/2014/main" id="{61435527-E435-6A56-46E7-C1182915E3D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4019" b="25425"/>
          <a:stretch/>
        </p:blipFill>
        <p:spPr bwMode="auto">
          <a:xfrm>
            <a:off x="10488778" y="115583"/>
            <a:ext cx="1503179" cy="45597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6364B28D-7635-CFF6-208A-FBC2A1BD072F}"/>
              </a:ext>
            </a:extLst>
          </p:cNvPr>
          <p:cNvSpPr/>
          <p:nvPr/>
        </p:nvSpPr>
        <p:spPr>
          <a:xfrm>
            <a:off x="0" y="0"/>
            <a:ext cx="12390120" cy="6071616"/>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C9938469-FD9B-9071-90AF-BE11E24F13FB}"/>
              </a:ext>
            </a:extLst>
          </p:cNvPr>
          <p:cNvSpPr>
            <a:spLocks noGrp="1"/>
          </p:cNvSpPr>
          <p:nvPr>
            <p:ph type="title"/>
          </p:nvPr>
        </p:nvSpPr>
        <p:spPr>
          <a:xfrm>
            <a:off x="1227217" y="332876"/>
            <a:ext cx="9601200" cy="1485900"/>
          </a:xfrm>
        </p:spPr>
        <p:txBody>
          <a:bodyPr/>
          <a:lstStyle/>
          <a:p>
            <a:r>
              <a:rPr lang="en-US" dirty="0">
                <a:latin typeface="Rockwell" panose="02060603020205020403" pitchFamily="18" charset="0"/>
              </a:rPr>
              <a:t>Veteran Myths</a:t>
            </a:r>
          </a:p>
        </p:txBody>
      </p:sp>
      <p:sp>
        <p:nvSpPr>
          <p:cNvPr id="13" name="Content Placeholder 2">
            <a:extLst>
              <a:ext uri="{FF2B5EF4-FFF2-40B4-BE49-F238E27FC236}">
                <a16:creationId xmlns:a16="http://schemas.microsoft.com/office/drawing/2014/main" id="{40CB4CF5-806D-15F4-F511-619A87898170}"/>
              </a:ext>
            </a:extLst>
          </p:cNvPr>
          <p:cNvSpPr>
            <a:spLocks noGrp="1"/>
          </p:cNvSpPr>
          <p:nvPr>
            <p:ph sz="half" idx="1"/>
          </p:nvPr>
        </p:nvSpPr>
        <p:spPr>
          <a:xfrm>
            <a:off x="1355553" y="1414902"/>
            <a:ext cx="10278094" cy="3956080"/>
          </a:xfrm>
        </p:spPr>
        <p:txBody>
          <a:bodyPr>
            <a:normAutofit/>
          </a:bodyPr>
          <a:lstStyle/>
          <a:p>
            <a:r>
              <a:rPr lang="en-US" sz="3200" dirty="0"/>
              <a:t>MYTH: Veterans are neither plentiful nor available</a:t>
            </a:r>
          </a:p>
          <a:p>
            <a:r>
              <a:rPr lang="en-US" sz="3200" dirty="0"/>
              <a:t>FACT: Veterans ARE plentiful and available</a:t>
            </a:r>
          </a:p>
          <a:p>
            <a:pPr lvl="1"/>
            <a:r>
              <a:rPr lang="en-US" sz="3200" dirty="0"/>
              <a:t>200,000 veterans matriculate into the civilian work sector annually</a:t>
            </a:r>
          </a:p>
          <a:p>
            <a:pPr lvl="1"/>
            <a:r>
              <a:rPr lang="en-US" sz="3200" dirty="0"/>
              <a:t>Veterans are available year-round and on-demand</a:t>
            </a:r>
          </a:p>
          <a:p>
            <a:pPr lvl="1"/>
            <a:r>
              <a:rPr lang="en-US" sz="3200" dirty="0"/>
              <a:t>Academic recruits are only available after graduation</a:t>
            </a:r>
          </a:p>
        </p:txBody>
      </p:sp>
      <p:pic>
        <p:nvPicPr>
          <p:cNvPr id="14" name="Graphic 13" descr="Soldier">
            <a:extLst>
              <a:ext uri="{FF2B5EF4-FFF2-40B4-BE49-F238E27FC236}">
                <a16:creationId xmlns:a16="http://schemas.microsoft.com/office/drawing/2014/main" id="{FEE0E35E-67EA-6B0E-7C54-097A2F0E0BA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4948" y="115904"/>
            <a:ext cx="1543792" cy="1543792"/>
          </a:xfrm>
          <a:prstGeom prst="rect">
            <a:avLst/>
          </a:prstGeom>
        </p:spPr>
      </p:pic>
      <p:sp>
        <p:nvSpPr>
          <p:cNvPr id="15" name="Rectangle 14">
            <a:extLst>
              <a:ext uri="{FF2B5EF4-FFF2-40B4-BE49-F238E27FC236}">
                <a16:creationId xmlns:a16="http://schemas.microsoft.com/office/drawing/2014/main" id="{B56F8A4F-94C6-A2EC-0346-D2DD77B225A7}"/>
              </a:ext>
            </a:extLst>
          </p:cNvPr>
          <p:cNvSpPr/>
          <p:nvPr/>
        </p:nvSpPr>
        <p:spPr>
          <a:xfrm>
            <a:off x="851219" y="5218315"/>
            <a:ext cx="10916239" cy="70307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Calibri" panose="020F0502020204030204" pitchFamily="34" charset="0"/>
                <a:cs typeface="Calibri" panose="020F0502020204030204" pitchFamily="34" charset="0"/>
              </a:rPr>
              <a:t>The U.S. Department of Defense is the nation’s largest employer, with more than 3.5 million individuals – more than the employees of Amazon + McDonalds + FedEx + Target + General Electric combined. </a:t>
            </a:r>
          </a:p>
        </p:txBody>
      </p:sp>
    </p:spTree>
    <p:extLst>
      <p:ext uri="{BB962C8B-B14F-4D97-AF65-F5344CB8AC3E}">
        <p14:creationId xmlns:p14="http://schemas.microsoft.com/office/powerpoint/2010/main" val="41447832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444941C5-650A-6728-9243-92E0200940BE}"/>
              </a:ext>
            </a:extLst>
          </p:cNvPr>
          <p:cNvPicPr>
            <a:picLocks noChangeAspect="1"/>
          </p:cNvPicPr>
          <p:nvPr/>
        </p:nvPicPr>
        <p:blipFill>
          <a:blip r:embed="rId2"/>
          <a:stretch>
            <a:fillRect/>
          </a:stretch>
        </p:blipFill>
        <p:spPr>
          <a:xfrm>
            <a:off x="951632" y="-1"/>
            <a:ext cx="11438488" cy="7624373"/>
          </a:xfrm>
          <a:prstGeom prst="rect">
            <a:avLst/>
          </a:prstGeom>
        </p:spPr>
      </p:pic>
      <p:sp>
        <p:nvSpPr>
          <p:cNvPr id="14" name="Freeform: Shape 13">
            <a:extLst>
              <a:ext uri="{FF2B5EF4-FFF2-40B4-BE49-F238E27FC236}">
                <a16:creationId xmlns:a16="http://schemas.microsoft.com/office/drawing/2014/main" id="{2498D8E5-982F-26EB-0292-CD1D7048A6CF}"/>
              </a:ext>
            </a:extLst>
          </p:cNvPr>
          <p:cNvSpPr/>
          <p:nvPr/>
        </p:nvSpPr>
        <p:spPr>
          <a:xfrm>
            <a:off x="2" y="2"/>
            <a:ext cx="12191998" cy="6857999"/>
          </a:xfrm>
          <a:custGeom>
            <a:avLst/>
            <a:gdLst>
              <a:gd name="connsiteX0" fmla="*/ 0 w 12191998"/>
              <a:gd name="connsiteY0" fmla="*/ 0 h 6857999"/>
              <a:gd name="connsiteX1" fmla="*/ 6745222 w 12191998"/>
              <a:gd name="connsiteY1" fmla="*/ 0 h 6857999"/>
              <a:gd name="connsiteX2" fmla="*/ 6745222 w 12191998"/>
              <a:gd name="connsiteY2" fmla="*/ 4558282 h 6857999"/>
              <a:gd name="connsiteX3" fmla="*/ 6813803 w 12191998"/>
              <a:gd name="connsiteY3" fmla="*/ 4626863 h 6857999"/>
              <a:gd name="connsiteX4" fmla="*/ 7088121 w 12191998"/>
              <a:gd name="connsiteY4" fmla="*/ 4626863 h 6857999"/>
              <a:gd name="connsiteX5" fmla="*/ 7156702 w 12191998"/>
              <a:gd name="connsiteY5" fmla="*/ 4558282 h 6857999"/>
              <a:gd name="connsiteX6" fmla="*/ 7156702 w 12191998"/>
              <a:gd name="connsiteY6" fmla="*/ 0 h 6857999"/>
              <a:gd name="connsiteX7" fmla="*/ 7327390 w 12191998"/>
              <a:gd name="connsiteY7" fmla="*/ 0 h 6857999"/>
              <a:gd name="connsiteX8" fmla="*/ 7327390 w 12191998"/>
              <a:gd name="connsiteY8" fmla="*/ 5518402 h 6857999"/>
              <a:gd name="connsiteX9" fmla="*/ 7395971 w 12191998"/>
              <a:gd name="connsiteY9" fmla="*/ 5586983 h 6857999"/>
              <a:gd name="connsiteX10" fmla="*/ 7670289 w 12191998"/>
              <a:gd name="connsiteY10" fmla="*/ 5586983 h 6857999"/>
              <a:gd name="connsiteX11" fmla="*/ 7738870 w 12191998"/>
              <a:gd name="connsiteY11" fmla="*/ 5518402 h 6857999"/>
              <a:gd name="connsiteX12" fmla="*/ 7738870 w 12191998"/>
              <a:gd name="connsiteY12" fmla="*/ 0 h 6857999"/>
              <a:gd name="connsiteX13" fmla="*/ 7909558 w 12191998"/>
              <a:gd name="connsiteY13" fmla="*/ 0 h 6857999"/>
              <a:gd name="connsiteX14" fmla="*/ 7909558 w 12191998"/>
              <a:gd name="connsiteY14" fmla="*/ 3579874 h 6857999"/>
              <a:gd name="connsiteX15" fmla="*/ 7978139 w 12191998"/>
              <a:gd name="connsiteY15" fmla="*/ 3648455 h 6857999"/>
              <a:gd name="connsiteX16" fmla="*/ 8252457 w 12191998"/>
              <a:gd name="connsiteY16" fmla="*/ 3648455 h 6857999"/>
              <a:gd name="connsiteX17" fmla="*/ 8321038 w 12191998"/>
              <a:gd name="connsiteY17" fmla="*/ 3579874 h 6857999"/>
              <a:gd name="connsiteX18" fmla="*/ 8321038 w 12191998"/>
              <a:gd name="connsiteY18" fmla="*/ 0 h 6857999"/>
              <a:gd name="connsiteX19" fmla="*/ 8491726 w 12191998"/>
              <a:gd name="connsiteY19" fmla="*/ 0 h 6857999"/>
              <a:gd name="connsiteX20" fmla="*/ 8491726 w 12191998"/>
              <a:gd name="connsiteY20" fmla="*/ 6112762 h 6857999"/>
              <a:gd name="connsiteX21" fmla="*/ 8560307 w 12191998"/>
              <a:gd name="connsiteY21" fmla="*/ 6181343 h 6857999"/>
              <a:gd name="connsiteX22" fmla="*/ 8834625 w 12191998"/>
              <a:gd name="connsiteY22" fmla="*/ 6181343 h 6857999"/>
              <a:gd name="connsiteX23" fmla="*/ 8903206 w 12191998"/>
              <a:gd name="connsiteY23" fmla="*/ 6112762 h 6857999"/>
              <a:gd name="connsiteX24" fmla="*/ 8903206 w 12191998"/>
              <a:gd name="connsiteY24" fmla="*/ 0 h 6857999"/>
              <a:gd name="connsiteX25" fmla="*/ 9073894 w 12191998"/>
              <a:gd name="connsiteY25" fmla="*/ 0 h 6857999"/>
              <a:gd name="connsiteX26" fmla="*/ 9073894 w 12191998"/>
              <a:gd name="connsiteY26" fmla="*/ 5664706 h 6857999"/>
              <a:gd name="connsiteX27" fmla="*/ 9142475 w 12191998"/>
              <a:gd name="connsiteY27" fmla="*/ 5733287 h 6857999"/>
              <a:gd name="connsiteX28" fmla="*/ 9416793 w 12191998"/>
              <a:gd name="connsiteY28" fmla="*/ 5733287 h 6857999"/>
              <a:gd name="connsiteX29" fmla="*/ 9485374 w 12191998"/>
              <a:gd name="connsiteY29" fmla="*/ 5664706 h 6857999"/>
              <a:gd name="connsiteX30" fmla="*/ 9485374 w 12191998"/>
              <a:gd name="connsiteY30" fmla="*/ 0 h 6857999"/>
              <a:gd name="connsiteX31" fmla="*/ 9656062 w 12191998"/>
              <a:gd name="connsiteY31" fmla="*/ 0 h 6857999"/>
              <a:gd name="connsiteX32" fmla="*/ 9656062 w 12191998"/>
              <a:gd name="connsiteY32" fmla="*/ 5136290 h 6857999"/>
              <a:gd name="connsiteX33" fmla="*/ 9724643 w 12191998"/>
              <a:gd name="connsiteY33" fmla="*/ 5204871 h 6857999"/>
              <a:gd name="connsiteX34" fmla="*/ 9998961 w 12191998"/>
              <a:gd name="connsiteY34" fmla="*/ 5204871 h 6857999"/>
              <a:gd name="connsiteX35" fmla="*/ 10067542 w 12191998"/>
              <a:gd name="connsiteY35" fmla="*/ 5136290 h 6857999"/>
              <a:gd name="connsiteX36" fmla="*/ 10067542 w 12191998"/>
              <a:gd name="connsiteY36" fmla="*/ 0 h 6857999"/>
              <a:gd name="connsiteX37" fmla="*/ 10238230 w 12191998"/>
              <a:gd name="connsiteY37" fmla="*/ 0 h 6857999"/>
              <a:gd name="connsiteX38" fmla="*/ 10238230 w 12191998"/>
              <a:gd name="connsiteY38" fmla="*/ 4119370 h 6857999"/>
              <a:gd name="connsiteX39" fmla="*/ 10306811 w 12191998"/>
              <a:gd name="connsiteY39" fmla="*/ 4187951 h 6857999"/>
              <a:gd name="connsiteX40" fmla="*/ 10581129 w 12191998"/>
              <a:gd name="connsiteY40" fmla="*/ 4187951 h 6857999"/>
              <a:gd name="connsiteX41" fmla="*/ 10649710 w 12191998"/>
              <a:gd name="connsiteY41" fmla="*/ 4119370 h 6857999"/>
              <a:gd name="connsiteX42" fmla="*/ 10649710 w 12191998"/>
              <a:gd name="connsiteY42" fmla="*/ 0 h 6857999"/>
              <a:gd name="connsiteX43" fmla="*/ 10820398 w 12191998"/>
              <a:gd name="connsiteY43" fmla="*/ 0 h 6857999"/>
              <a:gd name="connsiteX44" fmla="*/ 10820398 w 12191998"/>
              <a:gd name="connsiteY44" fmla="*/ 4777738 h 6857999"/>
              <a:gd name="connsiteX45" fmla="*/ 10888979 w 12191998"/>
              <a:gd name="connsiteY45" fmla="*/ 4846319 h 6857999"/>
              <a:gd name="connsiteX46" fmla="*/ 11163297 w 12191998"/>
              <a:gd name="connsiteY46" fmla="*/ 4846319 h 6857999"/>
              <a:gd name="connsiteX47" fmla="*/ 11231878 w 12191998"/>
              <a:gd name="connsiteY47" fmla="*/ 4777738 h 6857999"/>
              <a:gd name="connsiteX48" fmla="*/ 11231878 w 12191998"/>
              <a:gd name="connsiteY48" fmla="*/ 0 h 6857999"/>
              <a:gd name="connsiteX49" fmla="*/ 11402566 w 12191998"/>
              <a:gd name="connsiteY49" fmla="*/ 0 h 6857999"/>
              <a:gd name="connsiteX50" fmla="*/ 11402566 w 12191998"/>
              <a:gd name="connsiteY50" fmla="*/ 5417818 h 6857999"/>
              <a:gd name="connsiteX51" fmla="*/ 11471147 w 12191998"/>
              <a:gd name="connsiteY51" fmla="*/ 5486399 h 6857999"/>
              <a:gd name="connsiteX52" fmla="*/ 11745465 w 12191998"/>
              <a:gd name="connsiteY52" fmla="*/ 5486399 h 6857999"/>
              <a:gd name="connsiteX53" fmla="*/ 11814046 w 12191998"/>
              <a:gd name="connsiteY53" fmla="*/ 5417818 h 6857999"/>
              <a:gd name="connsiteX54" fmla="*/ 11814046 w 12191998"/>
              <a:gd name="connsiteY54" fmla="*/ 0 h 6857999"/>
              <a:gd name="connsiteX55" fmla="*/ 12191998 w 12191998"/>
              <a:gd name="connsiteY55" fmla="*/ 0 h 6857999"/>
              <a:gd name="connsiteX56" fmla="*/ 12191998 w 12191998"/>
              <a:gd name="connsiteY56" fmla="*/ 6857999 h 6857999"/>
              <a:gd name="connsiteX57" fmla="*/ 0 w 12191998"/>
              <a:gd name="connsiteY57"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2191998" h="6857999">
                <a:moveTo>
                  <a:pt x="0" y="0"/>
                </a:moveTo>
                <a:lnTo>
                  <a:pt x="6745222" y="0"/>
                </a:lnTo>
                <a:lnTo>
                  <a:pt x="6745222" y="4558282"/>
                </a:lnTo>
                <a:cubicBezTo>
                  <a:pt x="6745222" y="4596158"/>
                  <a:pt x="6775927" y="4626863"/>
                  <a:pt x="6813803" y="4626863"/>
                </a:cubicBezTo>
                <a:lnTo>
                  <a:pt x="7088121" y="4626863"/>
                </a:lnTo>
                <a:cubicBezTo>
                  <a:pt x="7125997" y="4626863"/>
                  <a:pt x="7156702" y="4596158"/>
                  <a:pt x="7156702" y="4558282"/>
                </a:cubicBezTo>
                <a:lnTo>
                  <a:pt x="7156702" y="0"/>
                </a:lnTo>
                <a:lnTo>
                  <a:pt x="7327390" y="0"/>
                </a:lnTo>
                <a:lnTo>
                  <a:pt x="7327390" y="5518402"/>
                </a:lnTo>
                <a:cubicBezTo>
                  <a:pt x="7327390" y="5556278"/>
                  <a:pt x="7358095" y="5586983"/>
                  <a:pt x="7395971" y="5586983"/>
                </a:cubicBezTo>
                <a:lnTo>
                  <a:pt x="7670289" y="5586983"/>
                </a:lnTo>
                <a:cubicBezTo>
                  <a:pt x="7708165" y="5586983"/>
                  <a:pt x="7738870" y="5556278"/>
                  <a:pt x="7738870" y="5518402"/>
                </a:cubicBezTo>
                <a:lnTo>
                  <a:pt x="7738870" y="0"/>
                </a:lnTo>
                <a:lnTo>
                  <a:pt x="7909558" y="0"/>
                </a:lnTo>
                <a:lnTo>
                  <a:pt x="7909558" y="3579874"/>
                </a:lnTo>
                <a:cubicBezTo>
                  <a:pt x="7909558" y="3617750"/>
                  <a:pt x="7940263" y="3648455"/>
                  <a:pt x="7978139" y="3648455"/>
                </a:cubicBezTo>
                <a:lnTo>
                  <a:pt x="8252457" y="3648455"/>
                </a:lnTo>
                <a:cubicBezTo>
                  <a:pt x="8290333" y="3648455"/>
                  <a:pt x="8321038" y="3617750"/>
                  <a:pt x="8321038" y="3579874"/>
                </a:cubicBezTo>
                <a:lnTo>
                  <a:pt x="8321038" y="0"/>
                </a:lnTo>
                <a:lnTo>
                  <a:pt x="8491726" y="0"/>
                </a:lnTo>
                <a:lnTo>
                  <a:pt x="8491726" y="6112762"/>
                </a:lnTo>
                <a:cubicBezTo>
                  <a:pt x="8491726" y="6150638"/>
                  <a:pt x="8522431" y="6181343"/>
                  <a:pt x="8560307" y="6181343"/>
                </a:cubicBezTo>
                <a:lnTo>
                  <a:pt x="8834625" y="6181343"/>
                </a:lnTo>
                <a:cubicBezTo>
                  <a:pt x="8872501" y="6181343"/>
                  <a:pt x="8903206" y="6150638"/>
                  <a:pt x="8903206" y="6112762"/>
                </a:cubicBezTo>
                <a:lnTo>
                  <a:pt x="8903206" y="0"/>
                </a:lnTo>
                <a:lnTo>
                  <a:pt x="9073894" y="0"/>
                </a:lnTo>
                <a:lnTo>
                  <a:pt x="9073894" y="5664706"/>
                </a:lnTo>
                <a:cubicBezTo>
                  <a:pt x="9073894" y="5702582"/>
                  <a:pt x="9104599" y="5733287"/>
                  <a:pt x="9142475" y="5733287"/>
                </a:cubicBezTo>
                <a:lnTo>
                  <a:pt x="9416793" y="5733287"/>
                </a:lnTo>
                <a:cubicBezTo>
                  <a:pt x="9454669" y="5733287"/>
                  <a:pt x="9485374" y="5702582"/>
                  <a:pt x="9485374" y="5664706"/>
                </a:cubicBezTo>
                <a:lnTo>
                  <a:pt x="9485374" y="0"/>
                </a:lnTo>
                <a:lnTo>
                  <a:pt x="9656062" y="0"/>
                </a:lnTo>
                <a:lnTo>
                  <a:pt x="9656062" y="5136290"/>
                </a:lnTo>
                <a:cubicBezTo>
                  <a:pt x="9656062" y="5174166"/>
                  <a:pt x="9686767" y="5204871"/>
                  <a:pt x="9724643" y="5204871"/>
                </a:cubicBezTo>
                <a:lnTo>
                  <a:pt x="9998961" y="5204871"/>
                </a:lnTo>
                <a:cubicBezTo>
                  <a:pt x="10036837" y="5204871"/>
                  <a:pt x="10067542" y="5174166"/>
                  <a:pt x="10067542" y="5136290"/>
                </a:cubicBezTo>
                <a:lnTo>
                  <a:pt x="10067542" y="0"/>
                </a:lnTo>
                <a:lnTo>
                  <a:pt x="10238230" y="0"/>
                </a:lnTo>
                <a:lnTo>
                  <a:pt x="10238230" y="4119370"/>
                </a:lnTo>
                <a:cubicBezTo>
                  <a:pt x="10238230" y="4157246"/>
                  <a:pt x="10268935" y="4187951"/>
                  <a:pt x="10306811" y="4187951"/>
                </a:cubicBezTo>
                <a:lnTo>
                  <a:pt x="10581129" y="4187951"/>
                </a:lnTo>
                <a:cubicBezTo>
                  <a:pt x="10619005" y="4187951"/>
                  <a:pt x="10649710" y="4157246"/>
                  <a:pt x="10649710" y="4119370"/>
                </a:cubicBezTo>
                <a:lnTo>
                  <a:pt x="10649710" y="0"/>
                </a:lnTo>
                <a:lnTo>
                  <a:pt x="10820398" y="0"/>
                </a:lnTo>
                <a:lnTo>
                  <a:pt x="10820398" y="4777738"/>
                </a:lnTo>
                <a:cubicBezTo>
                  <a:pt x="10820398" y="4815614"/>
                  <a:pt x="10851103" y="4846319"/>
                  <a:pt x="10888979" y="4846319"/>
                </a:cubicBezTo>
                <a:lnTo>
                  <a:pt x="11163297" y="4846319"/>
                </a:lnTo>
                <a:cubicBezTo>
                  <a:pt x="11201173" y="4846319"/>
                  <a:pt x="11231878" y="4815614"/>
                  <a:pt x="11231878" y="4777738"/>
                </a:cubicBezTo>
                <a:lnTo>
                  <a:pt x="11231878" y="0"/>
                </a:lnTo>
                <a:lnTo>
                  <a:pt x="11402566" y="0"/>
                </a:lnTo>
                <a:lnTo>
                  <a:pt x="11402566" y="5417818"/>
                </a:lnTo>
                <a:cubicBezTo>
                  <a:pt x="11402566" y="5455694"/>
                  <a:pt x="11433271" y="5486399"/>
                  <a:pt x="11471147" y="5486399"/>
                </a:cubicBezTo>
                <a:lnTo>
                  <a:pt x="11745465" y="5486399"/>
                </a:lnTo>
                <a:cubicBezTo>
                  <a:pt x="11783341" y="5486399"/>
                  <a:pt x="11814046" y="5455694"/>
                  <a:pt x="11814046" y="5417818"/>
                </a:cubicBezTo>
                <a:lnTo>
                  <a:pt x="11814046" y="0"/>
                </a:lnTo>
                <a:lnTo>
                  <a:pt x="12191998" y="0"/>
                </a:lnTo>
                <a:lnTo>
                  <a:pt x="12191998" y="6857999"/>
                </a:lnTo>
                <a:lnTo>
                  <a:pt x="0" y="6857999"/>
                </a:lnTo>
                <a:close/>
              </a:path>
            </a:pathLst>
          </a:cu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Footer Placeholder 14">
            <a:extLst>
              <a:ext uri="{FF2B5EF4-FFF2-40B4-BE49-F238E27FC236}">
                <a16:creationId xmlns:a16="http://schemas.microsoft.com/office/drawing/2014/main" id="{FA793D22-8899-1E65-77CE-6A4298EF7BA6}"/>
              </a:ext>
            </a:extLst>
          </p:cNvPr>
          <p:cNvSpPr txBox="1">
            <a:spLocks/>
          </p:cNvSpPr>
          <p:nvPr/>
        </p:nvSpPr>
        <p:spPr>
          <a:xfrm>
            <a:off x="10958318" y="6447531"/>
            <a:ext cx="1018039" cy="404614"/>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COPYRIGHT</a:t>
            </a:r>
          </a:p>
        </p:txBody>
      </p:sp>
      <p:sp>
        <p:nvSpPr>
          <p:cNvPr id="7" name="Content Placeholder 2">
            <a:extLst>
              <a:ext uri="{FF2B5EF4-FFF2-40B4-BE49-F238E27FC236}">
                <a16:creationId xmlns:a16="http://schemas.microsoft.com/office/drawing/2014/main" id="{944CCE05-EB08-0CB7-2855-15C204F212C5}"/>
              </a:ext>
            </a:extLst>
          </p:cNvPr>
          <p:cNvSpPr>
            <a:spLocks noGrp="1"/>
          </p:cNvSpPr>
          <p:nvPr>
            <p:ph idx="1"/>
          </p:nvPr>
        </p:nvSpPr>
        <p:spPr>
          <a:xfrm>
            <a:off x="758952" y="384598"/>
            <a:ext cx="5897880" cy="5315681"/>
          </a:xfrm>
        </p:spPr>
        <p:txBody>
          <a:bodyPr>
            <a:normAutofit/>
          </a:bodyPr>
          <a:lstStyle/>
          <a:p>
            <a:pPr marL="0" indent="0" algn="ctr">
              <a:buNone/>
            </a:pPr>
            <a:r>
              <a:rPr lang="en-US" sz="3600" dirty="0"/>
              <a:t>Employers have no control over Guard or Reserve employees being activated and deployed.</a:t>
            </a:r>
          </a:p>
          <a:p>
            <a:pPr marL="0" indent="0">
              <a:buNone/>
            </a:pPr>
            <a:endParaRPr lang="en-US" sz="1800" dirty="0">
              <a:latin typeface="+mj-lt"/>
            </a:endParaRPr>
          </a:p>
        </p:txBody>
      </p:sp>
      <p:sp>
        <p:nvSpPr>
          <p:cNvPr id="4" name="Rectangle: Rounded Corners 3">
            <a:extLst>
              <a:ext uri="{FF2B5EF4-FFF2-40B4-BE49-F238E27FC236}">
                <a16:creationId xmlns:a16="http://schemas.microsoft.com/office/drawing/2014/main" id="{C5C38D79-C455-C980-3FAE-97D793ADC20A}"/>
              </a:ext>
            </a:extLst>
          </p:cNvPr>
          <p:cNvSpPr/>
          <p:nvPr/>
        </p:nvSpPr>
        <p:spPr>
          <a:xfrm>
            <a:off x="1443791" y="2951747"/>
            <a:ext cx="1906535" cy="3306330"/>
          </a:xfrm>
          <a:prstGeom prst="roundRect">
            <a:avLst/>
          </a:prstGeom>
          <a:solidFill>
            <a:schemeClr val="tx1"/>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4400" b="1" dirty="0"/>
              <a:t>True</a:t>
            </a:r>
          </a:p>
        </p:txBody>
      </p:sp>
      <p:sp>
        <p:nvSpPr>
          <p:cNvPr id="5" name="Rectangle: Rounded Corners 4">
            <a:extLst>
              <a:ext uri="{FF2B5EF4-FFF2-40B4-BE49-F238E27FC236}">
                <a16:creationId xmlns:a16="http://schemas.microsoft.com/office/drawing/2014/main" id="{93E61E00-206D-88D0-EC3A-52408C746788}"/>
              </a:ext>
            </a:extLst>
          </p:cNvPr>
          <p:cNvSpPr/>
          <p:nvPr/>
        </p:nvSpPr>
        <p:spPr>
          <a:xfrm>
            <a:off x="4010435" y="2951746"/>
            <a:ext cx="1906535" cy="3306330"/>
          </a:xfrm>
          <a:prstGeom prst="roundRect">
            <a:avLst/>
          </a:prstGeom>
          <a:solidFill>
            <a:schemeClr val="tx1"/>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4400" b="1" dirty="0"/>
              <a:t>False</a:t>
            </a:r>
          </a:p>
        </p:txBody>
      </p:sp>
    </p:spTree>
    <p:extLst>
      <p:ext uri="{BB962C8B-B14F-4D97-AF65-F5344CB8AC3E}">
        <p14:creationId xmlns:p14="http://schemas.microsoft.com/office/powerpoint/2010/main" val="12905789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444941C5-650A-6728-9243-92E0200940BE}"/>
              </a:ext>
            </a:extLst>
          </p:cNvPr>
          <p:cNvPicPr>
            <a:picLocks noChangeAspect="1"/>
          </p:cNvPicPr>
          <p:nvPr/>
        </p:nvPicPr>
        <p:blipFill>
          <a:blip r:embed="rId2"/>
          <a:stretch>
            <a:fillRect/>
          </a:stretch>
        </p:blipFill>
        <p:spPr>
          <a:xfrm>
            <a:off x="0" y="-1"/>
            <a:ext cx="12390120" cy="8258687"/>
          </a:xfrm>
          <a:prstGeom prst="rect">
            <a:avLst/>
          </a:prstGeom>
        </p:spPr>
      </p:pic>
      <p:sp>
        <p:nvSpPr>
          <p:cNvPr id="19" name="Footer Placeholder 14">
            <a:extLst>
              <a:ext uri="{FF2B5EF4-FFF2-40B4-BE49-F238E27FC236}">
                <a16:creationId xmlns:a16="http://schemas.microsoft.com/office/drawing/2014/main" id="{FA793D22-8899-1E65-77CE-6A4298EF7BA6}"/>
              </a:ext>
            </a:extLst>
          </p:cNvPr>
          <p:cNvSpPr txBox="1">
            <a:spLocks/>
          </p:cNvSpPr>
          <p:nvPr/>
        </p:nvSpPr>
        <p:spPr>
          <a:xfrm>
            <a:off x="10958318" y="6447531"/>
            <a:ext cx="1018039" cy="404614"/>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COPYRIGHT</a:t>
            </a:r>
          </a:p>
        </p:txBody>
      </p:sp>
      <p:pic>
        <p:nvPicPr>
          <p:cNvPr id="20" name="Picture 19" descr="PNC-Bank-logo - SD Regional Chamber">
            <a:extLst>
              <a:ext uri="{FF2B5EF4-FFF2-40B4-BE49-F238E27FC236}">
                <a16:creationId xmlns:a16="http://schemas.microsoft.com/office/drawing/2014/main" id="{61435527-E435-6A56-46E7-C1182915E3D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4019" b="25425"/>
          <a:stretch/>
        </p:blipFill>
        <p:spPr bwMode="auto">
          <a:xfrm>
            <a:off x="10488778" y="115583"/>
            <a:ext cx="1503179" cy="45597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6364B28D-7635-CFF6-208A-FBC2A1BD072F}"/>
              </a:ext>
            </a:extLst>
          </p:cNvPr>
          <p:cNvSpPr/>
          <p:nvPr/>
        </p:nvSpPr>
        <p:spPr>
          <a:xfrm>
            <a:off x="0" y="0"/>
            <a:ext cx="12390120" cy="6071616"/>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C9938469-FD9B-9071-90AF-BE11E24F13FB}"/>
              </a:ext>
            </a:extLst>
          </p:cNvPr>
          <p:cNvSpPr>
            <a:spLocks noGrp="1"/>
          </p:cNvSpPr>
          <p:nvPr>
            <p:ph type="title"/>
          </p:nvPr>
        </p:nvSpPr>
        <p:spPr>
          <a:xfrm>
            <a:off x="1227217" y="332876"/>
            <a:ext cx="9601200" cy="1485900"/>
          </a:xfrm>
        </p:spPr>
        <p:txBody>
          <a:bodyPr/>
          <a:lstStyle/>
          <a:p>
            <a:r>
              <a:rPr lang="en-US" dirty="0">
                <a:latin typeface="Rockwell" panose="02060603020205020403" pitchFamily="18" charset="0"/>
              </a:rPr>
              <a:t>Veteran Myths</a:t>
            </a:r>
          </a:p>
        </p:txBody>
      </p:sp>
      <p:pic>
        <p:nvPicPr>
          <p:cNvPr id="14" name="Graphic 13" descr="Soldier">
            <a:extLst>
              <a:ext uri="{FF2B5EF4-FFF2-40B4-BE49-F238E27FC236}">
                <a16:creationId xmlns:a16="http://schemas.microsoft.com/office/drawing/2014/main" id="{FEE0E35E-67EA-6B0E-7C54-097A2F0E0BA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4948" y="115904"/>
            <a:ext cx="1543792" cy="1543792"/>
          </a:xfrm>
          <a:prstGeom prst="rect">
            <a:avLst/>
          </a:prstGeom>
        </p:spPr>
      </p:pic>
      <p:sp>
        <p:nvSpPr>
          <p:cNvPr id="4" name="Content Placeholder 2">
            <a:extLst>
              <a:ext uri="{FF2B5EF4-FFF2-40B4-BE49-F238E27FC236}">
                <a16:creationId xmlns:a16="http://schemas.microsoft.com/office/drawing/2014/main" id="{4D314999-A1AC-B59A-AD21-7D1375F37417}"/>
              </a:ext>
            </a:extLst>
          </p:cNvPr>
          <p:cNvSpPr>
            <a:spLocks noGrp="1"/>
          </p:cNvSpPr>
          <p:nvPr>
            <p:ph sz="half" idx="1"/>
          </p:nvPr>
        </p:nvSpPr>
        <p:spPr>
          <a:xfrm>
            <a:off x="1371600" y="1110102"/>
            <a:ext cx="10515600" cy="4766431"/>
          </a:xfrm>
        </p:spPr>
        <p:txBody>
          <a:bodyPr>
            <a:normAutofit fontScale="62500" lnSpcReduction="20000"/>
          </a:bodyPr>
          <a:lstStyle/>
          <a:p>
            <a:r>
              <a:rPr lang="en-US" sz="3200" dirty="0"/>
              <a:t>MYTH: There is nothing employers can do to prevent the loss of Reserve Component (RC) members if called to active duty</a:t>
            </a:r>
          </a:p>
          <a:p>
            <a:r>
              <a:rPr lang="en-US" sz="3200" dirty="0"/>
              <a:t>FACT: This is FALSE. All employers have rights to limit the impact of such recalls.</a:t>
            </a:r>
          </a:p>
          <a:p>
            <a:pPr lvl="1"/>
            <a:r>
              <a:rPr lang="en-US" sz="3200" dirty="0"/>
              <a:t>Employers may request that some of their workers be named “key employees” who cannot mobilize. </a:t>
            </a:r>
          </a:p>
          <a:p>
            <a:pPr lvl="1"/>
            <a:r>
              <a:rPr lang="en-US" sz="3200" dirty="0"/>
              <a:t>By law, the Department of Defense must limit the cumulative absences of RC members.</a:t>
            </a:r>
          </a:p>
          <a:p>
            <a:pPr lvl="1"/>
            <a:r>
              <a:rPr lang="en-US" sz="3200" dirty="0"/>
              <a:t>To educate and protect themselves, all employers should join the Employer Support of the Guard and Reserve (ESGR) organization. </a:t>
            </a:r>
          </a:p>
          <a:p>
            <a:pPr lvl="1"/>
            <a:r>
              <a:rPr lang="en-US" sz="3200" dirty="0"/>
              <a:t>ESGR is a DoD program that promotes cooperation between RC members and their civilian employers and helps resolve conflicts arising from an employee's military commitment. </a:t>
            </a:r>
          </a:p>
          <a:p>
            <a:pPr lvl="2"/>
            <a:r>
              <a:rPr lang="en-US" sz="2600" dirty="0"/>
              <a:t>ESGR offers several helpful employer programs.  </a:t>
            </a:r>
          </a:p>
          <a:p>
            <a:pPr lvl="2"/>
            <a:r>
              <a:rPr lang="en-US" sz="2600" dirty="0"/>
              <a:t>ESGR administers an awards program for supportive employers.  </a:t>
            </a:r>
          </a:p>
          <a:p>
            <a:pPr lvl="2"/>
            <a:r>
              <a:rPr lang="en-US" sz="2600" dirty="0"/>
              <a:t>ESGR also provides free mediation services to RC members and their employers.</a:t>
            </a:r>
            <a:r>
              <a:rPr lang="en-US" sz="3000" dirty="0"/>
              <a:t>  </a:t>
            </a:r>
          </a:p>
          <a:p>
            <a:pPr lvl="1"/>
            <a:r>
              <a:rPr lang="en-US" sz="3200" dirty="0"/>
              <a:t>There is no obligation to continue full or differential/partial pay during an RC member’s absence, although many leading companies have such policies. </a:t>
            </a:r>
          </a:p>
        </p:txBody>
      </p:sp>
    </p:spTree>
    <p:extLst>
      <p:ext uri="{BB962C8B-B14F-4D97-AF65-F5344CB8AC3E}">
        <p14:creationId xmlns:p14="http://schemas.microsoft.com/office/powerpoint/2010/main" val="16720054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444941C5-650A-6728-9243-92E0200940BE}"/>
              </a:ext>
            </a:extLst>
          </p:cNvPr>
          <p:cNvPicPr>
            <a:picLocks noChangeAspect="1"/>
          </p:cNvPicPr>
          <p:nvPr/>
        </p:nvPicPr>
        <p:blipFill>
          <a:blip r:embed="rId2"/>
          <a:stretch>
            <a:fillRect/>
          </a:stretch>
        </p:blipFill>
        <p:spPr>
          <a:xfrm>
            <a:off x="951632" y="-1"/>
            <a:ext cx="11438488" cy="7624373"/>
          </a:xfrm>
          <a:prstGeom prst="rect">
            <a:avLst/>
          </a:prstGeom>
        </p:spPr>
      </p:pic>
      <p:sp>
        <p:nvSpPr>
          <p:cNvPr id="14" name="Freeform: Shape 13">
            <a:extLst>
              <a:ext uri="{FF2B5EF4-FFF2-40B4-BE49-F238E27FC236}">
                <a16:creationId xmlns:a16="http://schemas.microsoft.com/office/drawing/2014/main" id="{2498D8E5-982F-26EB-0292-CD1D7048A6CF}"/>
              </a:ext>
            </a:extLst>
          </p:cNvPr>
          <p:cNvSpPr/>
          <p:nvPr/>
        </p:nvSpPr>
        <p:spPr>
          <a:xfrm>
            <a:off x="2" y="2"/>
            <a:ext cx="12191998" cy="6857999"/>
          </a:xfrm>
          <a:custGeom>
            <a:avLst/>
            <a:gdLst>
              <a:gd name="connsiteX0" fmla="*/ 0 w 12191998"/>
              <a:gd name="connsiteY0" fmla="*/ 0 h 6857999"/>
              <a:gd name="connsiteX1" fmla="*/ 6745222 w 12191998"/>
              <a:gd name="connsiteY1" fmla="*/ 0 h 6857999"/>
              <a:gd name="connsiteX2" fmla="*/ 6745222 w 12191998"/>
              <a:gd name="connsiteY2" fmla="*/ 4558282 h 6857999"/>
              <a:gd name="connsiteX3" fmla="*/ 6813803 w 12191998"/>
              <a:gd name="connsiteY3" fmla="*/ 4626863 h 6857999"/>
              <a:gd name="connsiteX4" fmla="*/ 7088121 w 12191998"/>
              <a:gd name="connsiteY4" fmla="*/ 4626863 h 6857999"/>
              <a:gd name="connsiteX5" fmla="*/ 7156702 w 12191998"/>
              <a:gd name="connsiteY5" fmla="*/ 4558282 h 6857999"/>
              <a:gd name="connsiteX6" fmla="*/ 7156702 w 12191998"/>
              <a:gd name="connsiteY6" fmla="*/ 0 h 6857999"/>
              <a:gd name="connsiteX7" fmla="*/ 7327390 w 12191998"/>
              <a:gd name="connsiteY7" fmla="*/ 0 h 6857999"/>
              <a:gd name="connsiteX8" fmla="*/ 7327390 w 12191998"/>
              <a:gd name="connsiteY8" fmla="*/ 5518402 h 6857999"/>
              <a:gd name="connsiteX9" fmla="*/ 7395971 w 12191998"/>
              <a:gd name="connsiteY9" fmla="*/ 5586983 h 6857999"/>
              <a:gd name="connsiteX10" fmla="*/ 7670289 w 12191998"/>
              <a:gd name="connsiteY10" fmla="*/ 5586983 h 6857999"/>
              <a:gd name="connsiteX11" fmla="*/ 7738870 w 12191998"/>
              <a:gd name="connsiteY11" fmla="*/ 5518402 h 6857999"/>
              <a:gd name="connsiteX12" fmla="*/ 7738870 w 12191998"/>
              <a:gd name="connsiteY12" fmla="*/ 0 h 6857999"/>
              <a:gd name="connsiteX13" fmla="*/ 7909558 w 12191998"/>
              <a:gd name="connsiteY13" fmla="*/ 0 h 6857999"/>
              <a:gd name="connsiteX14" fmla="*/ 7909558 w 12191998"/>
              <a:gd name="connsiteY14" fmla="*/ 3579874 h 6857999"/>
              <a:gd name="connsiteX15" fmla="*/ 7978139 w 12191998"/>
              <a:gd name="connsiteY15" fmla="*/ 3648455 h 6857999"/>
              <a:gd name="connsiteX16" fmla="*/ 8252457 w 12191998"/>
              <a:gd name="connsiteY16" fmla="*/ 3648455 h 6857999"/>
              <a:gd name="connsiteX17" fmla="*/ 8321038 w 12191998"/>
              <a:gd name="connsiteY17" fmla="*/ 3579874 h 6857999"/>
              <a:gd name="connsiteX18" fmla="*/ 8321038 w 12191998"/>
              <a:gd name="connsiteY18" fmla="*/ 0 h 6857999"/>
              <a:gd name="connsiteX19" fmla="*/ 8491726 w 12191998"/>
              <a:gd name="connsiteY19" fmla="*/ 0 h 6857999"/>
              <a:gd name="connsiteX20" fmla="*/ 8491726 w 12191998"/>
              <a:gd name="connsiteY20" fmla="*/ 6112762 h 6857999"/>
              <a:gd name="connsiteX21" fmla="*/ 8560307 w 12191998"/>
              <a:gd name="connsiteY21" fmla="*/ 6181343 h 6857999"/>
              <a:gd name="connsiteX22" fmla="*/ 8834625 w 12191998"/>
              <a:gd name="connsiteY22" fmla="*/ 6181343 h 6857999"/>
              <a:gd name="connsiteX23" fmla="*/ 8903206 w 12191998"/>
              <a:gd name="connsiteY23" fmla="*/ 6112762 h 6857999"/>
              <a:gd name="connsiteX24" fmla="*/ 8903206 w 12191998"/>
              <a:gd name="connsiteY24" fmla="*/ 0 h 6857999"/>
              <a:gd name="connsiteX25" fmla="*/ 9073894 w 12191998"/>
              <a:gd name="connsiteY25" fmla="*/ 0 h 6857999"/>
              <a:gd name="connsiteX26" fmla="*/ 9073894 w 12191998"/>
              <a:gd name="connsiteY26" fmla="*/ 5664706 h 6857999"/>
              <a:gd name="connsiteX27" fmla="*/ 9142475 w 12191998"/>
              <a:gd name="connsiteY27" fmla="*/ 5733287 h 6857999"/>
              <a:gd name="connsiteX28" fmla="*/ 9416793 w 12191998"/>
              <a:gd name="connsiteY28" fmla="*/ 5733287 h 6857999"/>
              <a:gd name="connsiteX29" fmla="*/ 9485374 w 12191998"/>
              <a:gd name="connsiteY29" fmla="*/ 5664706 h 6857999"/>
              <a:gd name="connsiteX30" fmla="*/ 9485374 w 12191998"/>
              <a:gd name="connsiteY30" fmla="*/ 0 h 6857999"/>
              <a:gd name="connsiteX31" fmla="*/ 9656062 w 12191998"/>
              <a:gd name="connsiteY31" fmla="*/ 0 h 6857999"/>
              <a:gd name="connsiteX32" fmla="*/ 9656062 w 12191998"/>
              <a:gd name="connsiteY32" fmla="*/ 5136290 h 6857999"/>
              <a:gd name="connsiteX33" fmla="*/ 9724643 w 12191998"/>
              <a:gd name="connsiteY33" fmla="*/ 5204871 h 6857999"/>
              <a:gd name="connsiteX34" fmla="*/ 9998961 w 12191998"/>
              <a:gd name="connsiteY34" fmla="*/ 5204871 h 6857999"/>
              <a:gd name="connsiteX35" fmla="*/ 10067542 w 12191998"/>
              <a:gd name="connsiteY35" fmla="*/ 5136290 h 6857999"/>
              <a:gd name="connsiteX36" fmla="*/ 10067542 w 12191998"/>
              <a:gd name="connsiteY36" fmla="*/ 0 h 6857999"/>
              <a:gd name="connsiteX37" fmla="*/ 10238230 w 12191998"/>
              <a:gd name="connsiteY37" fmla="*/ 0 h 6857999"/>
              <a:gd name="connsiteX38" fmla="*/ 10238230 w 12191998"/>
              <a:gd name="connsiteY38" fmla="*/ 4119370 h 6857999"/>
              <a:gd name="connsiteX39" fmla="*/ 10306811 w 12191998"/>
              <a:gd name="connsiteY39" fmla="*/ 4187951 h 6857999"/>
              <a:gd name="connsiteX40" fmla="*/ 10581129 w 12191998"/>
              <a:gd name="connsiteY40" fmla="*/ 4187951 h 6857999"/>
              <a:gd name="connsiteX41" fmla="*/ 10649710 w 12191998"/>
              <a:gd name="connsiteY41" fmla="*/ 4119370 h 6857999"/>
              <a:gd name="connsiteX42" fmla="*/ 10649710 w 12191998"/>
              <a:gd name="connsiteY42" fmla="*/ 0 h 6857999"/>
              <a:gd name="connsiteX43" fmla="*/ 10820398 w 12191998"/>
              <a:gd name="connsiteY43" fmla="*/ 0 h 6857999"/>
              <a:gd name="connsiteX44" fmla="*/ 10820398 w 12191998"/>
              <a:gd name="connsiteY44" fmla="*/ 4777738 h 6857999"/>
              <a:gd name="connsiteX45" fmla="*/ 10888979 w 12191998"/>
              <a:gd name="connsiteY45" fmla="*/ 4846319 h 6857999"/>
              <a:gd name="connsiteX46" fmla="*/ 11163297 w 12191998"/>
              <a:gd name="connsiteY46" fmla="*/ 4846319 h 6857999"/>
              <a:gd name="connsiteX47" fmla="*/ 11231878 w 12191998"/>
              <a:gd name="connsiteY47" fmla="*/ 4777738 h 6857999"/>
              <a:gd name="connsiteX48" fmla="*/ 11231878 w 12191998"/>
              <a:gd name="connsiteY48" fmla="*/ 0 h 6857999"/>
              <a:gd name="connsiteX49" fmla="*/ 11402566 w 12191998"/>
              <a:gd name="connsiteY49" fmla="*/ 0 h 6857999"/>
              <a:gd name="connsiteX50" fmla="*/ 11402566 w 12191998"/>
              <a:gd name="connsiteY50" fmla="*/ 5417818 h 6857999"/>
              <a:gd name="connsiteX51" fmla="*/ 11471147 w 12191998"/>
              <a:gd name="connsiteY51" fmla="*/ 5486399 h 6857999"/>
              <a:gd name="connsiteX52" fmla="*/ 11745465 w 12191998"/>
              <a:gd name="connsiteY52" fmla="*/ 5486399 h 6857999"/>
              <a:gd name="connsiteX53" fmla="*/ 11814046 w 12191998"/>
              <a:gd name="connsiteY53" fmla="*/ 5417818 h 6857999"/>
              <a:gd name="connsiteX54" fmla="*/ 11814046 w 12191998"/>
              <a:gd name="connsiteY54" fmla="*/ 0 h 6857999"/>
              <a:gd name="connsiteX55" fmla="*/ 12191998 w 12191998"/>
              <a:gd name="connsiteY55" fmla="*/ 0 h 6857999"/>
              <a:gd name="connsiteX56" fmla="*/ 12191998 w 12191998"/>
              <a:gd name="connsiteY56" fmla="*/ 6857999 h 6857999"/>
              <a:gd name="connsiteX57" fmla="*/ 0 w 12191998"/>
              <a:gd name="connsiteY57"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2191998" h="6857999">
                <a:moveTo>
                  <a:pt x="0" y="0"/>
                </a:moveTo>
                <a:lnTo>
                  <a:pt x="6745222" y="0"/>
                </a:lnTo>
                <a:lnTo>
                  <a:pt x="6745222" y="4558282"/>
                </a:lnTo>
                <a:cubicBezTo>
                  <a:pt x="6745222" y="4596158"/>
                  <a:pt x="6775927" y="4626863"/>
                  <a:pt x="6813803" y="4626863"/>
                </a:cubicBezTo>
                <a:lnTo>
                  <a:pt x="7088121" y="4626863"/>
                </a:lnTo>
                <a:cubicBezTo>
                  <a:pt x="7125997" y="4626863"/>
                  <a:pt x="7156702" y="4596158"/>
                  <a:pt x="7156702" y="4558282"/>
                </a:cubicBezTo>
                <a:lnTo>
                  <a:pt x="7156702" y="0"/>
                </a:lnTo>
                <a:lnTo>
                  <a:pt x="7327390" y="0"/>
                </a:lnTo>
                <a:lnTo>
                  <a:pt x="7327390" y="5518402"/>
                </a:lnTo>
                <a:cubicBezTo>
                  <a:pt x="7327390" y="5556278"/>
                  <a:pt x="7358095" y="5586983"/>
                  <a:pt x="7395971" y="5586983"/>
                </a:cubicBezTo>
                <a:lnTo>
                  <a:pt x="7670289" y="5586983"/>
                </a:lnTo>
                <a:cubicBezTo>
                  <a:pt x="7708165" y="5586983"/>
                  <a:pt x="7738870" y="5556278"/>
                  <a:pt x="7738870" y="5518402"/>
                </a:cubicBezTo>
                <a:lnTo>
                  <a:pt x="7738870" y="0"/>
                </a:lnTo>
                <a:lnTo>
                  <a:pt x="7909558" y="0"/>
                </a:lnTo>
                <a:lnTo>
                  <a:pt x="7909558" y="3579874"/>
                </a:lnTo>
                <a:cubicBezTo>
                  <a:pt x="7909558" y="3617750"/>
                  <a:pt x="7940263" y="3648455"/>
                  <a:pt x="7978139" y="3648455"/>
                </a:cubicBezTo>
                <a:lnTo>
                  <a:pt x="8252457" y="3648455"/>
                </a:lnTo>
                <a:cubicBezTo>
                  <a:pt x="8290333" y="3648455"/>
                  <a:pt x="8321038" y="3617750"/>
                  <a:pt x="8321038" y="3579874"/>
                </a:cubicBezTo>
                <a:lnTo>
                  <a:pt x="8321038" y="0"/>
                </a:lnTo>
                <a:lnTo>
                  <a:pt x="8491726" y="0"/>
                </a:lnTo>
                <a:lnTo>
                  <a:pt x="8491726" y="6112762"/>
                </a:lnTo>
                <a:cubicBezTo>
                  <a:pt x="8491726" y="6150638"/>
                  <a:pt x="8522431" y="6181343"/>
                  <a:pt x="8560307" y="6181343"/>
                </a:cubicBezTo>
                <a:lnTo>
                  <a:pt x="8834625" y="6181343"/>
                </a:lnTo>
                <a:cubicBezTo>
                  <a:pt x="8872501" y="6181343"/>
                  <a:pt x="8903206" y="6150638"/>
                  <a:pt x="8903206" y="6112762"/>
                </a:cubicBezTo>
                <a:lnTo>
                  <a:pt x="8903206" y="0"/>
                </a:lnTo>
                <a:lnTo>
                  <a:pt x="9073894" y="0"/>
                </a:lnTo>
                <a:lnTo>
                  <a:pt x="9073894" y="5664706"/>
                </a:lnTo>
                <a:cubicBezTo>
                  <a:pt x="9073894" y="5702582"/>
                  <a:pt x="9104599" y="5733287"/>
                  <a:pt x="9142475" y="5733287"/>
                </a:cubicBezTo>
                <a:lnTo>
                  <a:pt x="9416793" y="5733287"/>
                </a:lnTo>
                <a:cubicBezTo>
                  <a:pt x="9454669" y="5733287"/>
                  <a:pt x="9485374" y="5702582"/>
                  <a:pt x="9485374" y="5664706"/>
                </a:cubicBezTo>
                <a:lnTo>
                  <a:pt x="9485374" y="0"/>
                </a:lnTo>
                <a:lnTo>
                  <a:pt x="9656062" y="0"/>
                </a:lnTo>
                <a:lnTo>
                  <a:pt x="9656062" y="5136290"/>
                </a:lnTo>
                <a:cubicBezTo>
                  <a:pt x="9656062" y="5174166"/>
                  <a:pt x="9686767" y="5204871"/>
                  <a:pt x="9724643" y="5204871"/>
                </a:cubicBezTo>
                <a:lnTo>
                  <a:pt x="9998961" y="5204871"/>
                </a:lnTo>
                <a:cubicBezTo>
                  <a:pt x="10036837" y="5204871"/>
                  <a:pt x="10067542" y="5174166"/>
                  <a:pt x="10067542" y="5136290"/>
                </a:cubicBezTo>
                <a:lnTo>
                  <a:pt x="10067542" y="0"/>
                </a:lnTo>
                <a:lnTo>
                  <a:pt x="10238230" y="0"/>
                </a:lnTo>
                <a:lnTo>
                  <a:pt x="10238230" y="4119370"/>
                </a:lnTo>
                <a:cubicBezTo>
                  <a:pt x="10238230" y="4157246"/>
                  <a:pt x="10268935" y="4187951"/>
                  <a:pt x="10306811" y="4187951"/>
                </a:cubicBezTo>
                <a:lnTo>
                  <a:pt x="10581129" y="4187951"/>
                </a:lnTo>
                <a:cubicBezTo>
                  <a:pt x="10619005" y="4187951"/>
                  <a:pt x="10649710" y="4157246"/>
                  <a:pt x="10649710" y="4119370"/>
                </a:cubicBezTo>
                <a:lnTo>
                  <a:pt x="10649710" y="0"/>
                </a:lnTo>
                <a:lnTo>
                  <a:pt x="10820398" y="0"/>
                </a:lnTo>
                <a:lnTo>
                  <a:pt x="10820398" y="4777738"/>
                </a:lnTo>
                <a:cubicBezTo>
                  <a:pt x="10820398" y="4815614"/>
                  <a:pt x="10851103" y="4846319"/>
                  <a:pt x="10888979" y="4846319"/>
                </a:cubicBezTo>
                <a:lnTo>
                  <a:pt x="11163297" y="4846319"/>
                </a:lnTo>
                <a:cubicBezTo>
                  <a:pt x="11201173" y="4846319"/>
                  <a:pt x="11231878" y="4815614"/>
                  <a:pt x="11231878" y="4777738"/>
                </a:cubicBezTo>
                <a:lnTo>
                  <a:pt x="11231878" y="0"/>
                </a:lnTo>
                <a:lnTo>
                  <a:pt x="11402566" y="0"/>
                </a:lnTo>
                <a:lnTo>
                  <a:pt x="11402566" y="5417818"/>
                </a:lnTo>
                <a:cubicBezTo>
                  <a:pt x="11402566" y="5455694"/>
                  <a:pt x="11433271" y="5486399"/>
                  <a:pt x="11471147" y="5486399"/>
                </a:cubicBezTo>
                <a:lnTo>
                  <a:pt x="11745465" y="5486399"/>
                </a:lnTo>
                <a:cubicBezTo>
                  <a:pt x="11783341" y="5486399"/>
                  <a:pt x="11814046" y="5455694"/>
                  <a:pt x="11814046" y="5417818"/>
                </a:cubicBezTo>
                <a:lnTo>
                  <a:pt x="11814046" y="0"/>
                </a:lnTo>
                <a:lnTo>
                  <a:pt x="12191998" y="0"/>
                </a:lnTo>
                <a:lnTo>
                  <a:pt x="12191998" y="6857999"/>
                </a:lnTo>
                <a:lnTo>
                  <a:pt x="0" y="6857999"/>
                </a:lnTo>
                <a:close/>
              </a:path>
            </a:pathLst>
          </a:cu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Footer Placeholder 14">
            <a:extLst>
              <a:ext uri="{FF2B5EF4-FFF2-40B4-BE49-F238E27FC236}">
                <a16:creationId xmlns:a16="http://schemas.microsoft.com/office/drawing/2014/main" id="{FA793D22-8899-1E65-77CE-6A4298EF7BA6}"/>
              </a:ext>
            </a:extLst>
          </p:cNvPr>
          <p:cNvSpPr txBox="1">
            <a:spLocks/>
          </p:cNvSpPr>
          <p:nvPr/>
        </p:nvSpPr>
        <p:spPr>
          <a:xfrm>
            <a:off x="10958318" y="6447531"/>
            <a:ext cx="1018039" cy="404614"/>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COPYRIGHT</a:t>
            </a:r>
          </a:p>
        </p:txBody>
      </p:sp>
      <p:sp>
        <p:nvSpPr>
          <p:cNvPr id="6" name="Title 1">
            <a:extLst>
              <a:ext uri="{FF2B5EF4-FFF2-40B4-BE49-F238E27FC236}">
                <a16:creationId xmlns:a16="http://schemas.microsoft.com/office/drawing/2014/main" id="{D20A7205-85FB-BD51-F013-5D0BF3D857AA}"/>
              </a:ext>
            </a:extLst>
          </p:cNvPr>
          <p:cNvSpPr>
            <a:spLocks noGrp="1"/>
          </p:cNvSpPr>
          <p:nvPr>
            <p:ph type="title"/>
          </p:nvPr>
        </p:nvSpPr>
        <p:spPr>
          <a:xfrm>
            <a:off x="758952" y="685800"/>
            <a:ext cx="9601200" cy="737647"/>
          </a:xfrm>
        </p:spPr>
        <p:txBody>
          <a:bodyPr/>
          <a:lstStyle/>
          <a:p>
            <a:r>
              <a:rPr lang="en-US" dirty="0">
                <a:latin typeface="Rockwell" panose="02060603020205020403" pitchFamily="18" charset="0"/>
              </a:rPr>
              <a:t>Question:</a:t>
            </a:r>
          </a:p>
        </p:txBody>
      </p:sp>
      <p:sp>
        <p:nvSpPr>
          <p:cNvPr id="7" name="Content Placeholder 2">
            <a:extLst>
              <a:ext uri="{FF2B5EF4-FFF2-40B4-BE49-F238E27FC236}">
                <a16:creationId xmlns:a16="http://schemas.microsoft.com/office/drawing/2014/main" id="{944CCE05-EB08-0CB7-2855-15C204F212C5}"/>
              </a:ext>
            </a:extLst>
          </p:cNvPr>
          <p:cNvSpPr>
            <a:spLocks noGrp="1"/>
          </p:cNvSpPr>
          <p:nvPr>
            <p:ph idx="1"/>
          </p:nvPr>
        </p:nvSpPr>
        <p:spPr>
          <a:xfrm>
            <a:off x="758952" y="1411286"/>
            <a:ext cx="5897880" cy="5315681"/>
          </a:xfrm>
        </p:spPr>
        <p:txBody>
          <a:bodyPr>
            <a:normAutofit/>
          </a:bodyPr>
          <a:lstStyle/>
          <a:p>
            <a:pPr marL="0" indent="0" algn="ctr">
              <a:buNone/>
            </a:pPr>
            <a:r>
              <a:rPr lang="en-US" sz="4000" dirty="0">
                <a:latin typeface="+mj-lt"/>
                <a:cs typeface="Aharoni" panose="02010803020104030203" pitchFamily="2" charset="-79"/>
              </a:rPr>
              <a:t>Do veteran hiring programs have quantifiable outcomes?</a:t>
            </a:r>
          </a:p>
          <a:p>
            <a:pPr marL="0" indent="0">
              <a:buNone/>
            </a:pPr>
            <a:endParaRPr lang="en-US" dirty="0">
              <a:latin typeface="+mj-lt"/>
            </a:endParaRPr>
          </a:p>
        </p:txBody>
      </p:sp>
      <p:sp>
        <p:nvSpPr>
          <p:cNvPr id="2" name="Oval 1">
            <a:extLst>
              <a:ext uri="{FF2B5EF4-FFF2-40B4-BE49-F238E27FC236}">
                <a16:creationId xmlns:a16="http://schemas.microsoft.com/office/drawing/2014/main" id="{FCB2D79B-8359-B826-52D5-4951F7FC5A9C}"/>
              </a:ext>
            </a:extLst>
          </p:cNvPr>
          <p:cNvSpPr/>
          <p:nvPr/>
        </p:nvSpPr>
        <p:spPr>
          <a:xfrm>
            <a:off x="1379623" y="3428999"/>
            <a:ext cx="1756531" cy="2839825"/>
          </a:xfrm>
          <a:prstGeom prst="ellipse">
            <a:avLst/>
          </a:prstGeom>
          <a:solidFill>
            <a:schemeClr val="tx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4400" b="1" dirty="0"/>
              <a:t>Yes</a:t>
            </a:r>
          </a:p>
        </p:txBody>
      </p:sp>
      <p:sp>
        <p:nvSpPr>
          <p:cNvPr id="3" name="Oval 2">
            <a:extLst>
              <a:ext uri="{FF2B5EF4-FFF2-40B4-BE49-F238E27FC236}">
                <a16:creationId xmlns:a16="http://schemas.microsoft.com/office/drawing/2014/main" id="{0F3A24E8-B08D-5D45-28A0-A706B09C3765}"/>
              </a:ext>
            </a:extLst>
          </p:cNvPr>
          <p:cNvSpPr/>
          <p:nvPr/>
        </p:nvSpPr>
        <p:spPr>
          <a:xfrm>
            <a:off x="4231467" y="3428999"/>
            <a:ext cx="1756531" cy="2839825"/>
          </a:xfrm>
          <a:prstGeom prst="ellipse">
            <a:avLst/>
          </a:prstGeom>
          <a:solidFill>
            <a:schemeClr val="tx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4400" b="1" dirty="0"/>
              <a:t>No</a:t>
            </a:r>
          </a:p>
        </p:txBody>
      </p:sp>
    </p:spTree>
    <p:extLst>
      <p:ext uri="{BB962C8B-B14F-4D97-AF65-F5344CB8AC3E}">
        <p14:creationId xmlns:p14="http://schemas.microsoft.com/office/powerpoint/2010/main" val="14049188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444941C5-650A-6728-9243-92E0200940BE}"/>
              </a:ext>
            </a:extLst>
          </p:cNvPr>
          <p:cNvPicPr>
            <a:picLocks noChangeAspect="1"/>
          </p:cNvPicPr>
          <p:nvPr/>
        </p:nvPicPr>
        <p:blipFill>
          <a:blip r:embed="rId2"/>
          <a:stretch>
            <a:fillRect/>
          </a:stretch>
        </p:blipFill>
        <p:spPr>
          <a:xfrm>
            <a:off x="0" y="-1"/>
            <a:ext cx="12390120" cy="8258687"/>
          </a:xfrm>
          <a:prstGeom prst="rect">
            <a:avLst/>
          </a:prstGeom>
        </p:spPr>
      </p:pic>
      <p:sp>
        <p:nvSpPr>
          <p:cNvPr id="19" name="Footer Placeholder 14">
            <a:extLst>
              <a:ext uri="{FF2B5EF4-FFF2-40B4-BE49-F238E27FC236}">
                <a16:creationId xmlns:a16="http://schemas.microsoft.com/office/drawing/2014/main" id="{FA793D22-8899-1E65-77CE-6A4298EF7BA6}"/>
              </a:ext>
            </a:extLst>
          </p:cNvPr>
          <p:cNvSpPr txBox="1">
            <a:spLocks/>
          </p:cNvSpPr>
          <p:nvPr/>
        </p:nvSpPr>
        <p:spPr>
          <a:xfrm>
            <a:off x="10958318" y="6447531"/>
            <a:ext cx="1018039" cy="404614"/>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COPYRIGHT</a:t>
            </a:r>
          </a:p>
        </p:txBody>
      </p:sp>
      <p:pic>
        <p:nvPicPr>
          <p:cNvPr id="20" name="Picture 19" descr="PNC-Bank-logo - SD Regional Chamber">
            <a:extLst>
              <a:ext uri="{FF2B5EF4-FFF2-40B4-BE49-F238E27FC236}">
                <a16:creationId xmlns:a16="http://schemas.microsoft.com/office/drawing/2014/main" id="{61435527-E435-6A56-46E7-C1182915E3D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4019" b="25425"/>
          <a:stretch/>
        </p:blipFill>
        <p:spPr bwMode="auto">
          <a:xfrm>
            <a:off x="10488778" y="115583"/>
            <a:ext cx="1503179" cy="45597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6364B28D-7635-CFF6-208A-FBC2A1BD072F}"/>
              </a:ext>
            </a:extLst>
          </p:cNvPr>
          <p:cNvSpPr/>
          <p:nvPr/>
        </p:nvSpPr>
        <p:spPr>
          <a:xfrm>
            <a:off x="0" y="0"/>
            <a:ext cx="12390120" cy="6071616"/>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C9938469-FD9B-9071-90AF-BE11E24F13FB}"/>
              </a:ext>
            </a:extLst>
          </p:cNvPr>
          <p:cNvSpPr>
            <a:spLocks noGrp="1"/>
          </p:cNvSpPr>
          <p:nvPr>
            <p:ph type="title"/>
          </p:nvPr>
        </p:nvSpPr>
        <p:spPr>
          <a:xfrm>
            <a:off x="1227217" y="332876"/>
            <a:ext cx="9601200" cy="1485900"/>
          </a:xfrm>
        </p:spPr>
        <p:txBody>
          <a:bodyPr/>
          <a:lstStyle/>
          <a:p>
            <a:r>
              <a:rPr lang="en-US" dirty="0">
                <a:latin typeface="Rockwell" panose="02060603020205020403" pitchFamily="18" charset="0"/>
              </a:rPr>
              <a:t>Veteran Myths</a:t>
            </a:r>
          </a:p>
        </p:txBody>
      </p:sp>
      <p:pic>
        <p:nvPicPr>
          <p:cNvPr id="14" name="Graphic 13" descr="Soldier">
            <a:extLst>
              <a:ext uri="{FF2B5EF4-FFF2-40B4-BE49-F238E27FC236}">
                <a16:creationId xmlns:a16="http://schemas.microsoft.com/office/drawing/2014/main" id="{FEE0E35E-67EA-6B0E-7C54-097A2F0E0BA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4948" y="115904"/>
            <a:ext cx="1543792" cy="1543792"/>
          </a:xfrm>
          <a:prstGeom prst="rect">
            <a:avLst/>
          </a:prstGeom>
        </p:spPr>
      </p:pic>
      <p:sp>
        <p:nvSpPr>
          <p:cNvPr id="5" name="Content Placeholder 2">
            <a:extLst>
              <a:ext uri="{FF2B5EF4-FFF2-40B4-BE49-F238E27FC236}">
                <a16:creationId xmlns:a16="http://schemas.microsoft.com/office/drawing/2014/main" id="{DCF719B7-2100-8CFF-E63B-9A96B2A90139}"/>
              </a:ext>
            </a:extLst>
          </p:cNvPr>
          <p:cNvSpPr>
            <a:spLocks noGrp="1"/>
          </p:cNvSpPr>
          <p:nvPr>
            <p:ph idx="1"/>
          </p:nvPr>
        </p:nvSpPr>
        <p:spPr>
          <a:xfrm>
            <a:off x="1371600" y="1034280"/>
            <a:ext cx="9731829" cy="4239684"/>
          </a:xfrm>
        </p:spPr>
        <p:txBody>
          <a:bodyPr>
            <a:noAutofit/>
          </a:bodyPr>
          <a:lstStyle/>
          <a:p>
            <a:pPr lvl="0"/>
            <a:r>
              <a:rPr lang="en-US" sz="2000" dirty="0"/>
              <a:t>MYTH: Veteran Hiring Programs have no quantifiable outcomes</a:t>
            </a:r>
          </a:p>
          <a:p>
            <a:pPr lvl="0"/>
            <a:r>
              <a:rPr lang="en-US" sz="2000" dirty="0"/>
              <a:t>FACT: Veteran Hiring Programs have direct and quantifiable outcomes</a:t>
            </a:r>
          </a:p>
          <a:p>
            <a:pPr lvl="0"/>
            <a:r>
              <a:rPr lang="en-US" sz="2000" dirty="0"/>
              <a:t>The nation’s military community comprises 37 Million individuals who wield $1.2 Trillion in annual buying power</a:t>
            </a:r>
          </a:p>
          <a:p>
            <a:pPr lvl="0"/>
            <a:r>
              <a:rPr lang="en-US" sz="2000" dirty="0"/>
              <a:t>Organizations with the most inclusive and best talent management approaches have several advantages</a:t>
            </a:r>
          </a:p>
          <a:p>
            <a:pPr lvl="1"/>
            <a:r>
              <a:rPr lang="en-US" sz="1800" dirty="0"/>
              <a:t>22% increase in productivity at organizations that create inclusive environments</a:t>
            </a:r>
          </a:p>
          <a:p>
            <a:pPr lvl="1"/>
            <a:r>
              <a:rPr lang="en-US" sz="1800" dirty="0"/>
              <a:t>13 x higher mean cash flow from operations</a:t>
            </a:r>
          </a:p>
          <a:p>
            <a:pPr lvl="1"/>
            <a:r>
              <a:rPr lang="en-US" sz="1800" dirty="0"/>
              <a:t>~4 x more able to deal with personnel performance problems</a:t>
            </a:r>
          </a:p>
          <a:p>
            <a:pPr lvl="1"/>
            <a:r>
              <a:rPr lang="en-US" sz="1800" dirty="0"/>
              <a:t>~3 x more likely to identify and build leaders</a:t>
            </a:r>
          </a:p>
          <a:p>
            <a:pPr lvl="0"/>
            <a:endParaRPr lang="en-US" sz="2000" dirty="0"/>
          </a:p>
        </p:txBody>
      </p:sp>
      <p:sp>
        <p:nvSpPr>
          <p:cNvPr id="8" name="Rectangle 7">
            <a:extLst>
              <a:ext uri="{FF2B5EF4-FFF2-40B4-BE49-F238E27FC236}">
                <a16:creationId xmlns:a16="http://schemas.microsoft.com/office/drawing/2014/main" id="{FABFC769-9AD9-17C1-1198-0B9C1BF44061}"/>
              </a:ext>
            </a:extLst>
          </p:cNvPr>
          <p:cNvSpPr/>
          <p:nvPr/>
        </p:nvSpPr>
        <p:spPr>
          <a:xfrm>
            <a:off x="1371600" y="5025368"/>
            <a:ext cx="9811965" cy="7746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Calibri" panose="020F0502020204030204" pitchFamily="34" charset="0"/>
                <a:cs typeface="Calibri" panose="020F0502020204030204" pitchFamily="34" charset="0"/>
              </a:rPr>
              <a:t>Veterans fully employed in optimal career fields will double their career earnings, rates of retention, and job satisfaction.</a:t>
            </a:r>
          </a:p>
        </p:txBody>
      </p:sp>
      <p:pic>
        <p:nvPicPr>
          <p:cNvPr id="9" name="Picture 8" descr="A close up of a logo&#10;&#10;Description generated with very high confidence">
            <a:extLst>
              <a:ext uri="{FF2B5EF4-FFF2-40B4-BE49-F238E27FC236}">
                <a16:creationId xmlns:a16="http://schemas.microsoft.com/office/drawing/2014/main" id="{F51490C0-81B1-5820-230B-42D5EF216837}"/>
              </a:ext>
            </a:extLst>
          </p:cNvPr>
          <p:cNvPicPr>
            <a:picLocks noChangeAspect="1"/>
          </p:cNvPicPr>
          <p:nvPr/>
        </p:nvPicPr>
        <p:blipFill>
          <a:blip r:embed="rId6"/>
          <a:stretch>
            <a:fillRect/>
          </a:stretch>
        </p:blipFill>
        <p:spPr>
          <a:xfrm>
            <a:off x="10571153" y="3544444"/>
            <a:ext cx="1300593" cy="1300593"/>
          </a:xfrm>
          <a:prstGeom prst="rect">
            <a:avLst/>
          </a:prstGeom>
        </p:spPr>
      </p:pic>
    </p:spTree>
    <p:extLst>
      <p:ext uri="{BB962C8B-B14F-4D97-AF65-F5344CB8AC3E}">
        <p14:creationId xmlns:p14="http://schemas.microsoft.com/office/powerpoint/2010/main" val="20723582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444941C5-650A-6728-9243-92E0200940BE}"/>
              </a:ext>
            </a:extLst>
          </p:cNvPr>
          <p:cNvPicPr>
            <a:picLocks noChangeAspect="1"/>
          </p:cNvPicPr>
          <p:nvPr/>
        </p:nvPicPr>
        <p:blipFill>
          <a:blip r:embed="rId2"/>
          <a:stretch>
            <a:fillRect/>
          </a:stretch>
        </p:blipFill>
        <p:spPr>
          <a:xfrm>
            <a:off x="951632" y="-1"/>
            <a:ext cx="11438488" cy="7624373"/>
          </a:xfrm>
          <a:prstGeom prst="rect">
            <a:avLst/>
          </a:prstGeom>
        </p:spPr>
      </p:pic>
      <p:sp>
        <p:nvSpPr>
          <p:cNvPr id="14" name="Freeform: Shape 13">
            <a:extLst>
              <a:ext uri="{FF2B5EF4-FFF2-40B4-BE49-F238E27FC236}">
                <a16:creationId xmlns:a16="http://schemas.microsoft.com/office/drawing/2014/main" id="{2498D8E5-982F-26EB-0292-CD1D7048A6CF}"/>
              </a:ext>
            </a:extLst>
          </p:cNvPr>
          <p:cNvSpPr/>
          <p:nvPr/>
        </p:nvSpPr>
        <p:spPr>
          <a:xfrm>
            <a:off x="2" y="2"/>
            <a:ext cx="12191998" cy="6857999"/>
          </a:xfrm>
          <a:custGeom>
            <a:avLst/>
            <a:gdLst>
              <a:gd name="connsiteX0" fmla="*/ 0 w 12191998"/>
              <a:gd name="connsiteY0" fmla="*/ 0 h 6857999"/>
              <a:gd name="connsiteX1" fmla="*/ 6745222 w 12191998"/>
              <a:gd name="connsiteY1" fmla="*/ 0 h 6857999"/>
              <a:gd name="connsiteX2" fmla="*/ 6745222 w 12191998"/>
              <a:gd name="connsiteY2" fmla="*/ 4558282 h 6857999"/>
              <a:gd name="connsiteX3" fmla="*/ 6813803 w 12191998"/>
              <a:gd name="connsiteY3" fmla="*/ 4626863 h 6857999"/>
              <a:gd name="connsiteX4" fmla="*/ 7088121 w 12191998"/>
              <a:gd name="connsiteY4" fmla="*/ 4626863 h 6857999"/>
              <a:gd name="connsiteX5" fmla="*/ 7156702 w 12191998"/>
              <a:gd name="connsiteY5" fmla="*/ 4558282 h 6857999"/>
              <a:gd name="connsiteX6" fmla="*/ 7156702 w 12191998"/>
              <a:gd name="connsiteY6" fmla="*/ 0 h 6857999"/>
              <a:gd name="connsiteX7" fmla="*/ 7327390 w 12191998"/>
              <a:gd name="connsiteY7" fmla="*/ 0 h 6857999"/>
              <a:gd name="connsiteX8" fmla="*/ 7327390 w 12191998"/>
              <a:gd name="connsiteY8" fmla="*/ 5518402 h 6857999"/>
              <a:gd name="connsiteX9" fmla="*/ 7395971 w 12191998"/>
              <a:gd name="connsiteY9" fmla="*/ 5586983 h 6857999"/>
              <a:gd name="connsiteX10" fmla="*/ 7670289 w 12191998"/>
              <a:gd name="connsiteY10" fmla="*/ 5586983 h 6857999"/>
              <a:gd name="connsiteX11" fmla="*/ 7738870 w 12191998"/>
              <a:gd name="connsiteY11" fmla="*/ 5518402 h 6857999"/>
              <a:gd name="connsiteX12" fmla="*/ 7738870 w 12191998"/>
              <a:gd name="connsiteY12" fmla="*/ 0 h 6857999"/>
              <a:gd name="connsiteX13" fmla="*/ 7909558 w 12191998"/>
              <a:gd name="connsiteY13" fmla="*/ 0 h 6857999"/>
              <a:gd name="connsiteX14" fmla="*/ 7909558 w 12191998"/>
              <a:gd name="connsiteY14" fmla="*/ 3579874 h 6857999"/>
              <a:gd name="connsiteX15" fmla="*/ 7978139 w 12191998"/>
              <a:gd name="connsiteY15" fmla="*/ 3648455 h 6857999"/>
              <a:gd name="connsiteX16" fmla="*/ 8252457 w 12191998"/>
              <a:gd name="connsiteY16" fmla="*/ 3648455 h 6857999"/>
              <a:gd name="connsiteX17" fmla="*/ 8321038 w 12191998"/>
              <a:gd name="connsiteY17" fmla="*/ 3579874 h 6857999"/>
              <a:gd name="connsiteX18" fmla="*/ 8321038 w 12191998"/>
              <a:gd name="connsiteY18" fmla="*/ 0 h 6857999"/>
              <a:gd name="connsiteX19" fmla="*/ 8491726 w 12191998"/>
              <a:gd name="connsiteY19" fmla="*/ 0 h 6857999"/>
              <a:gd name="connsiteX20" fmla="*/ 8491726 w 12191998"/>
              <a:gd name="connsiteY20" fmla="*/ 6112762 h 6857999"/>
              <a:gd name="connsiteX21" fmla="*/ 8560307 w 12191998"/>
              <a:gd name="connsiteY21" fmla="*/ 6181343 h 6857999"/>
              <a:gd name="connsiteX22" fmla="*/ 8834625 w 12191998"/>
              <a:gd name="connsiteY22" fmla="*/ 6181343 h 6857999"/>
              <a:gd name="connsiteX23" fmla="*/ 8903206 w 12191998"/>
              <a:gd name="connsiteY23" fmla="*/ 6112762 h 6857999"/>
              <a:gd name="connsiteX24" fmla="*/ 8903206 w 12191998"/>
              <a:gd name="connsiteY24" fmla="*/ 0 h 6857999"/>
              <a:gd name="connsiteX25" fmla="*/ 9073894 w 12191998"/>
              <a:gd name="connsiteY25" fmla="*/ 0 h 6857999"/>
              <a:gd name="connsiteX26" fmla="*/ 9073894 w 12191998"/>
              <a:gd name="connsiteY26" fmla="*/ 5664706 h 6857999"/>
              <a:gd name="connsiteX27" fmla="*/ 9142475 w 12191998"/>
              <a:gd name="connsiteY27" fmla="*/ 5733287 h 6857999"/>
              <a:gd name="connsiteX28" fmla="*/ 9416793 w 12191998"/>
              <a:gd name="connsiteY28" fmla="*/ 5733287 h 6857999"/>
              <a:gd name="connsiteX29" fmla="*/ 9485374 w 12191998"/>
              <a:gd name="connsiteY29" fmla="*/ 5664706 h 6857999"/>
              <a:gd name="connsiteX30" fmla="*/ 9485374 w 12191998"/>
              <a:gd name="connsiteY30" fmla="*/ 0 h 6857999"/>
              <a:gd name="connsiteX31" fmla="*/ 9656062 w 12191998"/>
              <a:gd name="connsiteY31" fmla="*/ 0 h 6857999"/>
              <a:gd name="connsiteX32" fmla="*/ 9656062 w 12191998"/>
              <a:gd name="connsiteY32" fmla="*/ 5136290 h 6857999"/>
              <a:gd name="connsiteX33" fmla="*/ 9724643 w 12191998"/>
              <a:gd name="connsiteY33" fmla="*/ 5204871 h 6857999"/>
              <a:gd name="connsiteX34" fmla="*/ 9998961 w 12191998"/>
              <a:gd name="connsiteY34" fmla="*/ 5204871 h 6857999"/>
              <a:gd name="connsiteX35" fmla="*/ 10067542 w 12191998"/>
              <a:gd name="connsiteY35" fmla="*/ 5136290 h 6857999"/>
              <a:gd name="connsiteX36" fmla="*/ 10067542 w 12191998"/>
              <a:gd name="connsiteY36" fmla="*/ 0 h 6857999"/>
              <a:gd name="connsiteX37" fmla="*/ 10238230 w 12191998"/>
              <a:gd name="connsiteY37" fmla="*/ 0 h 6857999"/>
              <a:gd name="connsiteX38" fmla="*/ 10238230 w 12191998"/>
              <a:gd name="connsiteY38" fmla="*/ 4119370 h 6857999"/>
              <a:gd name="connsiteX39" fmla="*/ 10306811 w 12191998"/>
              <a:gd name="connsiteY39" fmla="*/ 4187951 h 6857999"/>
              <a:gd name="connsiteX40" fmla="*/ 10581129 w 12191998"/>
              <a:gd name="connsiteY40" fmla="*/ 4187951 h 6857999"/>
              <a:gd name="connsiteX41" fmla="*/ 10649710 w 12191998"/>
              <a:gd name="connsiteY41" fmla="*/ 4119370 h 6857999"/>
              <a:gd name="connsiteX42" fmla="*/ 10649710 w 12191998"/>
              <a:gd name="connsiteY42" fmla="*/ 0 h 6857999"/>
              <a:gd name="connsiteX43" fmla="*/ 10820398 w 12191998"/>
              <a:gd name="connsiteY43" fmla="*/ 0 h 6857999"/>
              <a:gd name="connsiteX44" fmla="*/ 10820398 w 12191998"/>
              <a:gd name="connsiteY44" fmla="*/ 4777738 h 6857999"/>
              <a:gd name="connsiteX45" fmla="*/ 10888979 w 12191998"/>
              <a:gd name="connsiteY45" fmla="*/ 4846319 h 6857999"/>
              <a:gd name="connsiteX46" fmla="*/ 11163297 w 12191998"/>
              <a:gd name="connsiteY46" fmla="*/ 4846319 h 6857999"/>
              <a:gd name="connsiteX47" fmla="*/ 11231878 w 12191998"/>
              <a:gd name="connsiteY47" fmla="*/ 4777738 h 6857999"/>
              <a:gd name="connsiteX48" fmla="*/ 11231878 w 12191998"/>
              <a:gd name="connsiteY48" fmla="*/ 0 h 6857999"/>
              <a:gd name="connsiteX49" fmla="*/ 11402566 w 12191998"/>
              <a:gd name="connsiteY49" fmla="*/ 0 h 6857999"/>
              <a:gd name="connsiteX50" fmla="*/ 11402566 w 12191998"/>
              <a:gd name="connsiteY50" fmla="*/ 5417818 h 6857999"/>
              <a:gd name="connsiteX51" fmla="*/ 11471147 w 12191998"/>
              <a:gd name="connsiteY51" fmla="*/ 5486399 h 6857999"/>
              <a:gd name="connsiteX52" fmla="*/ 11745465 w 12191998"/>
              <a:gd name="connsiteY52" fmla="*/ 5486399 h 6857999"/>
              <a:gd name="connsiteX53" fmla="*/ 11814046 w 12191998"/>
              <a:gd name="connsiteY53" fmla="*/ 5417818 h 6857999"/>
              <a:gd name="connsiteX54" fmla="*/ 11814046 w 12191998"/>
              <a:gd name="connsiteY54" fmla="*/ 0 h 6857999"/>
              <a:gd name="connsiteX55" fmla="*/ 12191998 w 12191998"/>
              <a:gd name="connsiteY55" fmla="*/ 0 h 6857999"/>
              <a:gd name="connsiteX56" fmla="*/ 12191998 w 12191998"/>
              <a:gd name="connsiteY56" fmla="*/ 6857999 h 6857999"/>
              <a:gd name="connsiteX57" fmla="*/ 0 w 12191998"/>
              <a:gd name="connsiteY57"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2191998" h="6857999">
                <a:moveTo>
                  <a:pt x="0" y="0"/>
                </a:moveTo>
                <a:lnTo>
                  <a:pt x="6745222" y="0"/>
                </a:lnTo>
                <a:lnTo>
                  <a:pt x="6745222" y="4558282"/>
                </a:lnTo>
                <a:cubicBezTo>
                  <a:pt x="6745222" y="4596158"/>
                  <a:pt x="6775927" y="4626863"/>
                  <a:pt x="6813803" y="4626863"/>
                </a:cubicBezTo>
                <a:lnTo>
                  <a:pt x="7088121" y="4626863"/>
                </a:lnTo>
                <a:cubicBezTo>
                  <a:pt x="7125997" y="4626863"/>
                  <a:pt x="7156702" y="4596158"/>
                  <a:pt x="7156702" y="4558282"/>
                </a:cubicBezTo>
                <a:lnTo>
                  <a:pt x="7156702" y="0"/>
                </a:lnTo>
                <a:lnTo>
                  <a:pt x="7327390" y="0"/>
                </a:lnTo>
                <a:lnTo>
                  <a:pt x="7327390" y="5518402"/>
                </a:lnTo>
                <a:cubicBezTo>
                  <a:pt x="7327390" y="5556278"/>
                  <a:pt x="7358095" y="5586983"/>
                  <a:pt x="7395971" y="5586983"/>
                </a:cubicBezTo>
                <a:lnTo>
                  <a:pt x="7670289" y="5586983"/>
                </a:lnTo>
                <a:cubicBezTo>
                  <a:pt x="7708165" y="5586983"/>
                  <a:pt x="7738870" y="5556278"/>
                  <a:pt x="7738870" y="5518402"/>
                </a:cubicBezTo>
                <a:lnTo>
                  <a:pt x="7738870" y="0"/>
                </a:lnTo>
                <a:lnTo>
                  <a:pt x="7909558" y="0"/>
                </a:lnTo>
                <a:lnTo>
                  <a:pt x="7909558" y="3579874"/>
                </a:lnTo>
                <a:cubicBezTo>
                  <a:pt x="7909558" y="3617750"/>
                  <a:pt x="7940263" y="3648455"/>
                  <a:pt x="7978139" y="3648455"/>
                </a:cubicBezTo>
                <a:lnTo>
                  <a:pt x="8252457" y="3648455"/>
                </a:lnTo>
                <a:cubicBezTo>
                  <a:pt x="8290333" y="3648455"/>
                  <a:pt x="8321038" y="3617750"/>
                  <a:pt x="8321038" y="3579874"/>
                </a:cubicBezTo>
                <a:lnTo>
                  <a:pt x="8321038" y="0"/>
                </a:lnTo>
                <a:lnTo>
                  <a:pt x="8491726" y="0"/>
                </a:lnTo>
                <a:lnTo>
                  <a:pt x="8491726" y="6112762"/>
                </a:lnTo>
                <a:cubicBezTo>
                  <a:pt x="8491726" y="6150638"/>
                  <a:pt x="8522431" y="6181343"/>
                  <a:pt x="8560307" y="6181343"/>
                </a:cubicBezTo>
                <a:lnTo>
                  <a:pt x="8834625" y="6181343"/>
                </a:lnTo>
                <a:cubicBezTo>
                  <a:pt x="8872501" y="6181343"/>
                  <a:pt x="8903206" y="6150638"/>
                  <a:pt x="8903206" y="6112762"/>
                </a:cubicBezTo>
                <a:lnTo>
                  <a:pt x="8903206" y="0"/>
                </a:lnTo>
                <a:lnTo>
                  <a:pt x="9073894" y="0"/>
                </a:lnTo>
                <a:lnTo>
                  <a:pt x="9073894" y="5664706"/>
                </a:lnTo>
                <a:cubicBezTo>
                  <a:pt x="9073894" y="5702582"/>
                  <a:pt x="9104599" y="5733287"/>
                  <a:pt x="9142475" y="5733287"/>
                </a:cubicBezTo>
                <a:lnTo>
                  <a:pt x="9416793" y="5733287"/>
                </a:lnTo>
                <a:cubicBezTo>
                  <a:pt x="9454669" y="5733287"/>
                  <a:pt x="9485374" y="5702582"/>
                  <a:pt x="9485374" y="5664706"/>
                </a:cubicBezTo>
                <a:lnTo>
                  <a:pt x="9485374" y="0"/>
                </a:lnTo>
                <a:lnTo>
                  <a:pt x="9656062" y="0"/>
                </a:lnTo>
                <a:lnTo>
                  <a:pt x="9656062" y="5136290"/>
                </a:lnTo>
                <a:cubicBezTo>
                  <a:pt x="9656062" y="5174166"/>
                  <a:pt x="9686767" y="5204871"/>
                  <a:pt x="9724643" y="5204871"/>
                </a:cubicBezTo>
                <a:lnTo>
                  <a:pt x="9998961" y="5204871"/>
                </a:lnTo>
                <a:cubicBezTo>
                  <a:pt x="10036837" y="5204871"/>
                  <a:pt x="10067542" y="5174166"/>
                  <a:pt x="10067542" y="5136290"/>
                </a:cubicBezTo>
                <a:lnTo>
                  <a:pt x="10067542" y="0"/>
                </a:lnTo>
                <a:lnTo>
                  <a:pt x="10238230" y="0"/>
                </a:lnTo>
                <a:lnTo>
                  <a:pt x="10238230" y="4119370"/>
                </a:lnTo>
                <a:cubicBezTo>
                  <a:pt x="10238230" y="4157246"/>
                  <a:pt x="10268935" y="4187951"/>
                  <a:pt x="10306811" y="4187951"/>
                </a:cubicBezTo>
                <a:lnTo>
                  <a:pt x="10581129" y="4187951"/>
                </a:lnTo>
                <a:cubicBezTo>
                  <a:pt x="10619005" y="4187951"/>
                  <a:pt x="10649710" y="4157246"/>
                  <a:pt x="10649710" y="4119370"/>
                </a:cubicBezTo>
                <a:lnTo>
                  <a:pt x="10649710" y="0"/>
                </a:lnTo>
                <a:lnTo>
                  <a:pt x="10820398" y="0"/>
                </a:lnTo>
                <a:lnTo>
                  <a:pt x="10820398" y="4777738"/>
                </a:lnTo>
                <a:cubicBezTo>
                  <a:pt x="10820398" y="4815614"/>
                  <a:pt x="10851103" y="4846319"/>
                  <a:pt x="10888979" y="4846319"/>
                </a:cubicBezTo>
                <a:lnTo>
                  <a:pt x="11163297" y="4846319"/>
                </a:lnTo>
                <a:cubicBezTo>
                  <a:pt x="11201173" y="4846319"/>
                  <a:pt x="11231878" y="4815614"/>
                  <a:pt x="11231878" y="4777738"/>
                </a:cubicBezTo>
                <a:lnTo>
                  <a:pt x="11231878" y="0"/>
                </a:lnTo>
                <a:lnTo>
                  <a:pt x="11402566" y="0"/>
                </a:lnTo>
                <a:lnTo>
                  <a:pt x="11402566" y="5417818"/>
                </a:lnTo>
                <a:cubicBezTo>
                  <a:pt x="11402566" y="5455694"/>
                  <a:pt x="11433271" y="5486399"/>
                  <a:pt x="11471147" y="5486399"/>
                </a:cubicBezTo>
                <a:lnTo>
                  <a:pt x="11745465" y="5486399"/>
                </a:lnTo>
                <a:cubicBezTo>
                  <a:pt x="11783341" y="5486399"/>
                  <a:pt x="11814046" y="5455694"/>
                  <a:pt x="11814046" y="5417818"/>
                </a:cubicBezTo>
                <a:lnTo>
                  <a:pt x="11814046" y="0"/>
                </a:lnTo>
                <a:lnTo>
                  <a:pt x="12191998" y="0"/>
                </a:lnTo>
                <a:lnTo>
                  <a:pt x="12191998" y="6857999"/>
                </a:lnTo>
                <a:lnTo>
                  <a:pt x="0" y="6857999"/>
                </a:lnTo>
                <a:close/>
              </a:path>
            </a:pathLst>
          </a:cu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Footer Placeholder 14">
            <a:extLst>
              <a:ext uri="{FF2B5EF4-FFF2-40B4-BE49-F238E27FC236}">
                <a16:creationId xmlns:a16="http://schemas.microsoft.com/office/drawing/2014/main" id="{FA793D22-8899-1E65-77CE-6A4298EF7BA6}"/>
              </a:ext>
            </a:extLst>
          </p:cNvPr>
          <p:cNvSpPr txBox="1">
            <a:spLocks/>
          </p:cNvSpPr>
          <p:nvPr/>
        </p:nvSpPr>
        <p:spPr>
          <a:xfrm>
            <a:off x="10958318" y="6447531"/>
            <a:ext cx="1018039" cy="404614"/>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COPYRIGHT</a:t>
            </a:r>
          </a:p>
        </p:txBody>
      </p:sp>
      <p:sp>
        <p:nvSpPr>
          <p:cNvPr id="7" name="Content Placeholder 2">
            <a:extLst>
              <a:ext uri="{FF2B5EF4-FFF2-40B4-BE49-F238E27FC236}">
                <a16:creationId xmlns:a16="http://schemas.microsoft.com/office/drawing/2014/main" id="{944CCE05-EB08-0CB7-2855-15C204F212C5}"/>
              </a:ext>
            </a:extLst>
          </p:cNvPr>
          <p:cNvSpPr>
            <a:spLocks noGrp="1"/>
          </p:cNvSpPr>
          <p:nvPr>
            <p:ph idx="1"/>
          </p:nvPr>
        </p:nvSpPr>
        <p:spPr>
          <a:xfrm>
            <a:off x="758952" y="561060"/>
            <a:ext cx="5897880" cy="5315681"/>
          </a:xfrm>
        </p:spPr>
        <p:txBody>
          <a:bodyPr>
            <a:normAutofit/>
          </a:bodyPr>
          <a:lstStyle/>
          <a:p>
            <a:pPr marL="0" indent="0" algn="ctr">
              <a:buNone/>
            </a:pPr>
            <a:r>
              <a:rPr lang="en-US" sz="4400" dirty="0"/>
              <a:t>Hiring veterans has no direct impact on national security.</a:t>
            </a:r>
          </a:p>
          <a:p>
            <a:pPr marL="0" indent="0">
              <a:buNone/>
            </a:pPr>
            <a:endParaRPr lang="en-US" sz="2400" dirty="0">
              <a:latin typeface="+mj-lt"/>
            </a:endParaRPr>
          </a:p>
        </p:txBody>
      </p:sp>
      <p:sp>
        <p:nvSpPr>
          <p:cNvPr id="4" name="Rectangle: Rounded Corners 3">
            <a:extLst>
              <a:ext uri="{FF2B5EF4-FFF2-40B4-BE49-F238E27FC236}">
                <a16:creationId xmlns:a16="http://schemas.microsoft.com/office/drawing/2014/main" id="{C5C38D79-C455-C980-3FAE-97D793ADC20A}"/>
              </a:ext>
            </a:extLst>
          </p:cNvPr>
          <p:cNvSpPr/>
          <p:nvPr/>
        </p:nvSpPr>
        <p:spPr>
          <a:xfrm>
            <a:off x="1443791" y="2951747"/>
            <a:ext cx="1906535" cy="3306330"/>
          </a:xfrm>
          <a:prstGeom prst="roundRect">
            <a:avLst/>
          </a:prstGeom>
          <a:solidFill>
            <a:schemeClr val="tx1"/>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4400" b="1" dirty="0"/>
              <a:t>True</a:t>
            </a:r>
          </a:p>
        </p:txBody>
      </p:sp>
      <p:sp>
        <p:nvSpPr>
          <p:cNvPr id="5" name="Rectangle: Rounded Corners 4">
            <a:extLst>
              <a:ext uri="{FF2B5EF4-FFF2-40B4-BE49-F238E27FC236}">
                <a16:creationId xmlns:a16="http://schemas.microsoft.com/office/drawing/2014/main" id="{93E61E00-206D-88D0-EC3A-52408C746788}"/>
              </a:ext>
            </a:extLst>
          </p:cNvPr>
          <p:cNvSpPr/>
          <p:nvPr/>
        </p:nvSpPr>
        <p:spPr>
          <a:xfrm>
            <a:off x="4010435" y="2951746"/>
            <a:ext cx="1906535" cy="3306330"/>
          </a:xfrm>
          <a:prstGeom prst="roundRect">
            <a:avLst/>
          </a:prstGeom>
          <a:solidFill>
            <a:schemeClr val="tx1"/>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4400" b="1" dirty="0"/>
              <a:t>False</a:t>
            </a:r>
          </a:p>
        </p:txBody>
      </p:sp>
    </p:spTree>
    <p:extLst>
      <p:ext uri="{BB962C8B-B14F-4D97-AF65-F5344CB8AC3E}">
        <p14:creationId xmlns:p14="http://schemas.microsoft.com/office/powerpoint/2010/main" val="20570087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444941C5-650A-6728-9243-92E0200940BE}"/>
              </a:ext>
            </a:extLst>
          </p:cNvPr>
          <p:cNvPicPr>
            <a:picLocks noChangeAspect="1"/>
          </p:cNvPicPr>
          <p:nvPr/>
        </p:nvPicPr>
        <p:blipFill>
          <a:blip r:embed="rId2"/>
          <a:stretch>
            <a:fillRect/>
          </a:stretch>
        </p:blipFill>
        <p:spPr>
          <a:xfrm>
            <a:off x="0" y="-1"/>
            <a:ext cx="12390120" cy="8258687"/>
          </a:xfrm>
          <a:prstGeom prst="rect">
            <a:avLst/>
          </a:prstGeom>
        </p:spPr>
      </p:pic>
      <p:sp>
        <p:nvSpPr>
          <p:cNvPr id="19" name="Footer Placeholder 14">
            <a:extLst>
              <a:ext uri="{FF2B5EF4-FFF2-40B4-BE49-F238E27FC236}">
                <a16:creationId xmlns:a16="http://schemas.microsoft.com/office/drawing/2014/main" id="{FA793D22-8899-1E65-77CE-6A4298EF7BA6}"/>
              </a:ext>
            </a:extLst>
          </p:cNvPr>
          <p:cNvSpPr txBox="1">
            <a:spLocks/>
          </p:cNvSpPr>
          <p:nvPr/>
        </p:nvSpPr>
        <p:spPr>
          <a:xfrm>
            <a:off x="10958318" y="6447531"/>
            <a:ext cx="1018039" cy="404614"/>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COPYRIGHT</a:t>
            </a:r>
          </a:p>
        </p:txBody>
      </p:sp>
      <p:pic>
        <p:nvPicPr>
          <p:cNvPr id="20" name="Picture 19" descr="PNC-Bank-logo - SD Regional Chamber">
            <a:extLst>
              <a:ext uri="{FF2B5EF4-FFF2-40B4-BE49-F238E27FC236}">
                <a16:creationId xmlns:a16="http://schemas.microsoft.com/office/drawing/2014/main" id="{61435527-E435-6A56-46E7-C1182915E3D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4019" b="25425"/>
          <a:stretch/>
        </p:blipFill>
        <p:spPr bwMode="auto">
          <a:xfrm>
            <a:off x="10488778" y="115583"/>
            <a:ext cx="1503179" cy="45597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6364B28D-7635-CFF6-208A-FBC2A1BD072F}"/>
              </a:ext>
            </a:extLst>
          </p:cNvPr>
          <p:cNvSpPr/>
          <p:nvPr/>
        </p:nvSpPr>
        <p:spPr>
          <a:xfrm>
            <a:off x="0" y="0"/>
            <a:ext cx="12390120" cy="6071616"/>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C9938469-FD9B-9071-90AF-BE11E24F13FB}"/>
              </a:ext>
            </a:extLst>
          </p:cNvPr>
          <p:cNvSpPr>
            <a:spLocks noGrp="1"/>
          </p:cNvSpPr>
          <p:nvPr>
            <p:ph type="title"/>
          </p:nvPr>
        </p:nvSpPr>
        <p:spPr>
          <a:xfrm>
            <a:off x="1227217" y="332876"/>
            <a:ext cx="9601200" cy="1485900"/>
          </a:xfrm>
        </p:spPr>
        <p:txBody>
          <a:bodyPr/>
          <a:lstStyle/>
          <a:p>
            <a:r>
              <a:rPr lang="en-US" dirty="0">
                <a:latin typeface="Rockwell" panose="02060603020205020403" pitchFamily="18" charset="0"/>
              </a:rPr>
              <a:t>Veteran Myths</a:t>
            </a:r>
          </a:p>
        </p:txBody>
      </p:sp>
      <p:pic>
        <p:nvPicPr>
          <p:cNvPr id="14" name="Graphic 13" descr="Soldier">
            <a:extLst>
              <a:ext uri="{FF2B5EF4-FFF2-40B4-BE49-F238E27FC236}">
                <a16:creationId xmlns:a16="http://schemas.microsoft.com/office/drawing/2014/main" id="{FEE0E35E-67EA-6B0E-7C54-097A2F0E0BA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4948" y="115904"/>
            <a:ext cx="1543792" cy="1543792"/>
          </a:xfrm>
          <a:prstGeom prst="rect">
            <a:avLst/>
          </a:prstGeom>
        </p:spPr>
      </p:pic>
      <p:sp>
        <p:nvSpPr>
          <p:cNvPr id="4" name="Content Placeholder 2">
            <a:extLst>
              <a:ext uri="{FF2B5EF4-FFF2-40B4-BE49-F238E27FC236}">
                <a16:creationId xmlns:a16="http://schemas.microsoft.com/office/drawing/2014/main" id="{FF1F9C46-6E62-25CD-7F7C-0DC85B7D9F1C}"/>
              </a:ext>
            </a:extLst>
          </p:cNvPr>
          <p:cNvSpPr>
            <a:spLocks noGrp="1"/>
          </p:cNvSpPr>
          <p:nvPr>
            <p:ph idx="1"/>
          </p:nvPr>
        </p:nvSpPr>
        <p:spPr>
          <a:xfrm>
            <a:off x="1371600" y="1147952"/>
            <a:ext cx="9601200" cy="4109852"/>
          </a:xfrm>
        </p:spPr>
        <p:txBody>
          <a:bodyPr/>
          <a:lstStyle/>
          <a:p>
            <a:r>
              <a:rPr lang="en-US" dirty="0"/>
              <a:t>MYTH: Hiring veterans has no direct impact to National Security</a:t>
            </a:r>
          </a:p>
          <a:p>
            <a:r>
              <a:rPr lang="en-US" dirty="0"/>
              <a:t>FACT: Hiring veterans has a direct and quantifiable impact to National Security</a:t>
            </a:r>
          </a:p>
          <a:p>
            <a:pPr lvl="1"/>
            <a:r>
              <a:rPr lang="en-US" dirty="0"/>
              <a:t>If military service is not seen as providing a gateway to successful civilian careers, future recruits may be dissuaded from serving. </a:t>
            </a:r>
            <a:r>
              <a:rPr lang="en-US" b="1" dirty="0"/>
              <a:t>It is thus a matter of national security.</a:t>
            </a:r>
          </a:p>
          <a:p>
            <a:pPr lvl="1"/>
            <a:r>
              <a:rPr lang="en-US" dirty="0"/>
              <a:t>The Department of Defense (DoD) must pay Unemployment Insurance for Ex-Servicemembers (UCX) to states whose veterans are not employed. These funds, whose amounts have varied from </a:t>
            </a:r>
            <a:r>
              <a:rPr lang="en-US" b="1" dirty="0"/>
              <a:t>$200-900+ Million </a:t>
            </a:r>
            <a:r>
              <a:rPr lang="en-US" dirty="0"/>
              <a:t>in recent years, subtract from DoD’s operating budget and thereby sacrifice funds that could otherwise be spent on our common defense. </a:t>
            </a:r>
          </a:p>
        </p:txBody>
      </p:sp>
      <p:pic>
        <p:nvPicPr>
          <p:cNvPr id="10" name="Picture 2" descr="Security Security Checked Icon | Windows 8 Iconpack | Icons8">
            <a:extLst>
              <a:ext uri="{FF2B5EF4-FFF2-40B4-BE49-F238E27FC236}">
                <a16:creationId xmlns:a16="http://schemas.microsoft.com/office/drawing/2014/main" id="{694EF7B8-CF70-72FB-438A-122276296E7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47691" y="4316976"/>
            <a:ext cx="1308593" cy="13085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77455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444941C5-650A-6728-9243-92E0200940BE}"/>
              </a:ext>
            </a:extLst>
          </p:cNvPr>
          <p:cNvPicPr>
            <a:picLocks noChangeAspect="1"/>
          </p:cNvPicPr>
          <p:nvPr/>
        </p:nvPicPr>
        <p:blipFill>
          <a:blip r:embed="rId2"/>
          <a:stretch>
            <a:fillRect/>
          </a:stretch>
        </p:blipFill>
        <p:spPr>
          <a:xfrm>
            <a:off x="951632" y="-1"/>
            <a:ext cx="11438488" cy="7624373"/>
          </a:xfrm>
          <a:prstGeom prst="rect">
            <a:avLst/>
          </a:prstGeom>
        </p:spPr>
      </p:pic>
      <p:sp>
        <p:nvSpPr>
          <p:cNvPr id="14" name="Freeform: Shape 13">
            <a:extLst>
              <a:ext uri="{FF2B5EF4-FFF2-40B4-BE49-F238E27FC236}">
                <a16:creationId xmlns:a16="http://schemas.microsoft.com/office/drawing/2014/main" id="{2498D8E5-982F-26EB-0292-CD1D7048A6CF}"/>
              </a:ext>
            </a:extLst>
          </p:cNvPr>
          <p:cNvSpPr/>
          <p:nvPr/>
        </p:nvSpPr>
        <p:spPr>
          <a:xfrm>
            <a:off x="2" y="2"/>
            <a:ext cx="12191998" cy="6857999"/>
          </a:xfrm>
          <a:custGeom>
            <a:avLst/>
            <a:gdLst>
              <a:gd name="connsiteX0" fmla="*/ 0 w 12191998"/>
              <a:gd name="connsiteY0" fmla="*/ 0 h 6857999"/>
              <a:gd name="connsiteX1" fmla="*/ 6745222 w 12191998"/>
              <a:gd name="connsiteY1" fmla="*/ 0 h 6857999"/>
              <a:gd name="connsiteX2" fmla="*/ 6745222 w 12191998"/>
              <a:gd name="connsiteY2" fmla="*/ 4558282 h 6857999"/>
              <a:gd name="connsiteX3" fmla="*/ 6813803 w 12191998"/>
              <a:gd name="connsiteY3" fmla="*/ 4626863 h 6857999"/>
              <a:gd name="connsiteX4" fmla="*/ 7088121 w 12191998"/>
              <a:gd name="connsiteY4" fmla="*/ 4626863 h 6857999"/>
              <a:gd name="connsiteX5" fmla="*/ 7156702 w 12191998"/>
              <a:gd name="connsiteY5" fmla="*/ 4558282 h 6857999"/>
              <a:gd name="connsiteX6" fmla="*/ 7156702 w 12191998"/>
              <a:gd name="connsiteY6" fmla="*/ 0 h 6857999"/>
              <a:gd name="connsiteX7" fmla="*/ 7327390 w 12191998"/>
              <a:gd name="connsiteY7" fmla="*/ 0 h 6857999"/>
              <a:gd name="connsiteX8" fmla="*/ 7327390 w 12191998"/>
              <a:gd name="connsiteY8" fmla="*/ 5518402 h 6857999"/>
              <a:gd name="connsiteX9" fmla="*/ 7395971 w 12191998"/>
              <a:gd name="connsiteY9" fmla="*/ 5586983 h 6857999"/>
              <a:gd name="connsiteX10" fmla="*/ 7670289 w 12191998"/>
              <a:gd name="connsiteY10" fmla="*/ 5586983 h 6857999"/>
              <a:gd name="connsiteX11" fmla="*/ 7738870 w 12191998"/>
              <a:gd name="connsiteY11" fmla="*/ 5518402 h 6857999"/>
              <a:gd name="connsiteX12" fmla="*/ 7738870 w 12191998"/>
              <a:gd name="connsiteY12" fmla="*/ 0 h 6857999"/>
              <a:gd name="connsiteX13" fmla="*/ 7909558 w 12191998"/>
              <a:gd name="connsiteY13" fmla="*/ 0 h 6857999"/>
              <a:gd name="connsiteX14" fmla="*/ 7909558 w 12191998"/>
              <a:gd name="connsiteY14" fmla="*/ 3579874 h 6857999"/>
              <a:gd name="connsiteX15" fmla="*/ 7978139 w 12191998"/>
              <a:gd name="connsiteY15" fmla="*/ 3648455 h 6857999"/>
              <a:gd name="connsiteX16" fmla="*/ 8252457 w 12191998"/>
              <a:gd name="connsiteY16" fmla="*/ 3648455 h 6857999"/>
              <a:gd name="connsiteX17" fmla="*/ 8321038 w 12191998"/>
              <a:gd name="connsiteY17" fmla="*/ 3579874 h 6857999"/>
              <a:gd name="connsiteX18" fmla="*/ 8321038 w 12191998"/>
              <a:gd name="connsiteY18" fmla="*/ 0 h 6857999"/>
              <a:gd name="connsiteX19" fmla="*/ 8491726 w 12191998"/>
              <a:gd name="connsiteY19" fmla="*/ 0 h 6857999"/>
              <a:gd name="connsiteX20" fmla="*/ 8491726 w 12191998"/>
              <a:gd name="connsiteY20" fmla="*/ 6112762 h 6857999"/>
              <a:gd name="connsiteX21" fmla="*/ 8560307 w 12191998"/>
              <a:gd name="connsiteY21" fmla="*/ 6181343 h 6857999"/>
              <a:gd name="connsiteX22" fmla="*/ 8834625 w 12191998"/>
              <a:gd name="connsiteY22" fmla="*/ 6181343 h 6857999"/>
              <a:gd name="connsiteX23" fmla="*/ 8903206 w 12191998"/>
              <a:gd name="connsiteY23" fmla="*/ 6112762 h 6857999"/>
              <a:gd name="connsiteX24" fmla="*/ 8903206 w 12191998"/>
              <a:gd name="connsiteY24" fmla="*/ 0 h 6857999"/>
              <a:gd name="connsiteX25" fmla="*/ 9073894 w 12191998"/>
              <a:gd name="connsiteY25" fmla="*/ 0 h 6857999"/>
              <a:gd name="connsiteX26" fmla="*/ 9073894 w 12191998"/>
              <a:gd name="connsiteY26" fmla="*/ 5664706 h 6857999"/>
              <a:gd name="connsiteX27" fmla="*/ 9142475 w 12191998"/>
              <a:gd name="connsiteY27" fmla="*/ 5733287 h 6857999"/>
              <a:gd name="connsiteX28" fmla="*/ 9416793 w 12191998"/>
              <a:gd name="connsiteY28" fmla="*/ 5733287 h 6857999"/>
              <a:gd name="connsiteX29" fmla="*/ 9485374 w 12191998"/>
              <a:gd name="connsiteY29" fmla="*/ 5664706 h 6857999"/>
              <a:gd name="connsiteX30" fmla="*/ 9485374 w 12191998"/>
              <a:gd name="connsiteY30" fmla="*/ 0 h 6857999"/>
              <a:gd name="connsiteX31" fmla="*/ 9656062 w 12191998"/>
              <a:gd name="connsiteY31" fmla="*/ 0 h 6857999"/>
              <a:gd name="connsiteX32" fmla="*/ 9656062 w 12191998"/>
              <a:gd name="connsiteY32" fmla="*/ 5136290 h 6857999"/>
              <a:gd name="connsiteX33" fmla="*/ 9724643 w 12191998"/>
              <a:gd name="connsiteY33" fmla="*/ 5204871 h 6857999"/>
              <a:gd name="connsiteX34" fmla="*/ 9998961 w 12191998"/>
              <a:gd name="connsiteY34" fmla="*/ 5204871 h 6857999"/>
              <a:gd name="connsiteX35" fmla="*/ 10067542 w 12191998"/>
              <a:gd name="connsiteY35" fmla="*/ 5136290 h 6857999"/>
              <a:gd name="connsiteX36" fmla="*/ 10067542 w 12191998"/>
              <a:gd name="connsiteY36" fmla="*/ 0 h 6857999"/>
              <a:gd name="connsiteX37" fmla="*/ 10238230 w 12191998"/>
              <a:gd name="connsiteY37" fmla="*/ 0 h 6857999"/>
              <a:gd name="connsiteX38" fmla="*/ 10238230 w 12191998"/>
              <a:gd name="connsiteY38" fmla="*/ 4119370 h 6857999"/>
              <a:gd name="connsiteX39" fmla="*/ 10306811 w 12191998"/>
              <a:gd name="connsiteY39" fmla="*/ 4187951 h 6857999"/>
              <a:gd name="connsiteX40" fmla="*/ 10581129 w 12191998"/>
              <a:gd name="connsiteY40" fmla="*/ 4187951 h 6857999"/>
              <a:gd name="connsiteX41" fmla="*/ 10649710 w 12191998"/>
              <a:gd name="connsiteY41" fmla="*/ 4119370 h 6857999"/>
              <a:gd name="connsiteX42" fmla="*/ 10649710 w 12191998"/>
              <a:gd name="connsiteY42" fmla="*/ 0 h 6857999"/>
              <a:gd name="connsiteX43" fmla="*/ 10820398 w 12191998"/>
              <a:gd name="connsiteY43" fmla="*/ 0 h 6857999"/>
              <a:gd name="connsiteX44" fmla="*/ 10820398 w 12191998"/>
              <a:gd name="connsiteY44" fmla="*/ 4777738 h 6857999"/>
              <a:gd name="connsiteX45" fmla="*/ 10888979 w 12191998"/>
              <a:gd name="connsiteY45" fmla="*/ 4846319 h 6857999"/>
              <a:gd name="connsiteX46" fmla="*/ 11163297 w 12191998"/>
              <a:gd name="connsiteY46" fmla="*/ 4846319 h 6857999"/>
              <a:gd name="connsiteX47" fmla="*/ 11231878 w 12191998"/>
              <a:gd name="connsiteY47" fmla="*/ 4777738 h 6857999"/>
              <a:gd name="connsiteX48" fmla="*/ 11231878 w 12191998"/>
              <a:gd name="connsiteY48" fmla="*/ 0 h 6857999"/>
              <a:gd name="connsiteX49" fmla="*/ 11402566 w 12191998"/>
              <a:gd name="connsiteY49" fmla="*/ 0 h 6857999"/>
              <a:gd name="connsiteX50" fmla="*/ 11402566 w 12191998"/>
              <a:gd name="connsiteY50" fmla="*/ 5417818 h 6857999"/>
              <a:gd name="connsiteX51" fmla="*/ 11471147 w 12191998"/>
              <a:gd name="connsiteY51" fmla="*/ 5486399 h 6857999"/>
              <a:gd name="connsiteX52" fmla="*/ 11745465 w 12191998"/>
              <a:gd name="connsiteY52" fmla="*/ 5486399 h 6857999"/>
              <a:gd name="connsiteX53" fmla="*/ 11814046 w 12191998"/>
              <a:gd name="connsiteY53" fmla="*/ 5417818 h 6857999"/>
              <a:gd name="connsiteX54" fmla="*/ 11814046 w 12191998"/>
              <a:gd name="connsiteY54" fmla="*/ 0 h 6857999"/>
              <a:gd name="connsiteX55" fmla="*/ 12191998 w 12191998"/>
              <a:gd name="connsiteY55" fmla="*/ 0 h 6857999"/>
              <a:gd name="connsiteX56" fmla="*/ 12191998 w 12191998"/>
              <a:gd name="connsiteY56" fmla="*/ 6857999 h 6857999"/>
              <a:gd name="connsiteX57" fmla="*/ 0 w 12191998"/>
              <a:gd name="connsiteY57"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2191998" h="6857999">
                <a:moveTo>
                  <a:pt x="0" y="0"/>
                </a:moveTo>
                <a:lnTo>
                  <a:pt x="6745222" y="0"/>
                </a:lnTo>
                <a:lnTo>
                  <a:pt x="6745222" y="4558282"/>
                </a:lnTo>
                <a:cubicBezTo>
                  <a:pt x="6745222" y="4596158"/>
                  <a:pt x="6775927" y="4626863"/>
                  <a:pt x="6813803" y="4626863"/>
                </a:cubicBezTo>
                <a:lnTo>
                  <a:pt x="7088121" y="4626863"/>
                </a:lnTo>
                <a:cubicBezTo>
                  <a:pt x="7125997" y="4626863"/>
                  <a:pt x="7156702" y="4596158"/>
                  <a:pt x="7156702" y="4558282"/>
                </a:cubicBezTo>
                <a:lnTo>
                  <a:pt x="7156702" y="0"/>
                </a:lnTo>
                <a:lnTo>
                  <a:pt x="7327390" y="0"/>
                </a:lnTo>
                <a:lnTo>
                  <a:pt x="7327390" y="5518402"/>
                </a:lnTo>
                <a:cubicBezTo>
                  <a:pt x="7327390" y="5556278"/>
                  <a:pt x="7358095" y="5586983"/>
                  <a:pt x="7395971" y="5586983"/>
                </a:cubicBezTo>
                <a:lnTo>
                  <a:pt x="7670289" y="5586983"/>
                </a:lnTo>
                <a:cubicBezTo>
                  <a:pt x="7708165" y="5586983"/>
                  <a:pt x="7738870" y="5556278"/>
                  <a:pt x="7738870" y="5518402"/>
                </a:cubicBezTo>
                <a:lnTo>
                  <a:pt x="7738870" y="0"/>
                </a:lnTo>
                <a:lnTo>
                  <a:pt x="7909558" y="0"/>
                </a:lnTo>
                <a:lnTo>
                  <a:pt x="7909558" y="3579874"/>
                </a:lnTo>
                <a:cubicBezTo>
                  <a:pt x="7909558" y="3617750"/>
                  <a:pt x="7940263" y="3648455"/>
                  <a:pt x="7978139" y="3648455"/>
                </a:cubicBezTo>
                <a:lnTo>
                  <a:pt x="8252457" y="3648455"/>
                </a:lnTo>
                <a:cubicBezTo>
                  <a:pt x="8290333" y="3648455"/>
                  <a:pt x="8321038" y="3617750"/>
                  <a:pt x="8321038" y="3579874"/>
                </a:cubicBezTo>
                <a:lnTo>
                  <a:pt x="8321038" y="0"/>
                </a:lnTo>
                <a:lnTo>
                  <a:pt x="8491726" y="0"/>
                </a:lnTo>
                <a:lnTo>
                  <a:pt x="8491726" y="6112762"/>
                </a:lnTo>
                <a:cubicBezTo>
                  <a:pt x="8491726" y="6150638"/>
                  <a:pt x="8522431" y="6181343"/>
                  <a:pt x="8560307" y="6181343"/>
                </a:cubicBezTo>
                <a:lnTo>
                  <a:pt x="8834625" y="6181343"/>
                </a:lnTo>
                <a:cubicBezTo>
                  <a:pt x="8872501" y="6181343"/>
                  <a:pt x="8903206" y="6150638"/>
                  <a:pt x="8903206" y="6112762"/>
                </a:cubicBezTo>
                <a:lnTo>
                  <a:pt x="8903206" y="0"/>
                </a:lnTo>
                <a:lnTo>
                  <a:pt x="9073894" y="0"/>
                </a:lnTo>
                <a:lnTo>
                  <a:pt x="9073894" y="5664706"/>
                </a:lnTo>
                <a:cubicBezTo>
                  <a:pt x="9073894" y="5702582"/>
                  <a:pt x="9104599" y="5733287"/>
                  <a:pt x="9142475" y="5733287"/>
                </a:cubicBezTo>
                <a:lnTo>
                  <a:pt x="9416793" y="5733287"/>
                </a:lnTo>
                <a:cubicBezTo>
                  <a:pt x="9454669" y="5733287"/>
                  <a:pt x="9485374" y="5702582"/>
                  <a:pt x="9485374" y="5664706"/>
                </a:cubicBezTo>
                <a:lnTo>
                  <a:pt x="9485374" y="0"/>
                </a:lnTo>
                <a:lnTo>
                  <a:pt x="9656062" y="0"/>
                </a:lnTo>
                <a:lnTo>
                  <a:pt x="9656062" y="5136290"/>
                </a:lnTo>
                <a:cubicBezTo>
                  <a:pt x="9656062" y="5174166"/>
                  <a:pt x="9686767" y="5204871"/>
                  <a:pt x="9724643" y="5204871"/>
                </a:cubicBezTo>
                <a:lnTo>
                  <a:pt x="9998961" y="5204871"/>
                </a:lnTo>
                <a:cubicBezTo>
                  <a:pt x="10036837" y="5204871"/>
                  <a:pt x="10067542" y="5174166"/>
                  <a:pt x="10067542" y="5136290"/>
                </a:cubicBezTo>
                <a:lnTo>
                  <a:pt x="10067542" y="0"/>
                </a:lnTo>
                <a:lnTo>
                  <a:pt x="10238230" y="0"/>
                </a:lnTo>
                <a:lnTo>
                  <a:pt x="10238230" y="4119370"/>
                </a:lnTo>
                <a:cubicBezTo>
                  <a:pt x="10238230" y="4157246"/>
                  <a:pt x="10268935" y="4187951"/>
                  <a:pt x="10306811" y="4187951"/>
                </a:cubicBezTo>
                <a:lnTo>
                  <a:pt x="10581129" y="4187951"/>
                </a:lnTo>
                <a:cubicBezTo>
                  <a:pt x="10619005" y="4187951"/>
                  <a:pt x="10649710" y="4157246"/>
                  <a:pt x="10649710" y="4119370"/>
                </a:cubicBezTo>
                <a:lnTo>
                  <a:pt x="10649710" y="0"/>
                </a:lnTo>
                <a:lnTo>
                  <a:pt x="10820398" y="0"/>
                </a:lnTo>
                <a:lnTo>
                  <a:pt x="10820398" y="4777738"/>
                </a:lnTo>
                <a:cubicBezTo>
                  <a:pt x="10820398" y="4815614"/>
                  <a:pt x="10851103" y="4846319"/>
                  <a:pt x="10888979" y="4846319"/>
                </a:cubicBezTo>
                <a:lnTo>
                  <a:pt x="11163297" y="4846319"/>
                </a:lnTo>
                <a:cubicBezTo>
                  <a:pt x="11201173" y="4846319"/>
                  <a:pt x="11231878" y="4815614"/>
                  <a:pt x="11231878" y="4777738"/>
                </a:cubicBezTo>
                <a:lnTo>
                  <a:pt x="11231878" y="0"/>
                </a:lnTo>
                <a:lnTo>
                  <a:pt x="11402566" y="0"/>
                </a:lnTo>
                <a:lnTo>
                  <a:pt x="11402566" y="5417818"/>
                </a:lnTo>
                <a:cubicBezTo>
                  <a:pt x="11402566" y="5455694"/>
                  <a:pt x="11433271" y="5486399"/>
                  <a:pt x="11471147" y="5486399"/>
                </a:cubicBezTo>
                <a:lnTo>
                  <a:pt x="11745465" y="5486399"/>
                </a:lnTo>
                <a:cubicBezTo>
                  <a:pt x="11783341" y="5486399"/>
                  <a:pt x="11814046" y="5455694"/>
                  <a:pt x="11814046" y="5417818"/>
                </a:cubicBezTo>
                <a:lnTo>
                  <a:pt x="11814046" y="0"/>
                </a:lnTo>
                <a:lnTo>
                  <a:pt x="12191998" y="0"/>
                </a:lnTo>
                <a:lnTo>
                  <a:pt x="12191998" y="6857999"/>
                </a:lnTo>
                <a:lnTo>
                  <a:pt x="0" y="6857999"/>
                </a:lnTo>
                <a:close/>
              </a:path>
            </a:pathLst>
          </a:cu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Footer Placeholder 14">
            <a:extLst>
              <a:ext uri="{FF2B5EF4-FFF2-40B4-BE49-F238E27FC236}">
                <a16:creationId xmlns:a16="http://schemas.microsoft.com/office/drawing/2014/main" id="{FA793D22-8899-1E65-77CE-6A4298EF7BA6}"/>
              </a:ext>
            </a:extLst>
          </p:cNvPr>
          <p:cNvSpPr txBox="1">
            <a:spLocks/>
          </p:cNvSpPr>
          <p:nvPr/>
        </p:nvSpPr>
        <p:spPr>
          <a:xfrm>
            <a:off x="10958318" y="6447531"/>
            <a:ext cx="1018039" cy="404614"/>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COPYRIGHT</a:t>
            </a:r>
          </a:p>
        </p:txBody>
      </p:sp>
      <p:sp>
        <p:nvSpPr>
          <p:cNvPr id="7" name="Content Placeholder 2">
            <a:extLst>
              <a:ext uri="{FF2B5EF4-FFF2-40B4-BE49-F238E27FC236}">
                <a16:creationId xmlns:a16="http://schemas.microsoft.com/office/drawing/2014/main" id="{944CCE05-EB08-0CB7-2855-15C204F212C5}"/>
              </a:ext>
            </a:extLst>
          </p:cNvPr>
          <p:cNvSpPr>
            <a:spLocks noGrp="1"/>
          </p:cNvSpPr>
          <p:nvPr>
            <p:ph idx="1"/>
          </p:nvPr>
        </p:nvSpPr>
        <p:spPr>
          <a:xfrm>
            <a:off x="758952" y="561060"/>
            <a:ext cx="5897880" cy="5315681"/>
          </a:xfrm>
        </p:spPr>
        <p:txBody>
          <a:bodyPr>
            <a:normAutofit/>
          </a:bodyPr>
          <a:lstStyle/>
          <a:p>
            <a:pPr marL="0" indent="0" algn="ctr">
              <a:buNone/>
            </a:pPr>
            <a:r>
              <a:rPr lang="en-US" sz="4400" dirty="0"/>
              <a:t>Most organizations have veteran hiring programs in place.</a:t>
            </a:r>
          </a:p>
          <a:p>
            <a:pPr marL="0" indent="0">
              <a:buNone/>
            </a:pPr>
            <a:endParaRPr lang="en-US" sz="2400" dirty="0">
              <a:latin typeface="+mj-lt"/>
            </a:endParaRPr>
          </a:p>
        </p:txBody>
      </p:sp>
      <p:sp>
        <p:nvSpPr>
          <p:cNvPr id="4" name="Rectangle: Rounded Corners 3">
            <a:extLst>
              <a:ext uri="{FF2B5EF4-FFF2-40B4-BE49-F238E27FC236}">
                <a16:creationId xmlns:a16="http://schemas.microsoft.com/office/drawing/2014/main" id="{C5C38D79-C455-C980-3FAE-97D793ADC20A}"/>
              </a:ext>
            </a:extLst>
          </p:cNvPr>
          <p:cNvSpPr/>
          <p:nvPr/>
        </p:nvSpPr>
        <p:spPr>
          <a:xfrm>
            <a:off x="1443791" y="2951747"/>
            <a:ext cx="1906535" cy="3306330"/>
          </a:xfrm>
          <a:prstGeom prst="roundRect">
            <a:avLst/>
          </a:prstGeom>
          <a:solidFill>
            <a:schemeClr val="tx1"/>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4400" b="1" dirty="0"/>
              <a:t>True</a:t>
            </a:r>
          </a:p>
        </p:txBody>
      </p:sp>
      <p:sp>
        <p:nvSpPr>
          <p:cNvPr id="5" name="Rectangle: Rounded Corners 4">
            <a:extLst>
              <a:ext uri="{FF2B5EF4-FFF2-40B4-BE49-F238E27FC236}">
                <a16:creationId xmlns:a16="http://schemas.microsoft.com/office/drawing/2014/main" id="{93E61E00-206D-88D0-EC3A-52408C746788}"/>
              </a:ext>
            </a:extLst>
          </p:cNvPr>
          <p:cNvSpPr/>
          <p:nvPr/>
        </p:nvSpPr>
        <p:spPr>
          <a:xfrm>
            <a:off x="4010435" y="2951746"/>
            <a:ext cx="1906535" cy="3306330"/>
          </a:xfrm>
          <a:prstGeom prst="roundRect">
            <a:avLst/>
          </a:prstGeom>
          <a:solidFill>
            <a:schemeClr val="tx1"/>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4400" b="1" dirty="0"/>
              <a:t>False</a:t>
            </a:r>
          </a:p>
        </p:txBody>
      </p:sp>
    </p:spTree>
    <p:extLst>
      <p:ext uri="{BB962C8B-B14F-4D97-AF65-F5344CB8AC3E}">
        <p14:creationId xmlns:p14="http://schemas.microsoft.com/office/powerpoint/2010/main" val="36886942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444941C5-650A-6728-9243-92E0200940BE}"/>
              </a:ext>
            </a:extLst>
          </p:cNvPr>
          <p:cNvPicPr>
            <a:picLocks noChangeAspect="1"/>
          </p:cNvPicPr>
          <p:nvPr/>
        </p:nvPicPr>
        <p:blipFill>
          <a:blip r:embed="rId2"/>
          <a:stretch>
            <a:fillRect/>
          </a:stretch>
        </p:blipFill>
        <p:spPr>
          <a:xfrm>
            <a:off x="0" y="-1"/>
            <a:ext cx="12390120" cy="8258687"/>
          </a:xfrm>
          <a:prstGeom prst="rect">
            <a:avLst/>
          </a:prstGeom>
        </p:spPr>
      </p:pic>
      <p:sp>
        <p:nvSpPr>
          <p:cNvPr id="19" name="Footer Placeholder 14">
            <a:extLst>
              <a:ext uri="{FF2B5EF4-FFF2-40B4-BE49-F238E27FC236}">
                <a16:creationId xmlns:a16="http://schemas.microsoft.com/office/drawing/2014/main" id="{FA793D22-8899-1E65-77CE-6A4298EF7BA6}"/>
              </a:ext>
            </a:extLst>
          </p:cNvPr>
          <p:cNvSpPr txBox="1">
            <a:spLocks/>
          </p:cNvSpPr>
          <p:nvPr/>
        </p:nvSpPr>
        <p:spPr>
          <a:xfrm>
            <a:off x="10958318" y="6447531"/>
            <a:ext cx="1018039" cy="404614"/>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COPYRIGHT</a:t>
            </a:r>
          </a:p>
        </p:txBody>
      </p:sp>
      <p:pic>
        <p:nvPicPr>
          <p:cNvPr id="20" name="Picture 19" descr="PNC-Bank-logo - SD Regional Chamber">
            <a:extLst>
              <a:ext uri="{FF2B5EF4-FFF2-40B4-BE49-F238E27FC236}">
                <a16:creationId xmlns:a16="http://schemas.microsoft.com/office/drawing/2014/main" id="{61435527-E435-6A56-46E7-C1182915E3D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4019" b="25425"/>
          <a:stretch/>
        </p:blipFill>
        <p:spPr bwMode="auto">
          <a:xfrm>
            <a:off x="10488778" y="115583"/>
            <a:ext cx="1503179" cy="45597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6364B28D-7635-CFF6-208A-FBC2A1BD072F}"/>
              </a:ext>
            </a:extLst>
          </p:cNvPr>
          <p:cNvSpPr/>
          <p:nvPr/>
        </p:nvSpPr>
        <p:spPr>
          <a:xfrm>
            <a:off x="0" y="0"/>
            <a:ext cx="12390120" cy="6071616"/>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C9938469-FD9B-9071-90AF-BE11E24F13FB}"/>
              </a:ext>
            </a:extLst>
          </p:cNvPr>
          <p:cNvSpPr>
            <a:spLocks noGrp="1"/>
          </p:cNvSpPr>
          <p:nvPr>
            <p:ph type="title"/>
          </p:nvPr>
        </p:nvSpPr>
        <p:spPr>
          <a:xfrm>
            <a:off x="1227217" y="332876"/>
            <a:ext cx="9601200" cy="1485900"/>
          </a:xfrm>
        </p:spPr>
        <p:txBody>
          <a:bodyPr/>
          <a:lstStyle/>
          <a:p>
            <a:r>
              <a:rPr lang="en-US" dirty="0">
                <a:latin typeface="Rockwell" panose="02060603020205020403" pitchFamily="18" charset="0"/>
              </a:rPr>
              <a:t>Veteran Myths</a:t>
            </a:r>
          </a:p>
        </p:txBody>
      </p:sp>
      <p:pic>
        <p:nvPicPr>
          <p:cNvPr id="14" name="Graphic 13" descr="Soldier">
            <a:extLst>
              <a:ext uri="{FF2B5EF4-FFF2-40B4-BE49-F238E27FC236}">
                <a16:creationId xmlns:a16="http://schemas.microsoft.com/office/drawing/2014/main" id="{FEE0E35E-67EA-6B0E-7C54-097A2F0E0BA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4948" y="115904"/>
            <a:ext cx="1543792" cy="1543792"/>
          </a:xfrm>
          <a:prstGeom prst="rect">
            <a:avLst/>
          </a:prstGeom>
        </p:spPr>
      </p:pic>
      <p:sp>
        <p:nvSpPr>
          <p:cNvPr id="4" name="Content Placeholder 2">
            <a:extLst>
              <a:ext uri="{FF2B5EF4-FFF2-40B4-BE49-F238E27FC236}">
                <a16:creationId xmlns:a16="http://schemas.microsoft.com/office/drawing/2014/main" id="{33C71CC7-3276-11E2-55DE-E89F375C69F1}"/>
              </a:ext>
            </a:extLst>
          </p:cNvPr>
          <p:cNvSpPr>
            <a:spLocks noGrp="1"/>
          </p:cNvSpPr>
          <p:nvPr>
            <p:ph idx="1"/>
          </p:nvPr>
        </p:nvSpPr>
        <p:spPr>
          <a:xfrm>
            <a:off x="1371600" y="1165619"/>
            <a:ext cx="9601200" cy="4236563"/>
          </a:xfrm>
        </p:spPr>
        <p:txBody>
          <a:bodyPr>
            <a:normAutofit/>
          </a:bodyPr>
          <a:lstStyle/>
          <a:p>
            <a:r>
              <a:rPr lang="en-US" dirty="0"/>
              <a:t>MYTH: Most organizations have veteran hiring programs in place</a:t>
            </a:r>
          </a:p>
          <a:p>
            <a:r>
              <a:rPr lang="en-US" dirty="0"/>
              <a:t>FACT: Most organizations are not structured to capitalize on the opportunity</a:t>
            </a:r>
          </a:p>
          <a:p>
            <a:pPr lvl="1"/>
            <a:r>
              <a:rPr lang="en-US" dirty="0"/>
              <a:t>90% of small businesses, who make up &gt; 99% of the businesses in the country and responsible for 42% of new jobs, do NOT intentionally hire veterans</a:t>
            </a:r>
          </a:p>
          <a:p>
            <a:pPr lvl="1"/>
            <a:r>
              <a:rPr lang="en-US" dirty="0"/>
              <a:t>According to a Korn Ferry survey of 700 businesses:</a:t>
            </a:r>
          </a:p>
          <a:p>
            <a:pPr lvl="2"/>
            <a:r>
              <a:rPr lang="en-US" dirty="0"/>
              <a:t>80% of organizations do NOT have veteran-specific hiring programs</a:t>
            </a:r>
          </a:p>
          <a:p>
            <a:pPr lvl="2"/>
            <a:r>
              <a:rPr lang="en-US" dirty="0"/>
              <a:t>71% of organizations do NOT provide talent acquisition professionals training on hiring veterans</a:t>
            </a:r>
          </a:p>
          <a:p>
            <a:pPr lvl="2"/>
            <a:r>
              <a:rPr lang="en-US" dirty="0"/>
              <a:t>52% of organizations do NOT provide onboarding or transition support to veteran hires</a:t>
            </a:r>
          </a:p>
        </p:txBody>
      </p:sp>
    </p:spTree>
    <p:extLst>
      <p:ext uri="{BB962C8B-B14F-4D97-AF65-F5344CB8AC3E}">
        <p14:creationId xmlns:p14="http://schemas.microsoft.com/office/powerpoint/2010/main" val="9268637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up of a flag&#10;&#10;Description automatically generated with medium confidence">
            <a:extLst>
              <a:ext uri="{FF2B5EF4-FFF2-40B4-BE49-F238E27FC236}">
                <a16:creationId xmlns:a16="http://schemas.microsoft.com/office/drawing/2014/main" id="{35EB36E3-0947-0A8B-AA21-1FCFF7C8A6E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1"/>
            <a:ext cx="12328634" cy="8219089"/>
          </a:xfrm>
          <a:prstGeom prst="rect">
            <a:avLst/>
          </a:prstGeom>
        </p:spPr>
      </p:pic>
      <p:sp>
        <p:nvSpPr>
          <p:cNvPr id="2" name="Rectangle 1">
            <a:extLst>
              <a:ext uri="{FF2B5EF4-FFF2-40B4-BE49-F238E27FC236}">
                <a16:creationId xmlns:a16="http://schemas.microsoft.com/office/drawing/2014/main" id="{BE09DC13-0FE7-41A4-6828-357621D6A7B0}"/>
              </a:ext>
            </a:extLst>
          </p:cNvPr>
          <p:cNvSpPr/>
          <p:nvPr/>
        </p:nvSpPr>
        <p:spPr>
          <a:xfrm>
            <a:off x="0" y="0"/>
            <a:ext cx="12328634" cy="7866993"/>
          </a:xfrm>
          <a:prstGeom prst="rect">
            <a:avLst/>
          </a:prstGeom>
          <a:gradFill flip="none" rotWithShape="1">
            <a:gsLst>
              <a:gs pos="0">
                <a:srgbClr val="001F60">
                  <a:alpha val="18383"/>
                </a:srgbClr>
              </a:gs>
              <a:gs pos="37000">
                <a:srgbClr val="001F60">
                  <a:alpha val="42000"/>
                </a:srgbClr>
              </a:gs>
              <a:gs pos="61000">
                <a:srgbClr val="001F60">
                  <a:alpha val="69309"/>
                </a:srgbClr>
              </a:gs>
              <a:gs pos="78000">
                <a:srgbClr val="001F60">
                  <a:alpha val="76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 name="Straight Connector 7">
            <a:extLst>
              <a:ext uri="{FF2B5EF4-FFF2-40B4-BE49-F238E27FC236}">
                <a16:creationId xmlns:a16="http://schemas.microsoft.com/office/drawing/2014/main" id="{32FAC3F2-A7EE-5F41-3288-88352D959946}"/>
              </a:ext>
            </a:extLst>
          </p:cNvPr>
          <p:cNvCxnSpPr>
            <a:cxnSpLocks/>
          </p:cNvCxnSpPr>
          <p:nvPr/>
        </p:nvCxnSpPr>
        <p:spPr>
          <a:xfrm>
            <a:off x="2527739" y="3499944"/>
            <a:ext cx="469812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C4D159BD-DF6F-CC16-3F87-87413600FB8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61546" y="2631989"/>
            <a:ext cx="1190901" cy="1782355"/>
          </a:xfrm>
          <a:prstGeom prst="rect">
            <a:avLst/>
          </a:prstGeom>
        </p:spPr>
      </p:pic>
      <p:sp>
        <p:nvSpPr>
          <p:cNvPr id="6" name="TextBox 5">
            <a:extLst>
              <a:ext uri="{FF2B5EF4-FFF2-40B4-BE49-F238E27FC236}">
                <a16:creationId xmlns:a16="http://schemas.microsoft.com/office/drawing/2014/main" id="{DB4D0D0B-345F-AA84-0D01-235F7DE430E6}"/>
              </a:ext>
            </a:extLst>
          </p:cNvPr>
          <p:cNvSpPr txBox="1"/>
          <p:nvPr/>
        </p:nvSpPr>
        <p:spPr>
          <a:xfrm>
            <a:off x="2433145" y="2364826"/>
            <a:ext cx="9758855" cy="2092881"/>
          </a:xfrm>
          <a:prstGeom prst="rect">
            <a:avLst/>
          </a:prstGeom>
          <a:noFill/>
        </p:spPr>
        <p:txBody>
          <a:bodyPr wrap="square" rtlCol="0">
            <a:spAutoFit/>
          </a:bodyPr>
          <a:lstStyle/>
          <a:p>
            <a:pPr>
              <a:spcAft>
                <a:spcPts val="1200"/>
              </a:spcAft>
            </a:pPr>
            <a:r>
              <a:rPr lang="en-US" sz="6600" b="1" spc="170" dirty="0">
                <a:solidFill>
                  <a:schemeClr val="bg1"/>
                </a:solidFill>
                <a:latin typeface="Rockwell" panose="02060603020205020403" pitchFamily="18" charset="0"/>
              </a:rPr>
              <a:t>Hiring Veterans</a:t>
            </a:r>
          </a:p>
          <a:p>
            <a:r>
              <a:rPr lang="en-US" sz="5400" dirty="0">
                <a:solidFill>
                  <a:schemeClr val="bg1"/>
                </a:solidFill>
                <a:latin typeface="Rockwell" panose="02060603020205020403" pitchFamily="18" charset="0"/>
              </a:rPr>
              <a:t>Why The Problem Exists</a:t>
            </a:r>
          </a:p>
        </p:txBody>
      </p:sp>
      <p:pic>
        <p:nvPicPr>
          <p:cNvPr id="4" name="Picture 3">
            <a:extLst>
              <a:ext uri="{FF2B5EF4-FFF2-40B4-BE49-F238E27FC236}">
                <a16:creationId xmlns:a16="http://schemas.microsoft.com/office/drawing/2014/main" id="{C3A1D42D-84E7-371A-D190-7D8D89C80378}"/>
              </a:ext>
            </a:extLst>
          </p:cNvPr>
          <p:cNvPicPr>
            <a:picLocks noChangeAspect="1"/>
          </p:cNvPicPr>
          <p:nvPr/>
        </p:nvPicPr>
        <p:blipFill>
          <a:blip r:embed="rId5"/>
          <a:stretch>
            <a:fillRect/>
          </a:stretch>
        </p:blipFill>
        <p:spPr>
          <a:xfrm>
            <a:off x="10791930" y="149050"/>
            <a:ext cx="1400070" cy="1074472"/>
          </a:xfrm>
          <a:prstGeom prst="rect">
            <a:avLst/>
          </a:prstGeom>
        </p:spPr>
      </p:pic>
    </p:spTree>
    <p:extLst>
      <p:ext uri="{BB962C8B-B14F-4D97-AF65-F5344CB8AC3E}">
        <p14:creationId xmlns:p14="http://schemas.microsoft.com/office/powerpoint/2010/main" val="171452018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444941C5-650A-6728-9243-92E0200940BE}"/>
              </a:ext>
            </a:extLst>
          </p:cNvPr>
          <p:cNvPicPr>
            <a:picLocks noChangeAspect="1"/>
          </p:cNvPicPr>
          <p:nvPr/>
        </p:nvPicPr>
        <p:blipFill>
          <a:blip r:embed="rId2"/>
          <a:stretch>
            <a:fillRect/>
          </a:stretch>
        </p:blipFill>
        <p:spPr>
          <a:xfrm>
            <a:off x="0" y="-1"/>
            <a:ext cx="12390120" cy="8258687"/>
          </a:xfrm>
          <a:prstGeom prst="rect">
            <a:avLst/>
          </a:prstGeom>
        </p:spPr>
      </p:pic>
      <p:sp>
        <p:nvSpPr>
          <p:cNvPr id="19" name="Footer Placeholder 14">
            <a:extLst>
              <a:ext uri="{FF2B5EF4-FFF2-40B4-BE49-F238E27FC236}">
                <a16:creationId xmlns:a16="http://schemas.microsoft.com/office/drawing/2014/main" id="{FA793D22-8899-1E65-77CE-6A4298EF7BA6}"/>
              </a:ext>
            </a:extLst>
          </p:cNvPr>
          <p:cNvSpPr txBox="1">
            <a:spLocks/>
          </p:cNvSpPr>
          <p:nvPr/>
        </p:nvSpPr>
        <p:spPr>
          <a:xfrm>
            <a:off x="10958318" y="6447531"/>
            <a:ext cx="1018039" cy="404614"/>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COPYRIGHT</a:t>
            </a:r>
          </a:p>
        </p:txBody>
      </p:sp>
      <p:pic>
        <p:nvPicPr>
          <p:cNvPr id="20" name="Picture 19" descr="PNC-Bank-logo - SD Regional Chamber">
            <a:extLst>
              <a:ext uri="{FF2B5EF4-FFF2-40B4-BE49-F238E27FC236}">
                <a16:creationId xmlns:a16="http://schemas.microsoft.com/office/drawing/2014/main" id="{61435527-E435-6A56-46E7-C1182915E3D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4019" b="25425"/>
          <a:stretch/>
        </p:blipFill>
        <p:spPr bwMode="auto">
          <a:xfrm>
            <a:off x="10488778" y="115583"/>
            <a:ext cx="1503179" cy="45597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6364B28D-7635-CFF6-208A-FBC2A1BD072F}"/>
              </a:ext>
            </a:extLst>
          </p:cNvPr>
          <p:cNvSpPr/>
          <p:nvPr/>
        </p:nvSpPr>
        <p:spPr>
          <a:xfrm>
            <a:off x="0" y="0"/>
            <a:ext cx="12390120" cy="6071616"/>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E0F787DA-591E-C2EB-0154-659EE3739A28}"/>
              </a:ext>
            </a:extLst>
          </p:cNvPr>
          <p:cNvSpPr txBox="1">
            <a:spLocks/>
          </p:cNvSpPr>
          <p:nvPr/>
        </p:nvSpPr>
        <p:spPr>
          <a:xfrm>
            <a:off x="960012" y="452718"/>
            <a:ext cx="9913734" cy="1400530"/>
          </a:xfrm>
          <a:prstGeom prst="rect">
            <a:avLst/>
          </a:prstGeom>
        </p:spPr>
        <p:txBody>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latin typeface="Rockwell" panose="02060603020205020403" pitchFamily="18" charset="0"/>
              </a:rPr>
              <a:t>Demand &amp; Supply of Workplace Skills</a:t>
            </a:r>
          </a:p>
        </p:txBody>
      </p:sp>
      <p:sp>
        <p:nvSpPr>
          <p:cNvPr id="10" name="Flowchart: Off-page Connector 9">
            <a:extLst>
              <a:ext uri="{FF2B5EF4-FFF2-40B4-BE49-F238E27FC236}">
                <a16:creationId xmlns:a16="http://schemas.microsoft.com/office/drawing/2014/main" id="{A119AECA-EF2D-C08E-477C-1A355D928A62}"/>
              </a:ext>
            </a:extLst>
          </p:cNvPr>
          <p:cNvSpPr/>
          <p:nvPr/>
        </p:nvSpPr>
        <p:spPr>
          <a:xfrm rot="16200000">
            <a:off x="1734434" y="837607"/>
            <a:ext cx="3572086" cy="5661332"/>
          </a:xfrm>
          <a:prstGeom prst="flowChartOffpageConnector">
            <a:avLst/>
          </a:prstGeom>
          <a:solidFill>
            <a:schemeClr val="tx1"/>
          </a:solidFill>
          <a:ln w="571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 lIns="0" tIns="91440" rIns="0" bIns="0" rtlCol="0" anchor="ctr"/>
          <a:lstStyle/>
          <a:p>
            <a:pPr algn="ctr"/>
            <a:r>
              <a:rPr lang="en-US" sz="2400" b="1" dirty="0"/>
              <a:t>Most Important Skills Cited by Civilian Employers for Workplace Success</a:t>
            </a:r>
            <a:endParaRPr lang="en-US" sz="2400" baseline="30000" dirty="0"/>
          </a:p>
          <a:p>
            <a:endParaRPr lang="en-US" dirty="0"/>
          </a:p>
          <a:p>
            <a:pPr marL="285750" indent="-285750">
              <a:buFont typeface="Arial" panose="020B0604020202020204" pitchFamily="34" charset="0"/>
              <a:buChar char="•"/>
            </a:pPr>
            <a:r>
              <a:rPr lang="en-US" dirty="0"/>
              <a:t>Professionalism / Work Ethic</a:t>
            </a:r>
          </a:p>
          <a:p>
            <a:pPr marL="285750" indent="-285750">
              <a:buFont typeface="Arial" panose="020B0604020202020204" pitchFamily="34" charset="0"/>
              <a:buChar char="•"/>
            </a:pPr>
            <a:r>
              <a:rPr lang="en-US" dirty="0"/>
              <a:t>Teamwork / Collaboration</a:t>
            </a:r>
          </a:p>
          <a:p>
            <a:pPr marL="285750" indent="-285750">
              <a:buFont typeface="Arial" panose="020B0604020202020204" pitchFamily="34" charset="0"/>
              <a:buChar char="•"/>
            </a:pPr>
            <a:r>
              <a:rPr lang="en-US" dirty="0"/>
              <a:t>Oral and written communication</a:t>
            </a:r>
          </a:p>
          <a:p>
            <a:pPr marL="285750" indent="-285750">
              <a:buFont typeface="Arial" panose="020B0604020202020204" pitchFamily="34" charset="0"/>
              <a:buChar char="•"/>
            </a:pPr>
            <a:r>
              <a:rPr lang="en-US" dirty="0"/>
              <a:t>Critical thinking / problem solving</a:t>
            </a:r>
          </a:p>
          <a:p>
            <a:pPr marL="285750" indent="-285750">
              <a:buFont typeface="Arial" panose="020B0604020202020204" pitchFamily="34" charset="0"/>
              <a:buChar char="•"/>
            </a:pPr>
            <a:r>
              <a:rPr lang="en-US" dirty="0"/>
              <a:t>Ethics / social responsibility</a:t>
            </a:r>
          </a:p>
        </p:txBody>
      </p:sp>
      <p:sp>
        <p:nvSpPr>
          <p:cNvPr id="11" name="Flowchart: Off-page Connector 10">
            <a:extLst>
              <a:ext uri="{FF2B5EF4-FFF2-40B4-BE49-F238E27FC236}">
                <a16:creationId xmlns:a16="http://schemas.microsoft.com/office/drawing/2014/main" id="{6E7C5748-0C9D-F08F-FED3-2F0ADB0A436F}"/>
              </a:ext>
            </a:extLst>
          </p:cNvPr>
          <p:cNvSpPr/>
          <p:nvPr/>
        </p:nvSpPr>
        <p:spPr>
          <a:xfrm rot="5400000" flipH="1">
            <a:off x="7378603" y="837606"/>
            <a:ext cx="3572086" cy="5661332"/>
          </a:xfrm>
          <a:prstGeom prst="flowChartOffpageConnector">
            <a:avLst/>
          </a:prstGeom>
          <a:solidFill>
            <a:schemeClr val="tx1"/>
          </a:solidFill>
          <a:ln w="571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lIns="0" tIns="0" rIns="0" bIns="0" rtlCol="0" anchor="ctr"/>
          <a:lstStyle/>
          <a:p>
            <a:pPr algn="ctr"/>
            <a:r>
              <a:rPr lang="en-US" sz="2400" b="1" dirty="0"/>
              <a:t>Skills Strengthened or Enhanced by Military Service</a:t>
            </a:r>
            <a:endParaRPr lang="en-US" sz="2400" baseline="30000" dirty="0"/>
          </a:p>
          <a:p>
            <a:pPr algn="ctr"/>
            <a:endParaRPr lang="en-US" dirty="0"/>
          </a:p>
          <a:p>
            <a:pPr marL="285750" indent="-285750">
              <a:buFont typeface="Arial" panose="020B0604020202020204" pitchFamily="34" charset="0"/>
              <a:buChar char="•"/>
            </a:pPr>
            <a:r>
              <a:rPr lang="en-US" dirty="0"/>
              <a:t>Work Ethic / Discipline</a:t>
            </a:r>
          </a:p>
          <a:p>
            <a:pPr marL="285750" indent="-285750">
              <a:buFont typeface="Arial" panose="020B0604020202020204" pitchFamily="34" charset="0"/>
              <a:buChar char="•"/>
            </a:pPr>
            <a:r>
              <a:rPr lang="en-US" dirty="0"/>
              <a:t>Leadership &amp; management skills</a:t>
            </a:r>
          </a:p>
          <a:p>
            <a:pPr marL="285750" indent="-285750">
              <a:buFont typeface="Arial" panose="020B0604020202020204" pitchFamily="34" charset="0"/>
              <a:buChar char="•"/>
            </a:pPr>
            <a:r>
              <a:rPr lang="en-US" dirty="0"/>
              <a:t>Mental toughness</a:t>
            </a:r>
          </a:p>
          <a:p>
            <a:pPr marL="285750" indent="-285750">
              <a:buFont typeface="Arial" panose="020B0604020202020204" pitchFamily="34" charset="0"/>
              <a:buChar char="•"/>
            </a:pPr>
            <a:r>
              <a:rPr lang="en-US" dirty="0"/>
              <a:t>Adaptation to different challenges</a:t>
            </a:r>
          </a:p>
          <a:p>
            <a:pPr marL="285750" indent="-285750">
              <a:buFont typeface="Arial" panose="020B0604020202020204" pitchFamily="34" charset="0"/>
              <a:buChar char="•"/>
            </a:pPr>
            <a:r>
              <a:rPr lang="en-US" dirty="0"/>
              <a:t>Professionalism</a:t>
            </a:r>
          </a:p>
        </p:txBody>
      </p:sp>
    </p:spTree>
    <p:extLst>
      <p:ext uri="{BB962C8B-B14F-4D97-AF65-F5344CB8AC3E}">
        <p14:creationId xmlns:p14="http://schemas.microsoft.com/office/powerpoint/2010/main" val="28511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up of a flag&#10;&#10;Description automatically generated with medium confidence">
            <a:extLst>
              <a:ext uri="{FF2B5EF4-FFF2-40B4-BE49-F238E27FC236}">
                <a16:creationId xmlns:a16="http://schemas.microsoft.com/office/drawing/2014/main" id="{35EB36E3-0947-0A8B-AA21-1FCFF7C8A6E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1"/>
            <a:ext cx="12328634" cy="8219089"/>
          </a:xfrm>
          <a:prstGeom prst="rect">
            <a:avLst/>
          </a:prstGeom>
        </p:spPr>
      </p:pic>
      <p:sp>
        <p:nvSpPr>
          <p:cNvPr id="2" name="Rectangle 1">
            <a:extLst>
              <a:ext uri="{FF2B5EF4-FFF2-40B4-BE49-F238E27FC236}">
                <a16:creationId xmlns:a16="http://schemas.microsoft.com/office/drawing/2014/main" id="{BE09DC13-0FE7-41A4-6828-357621D6A7B0}"/>
              </a:ext>
            </a:extLst>
          </p:cNvPr>
          <p:cNvSpPr/>
          <p:nvPr/>
        </p:nvSpPr>
        <p:spPr>
          <a:xfrm>
            <a:off x="0" y="0"/>
            <a:ext cx="12328634" cy="7866993"/>
          </a:xfrm>
          <a:prstGeom prst="rect">
            <a:avLst/>
          </a:prstGeom>
          <a:gradFill flip="none" rotWithShape="1">
            <a:gsLst>
              <a:gs pos="0">
                <a:srgbClr val="001F60">
                  <a:alpha val="18383"/>
                </a:srgbClr>
              </a:gs>
              <a:gs pos="37000">
                <a:srgbClr val="001F60">
                  <a:alpha val="42000"/>
                </a:srgbClr>
              </a:gs>
              <a:gs pos="61000">
                <a:srgbClr val="001F60">
                  <a:alpha val="69309"/>
                </a:srgbClr>
              </a:gs>
              <a:gs pos="78000">
                <a:srgbClr val="001F60">
                  <a:alpha val="76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EE223BA4-E4D8-7E3D-8798-A19016613DAF}"/>
              </a:ext>
            </a:extLst>
          </p:cNvPr>
          <p:cNvPicPr>
            <a:picLocks noChangeAspect="1"/>
          </p:cNvPicPr>
          <p:nvPr/>
        </p:nvPicPr>
        <p:blipFill>
          <a:blip r:embed="rId3"/>
          <a:stretch>
            <a:fillRect/>
          </a:stretch>
        </p:blipFill>
        <p:spPr>
          <a:xfrm>
            <a:off x="1061546" y="2631989"/>
            <a:ext cx="1190901" cy="1782355"/>
          </a:xfrm>
          <a:prstGeom prst="rect">
            <a:avLst/>
          </a:prstGeom>
        </p:spPr>
      </p:pic>
      <p:sp>
        <p:nvSpPr>
          <p:cNvPr id="6" name="TextBox 5">
            <a:extLst>
              <a:ext uri="{FF2B5EF4-FFF2-40B4-BE49-F238E27FC236}">
                <a16:creationId xmlns:a16="http://schemas.microsoft.com/office/drawing/2014/main" id="{8A52914E-536F-5448-9A4A-7959F5DC191D}"/>
              </a:ext>
            </a:extLst>
          </p:cNvPr>
          <p:cNvSpPr txBox="1"/>
          <p:nvPr/>
        </p:nvSpPr>
        <p:spPr>
          <a:xfrm>
            <a:off x="2433145" y="2364826"/>
            <a:ext cx="9758855" cy="2923877"/>
          </a:xfrm>
          <a:prstGeom prst="rect">
            <a:avLst/>
          </a:prstGeom>
          <a:noFill/>
        </p:spPr>
        <p:txBody>
          <a:bodyPr wrap="square" rtlCol="0">
            <a:spAutoFit/>
          </a:bodyPr>
          <a:lstStyle/>
          <a:p>
            <a:pPr>
              <a:spcAft>
                <a:spcPts val="1200"/>
              </a:spcAft>
            </a:pPr>
            <a:r>
              <a:rPr lang="en-US" sz="6600" b="1" spc="170" dirty="0">
                <a:solidFill>
                  <a:schemeClr val="bg1"/>
                </a:solidFill>
                <a:latin typeface="Rockwell" panose="02060603020205020403" pitchFamily="18" charset="0"/>
              </a:rPr>
              <a:t>Hiring Veterans</a:t>
            </a:r>
          </a:p>
          <a:p>
            <a:r>
              <a:rPr lang="en-US" sz="5400" dirty="0">
                <a:solidFill>
                  <a:schemeClr val="bg1"/>
                </a:solidFill>
                <a:latin typeface="Rockwell" panose="02060603020205020403" pitchFamily="18" charset="0"/>
              </a:rPr>
              <a:t>Getting Started </a:t>
            </a:r>
          </a:p>
          <a:p>
            <a:r>
              <a:rPr lang="en-US" sz="5400" dirty="0">
                <a:solidFill>
                  <a:schemeClr val="bg1"/>
                </a:solidFill>
                <a:latin typeface="Rockwell" panose="02060603020205020403" pitchFamily="18" charset="0"/>
              </a:rPr>
              <a:t>&amp; Best Practices</a:t>
            </a:r>
          </a:p>
        </p:txBody>
      </p:sp>
      <p:cxnSp>
        <p:nvCxnSpPr>
          <p:cNvPr id="7" name="Straight Connector 6">
            <a:extLst>
              <a:ext uri="{FF2B5EF4-FFF2-40B4-BE49-F238E27FC236}">
                <a16:creationId xmlns:a16="http://schemas.microsoft.com/office/drawing/2014/main" id="{27228C54-A24C-D1FF-DF28-0D1E78B9B971}"/>
              </a:ext>
            </a:extLst>
          </p:cNvPr>
          <p:cNvCxnSpPr>
            <a:cxnSpLocks/>
          </p:cNvCxnSpPr>
          <p:nvPr/>
        </p:nvCxnSpPr>
        <p:spPr>
          <a:xfrm>
            <a:off x="2527739" y="3499944"/>
            <a:ext cx="469812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BF3EAA45-6035-B8C6-F58D-0DA0C681A198}"/>
              </a:ext>
            </a:extLst>
          </p:cNvPr>
          <p:cNvPicPr>
            <a:picLocks noChangeAspect="1"/>
          </p:cNvPicPr>
          <p:nvPr/>
        </p:nvPicPr>
        <p:blipFill>
          <a:blip r:embed="rId4"/>
          <a:stretch>
            <a:fillRect/>
          </a:stretch>
        </p:blipFill>
        <p:spPr>
          <a:xfrm>
            <a:off x="10791930" y="149050"/>
            <a:ext cx="1400070" cy="1074472"/>
          </a:xfrm>
          <a:prstGeom prst="rect">
            <a:avLst/>
          </a:prstGeom>
        </p:spPr>
      </p:pic>
    </p:spTree>
    <p:extLst>
      <p:ext uri="{BB962C8B-B14F-4D97-AF65-F5344CB8AC3E}">
        <p14:creationId xmlns:p14="http://schemas.microsoft.com/office/powerpoint/2010/main" val="18049282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444941C5-650A-6728-9243-92E0200940BE}"/>
              </a:ext>
            </a:extLst>
          </p:cNvPr>
          <p:cNvPicPr>
            <a:picLocks noChangeAspect="1"/>
          </p:cNvPicPr>
          <p:nvPr/>
        </p:nvPicPr>
        <p:blipFill>
          <a:blip r:embed="rId2"/>
          <a:stretch>
            <a:fillRect/>
          </a:stretch>
        </p:blipFill>
        <p:spPr>
          <a:xfrm>
            <a:off x="0" y="-1"/>
            <a:ext cx="12390120" cy="8258687"/>
          </a:xfrm>
          <a:prstGeom prst="rect">
            <a:avLst/>
          </a:prstGeom>
        </p:spPr>
      </p:pic>
      <p:sp>
        <p:nvSpPr>
          <p:cNvPr id="19" name="Footer Placeholder 14">
            <a:extLst>
              <a:ext uri="{FF2B5EF4-FFF2-40B4-BE49-F238E27FC236}">
                <a16:creationId xmlns:a16="http://schemas.microsoft.com/office/drawing/2014/main" id="{FA793D22-8899-1E65-77CE-6A4298EF7BA6}"/>
              </a:ext>
            </a:extLst>
          </p:cNvPr>
          <p:cNvSpPr txBox="1">
            <a:spLocks/>
          </p:cNvSpPr>
          <p:nvPr/>
        </p:nvSpPr>
        <p:spPr>
          <a:xfrm>
            <a:off x="10958318" y="6447531"/>
            <a:ext cx="1018039" cy="404614"/>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COPYRIGHT</a:t>
            </a:r>
          </a:p>
        </p:txBody>
      </p:sp>
      <p:pic>
        <p:nvPicPr>
          <p:cNvPr id="20" name="Picture 19" descr="PNC-Bank-logo - SD Regional Chamber">
            <a:extLst>
              <a:ext uri="{FF2B5EF4-FFF2-40B4-BE49-F238E27FC236}">
                <a16:creationId xmlns:a16="http://schemas.microsoft.com/office/drawing/2014/main" id="{61435527-E435-6A56-46E7-C1182915E3D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4019" b="25425"/>
          <a:stretch/>
        </p:blipFill>
        <p:spPr bwMode="auto">
          <a:xfrm>
            <a:off x="10488778" y="115583"/>
            <a:ext cx="1503179" cy="45597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6364B28D-7635-CFF6-208A-FBC2A1BD072F}"/>
              </a:ext>
            </a:extLst>
          </p:cNvPr>
          <p:cNvSpPr/>
          <p:nvPr/>
        </p:nvSpPr>
        <p:spPr>
          <a:xfrm>
            <a:off x="0" y="-1"/>
            <a:ext cx="12390120" cy="6405283"/>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01BC1FBC-4432-B716-A26C-256EE26F782C}"/>
              </a:ext>
            </a:extLst>
          </p:cNvPr>
          <p:cNvSpPr>
            <a:spLocks noGrp="1"/>
          </p:cNvSpPr>
          <p:nvPr>
            <p:ph type="title"/>
          </p:nvPr>
        </p:nvSpPr>
        <p:spPr>
          <a:xfrm>
            <a:off x="418436" y="365126"/>
            <a:ext cx="11773564" cy="1124606"/>
          </a:xfrm>
        </p:spPr>
        <p:txBody>
          <a:bodyPr>
            <a:normAutofit/>
          </a:bodyPr>
          <a:lstStyle/>
          <a:p>
            <a:r>
              <a:rPr lang="en-US" dirty="0">
                <a:latin typeface="Rockwell" panose="02060603020205020403" pitchFamily="18" charset="0"/>
              </a:rPr>
              <a:t>Minimum Requirements for Success</a:t>
            </a:r>
          </a:p>
        </p:txBody>
      </p:sp>
      <p:sp>
        <p:nvSpPr>
          <p:cNvPr id="9" name="TextBox 8">
            <a:extLst>
              <a:ext uri="{FF2B5EF4-FFF2-40B4-BE49-F238E27FC236}">
                <a16:creationId xmlns:a16="http://schemas.microsoft.com/office/drawing/2014/main" id="{D5A29A87-B4E2-5FCB-E6A0-E2E868383118}"/>
              </a:ext>
            </a:extLst>
          </p:cNvPr>
          <p:cNvSpPr txBox="1"/>
          <p:nvPr/>
        </p:nvSpPr>
        <p:spPr>
          <a:xfrm>
            <a:off x="373112" y="1036898"/>
            <a:ext cx="6640692" cy="2862322"/>
          </a:xfrm>
          <a:prstGeom prst="rect">
            <a:avLst/>
          </a:prstGeom>
          <a:noFill/>
        </p:spPr>
        <p:txBody>
          <a:bodyPr wrap="square" rtlCol="0">
            <a:spAutoFit/>
          </a:bodyPr>
          <a:lstStyle/>
          <a:p>
            <a:pPr marL="285750" indent="-285750">
              <a:buFont typeface="Wingdings" pitchFamily="2" charset="2"/>
              <a:buChar char="§"/>
            </a:pPr>
            <a:r>
              <a:rPr lang="en-US" dirty="0"/>
              <a:t>Top-down executive-level leadership and substantive material (financial and programmatic) support</a:t>
            </a:r>
          </a:p>
          <a:p>
            <a:pPr marL="285750" indent="-285750">
              <a:buFont typeface="Wingdings" pitchFamily="2" charset="2"/>
              <a:buChar char="§"/>
            </a:pPr>
            <a:r>
              <a:rPr lang="en-US" dirty="0"/>
              <a:t>Initiation of a veteran BRG</a:t>
            </a:r>
          </a:p>
          <a:p>
            <a:pPr marL="285750" indent="-285750">
              <a:buFont typeface="Wingdings" pitchFamily="2" charset="2"/>
              <a:buChar char="§"/>
            </a:pPr>
            <a:r>
              <a:rPr lang="en-US" dirty="0"/>
              <a:t>Onboarding and mentoring programs</a:t>
            </a:r>
          </a:p>
          <a:p>
            <a:pPr marL="285750" indent="-285750">
              <a:buFont typeface="Wingdings" pitchFamily="2" charset="2"/>
              <a:buChar char="§"/>
            </a:pPr>
            <a:r>
              <a:rPr lang="en-US" dirty="0"/>
              <a:t>Direct relationship between the Veteran Support Program’s outcome-based measures and the Employer’s Strategic Goals</a:t>
            </a:r>
          </a:p>
          <a:p>
            <a:pPr marL="285750" indent="-285750">
              <a:buFont typeface="Wingdings" pitchFamily="2" charset="2"/>
              <a:buChar char="§"/>
            </a:pPr>
            <a:r>
              <a:rPr lang="en-US" dirty="0"/>
              <a:t>Compliance with all regulatory obligations (i.e., USERRA, VEVRAA, ADA, FMLA, etc.)</a:t>
            </a:r>
          </a:p>
          <a:p>
            <a:pPr marL="742950" lvl="1" indent="-285750">
              <a:buFont typeface="Wingdings" pitchFamily="2" charset="2"/>
              <a:buChar char="§"/>
            </a:pPr>
            <a:r>
              <a:rPr lang="en-US" dirty="0"/>
              <a:t>Where applicable, compliance with the Office of Federal Contract Compliance Program (OFCCP)</a:t>
            </a:r>
          </a:p>
        </p:txBody>
      </p:sp>
      <p:sp>
        <p:nvSpPr>
          <p:cNvPr id="15" name="Rectangle 14">
            <a:extLst>
              <a:ext uri="{FF2B5EF4-FFF2-40B4-BE49-F238E27FC236}">
                <a16:creationId xmlns:a16="http://schemas.microsoft.com/office/drawing/2014/main" id="{898B945E-D98C-81D5-F129-BF500FF265A6}"/>
              </a:ext>
            </a:extLst>
          </p:cNvPr>
          <p:cNvSpPr/>
          <p:nvPr/>
        </p:nvSpPr>
        <p:spPr>
          <a:xfrm>
            <a:off x="7415962" y="1737369"/>
            <a:ext cx="4572000" cy="3440706"/>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5E62E00F-5817-91F4-DE08-A7CF249602F3}"/>
              </a:ext>
            </a:extLst>
          </p:cNvPr>
          <p:cNvPicPr>
            <a:picLocks noChangeAspect="1"/>
          </p:cNvPicPr>
          <p:nvPr/>
        </p:nvPicPr>
        <p:blipFill rotWithShape="1">
          <a:blip r:embed="rId4"/>
          <a:srcRect t="6178"/>
          <a:stretch/>
        </p:blipFill>
        <p:spPr>
          <a:xfrm>
            <a:off x="7655191" y="1805615"/>
            <a:ext cx="4093542" cy="3028426"/>
          </a:xfrm>
          <a:prstGeom prst="rect">
            <a:avLst/>
          </a:prstGeom>
        </p:spPr>
      </p:pic>
      <p:sp>
        <p:nvSpPr>
          <p:cNvPr id="13" name="TextBox 12">
            <a:extLst>
              <a:ext uri="{FF2B5EF4-FFF2-40B4-BE49-F238E27FC236}">
                <a16:creationId xmlns:a16="http://schemas.microsoft.com/office/drawing/2014/main" id="{4B5A4DA7-EB93-248B-784F-DA4F0BEB7368}"/>
              </a:ext>
            </a:extLst>
          </p:cNvPr>
          <p:cNvSpPr txBox="1"/>
          <p:nvPr/>
        </p:nvSpPr>
        <p:spPr>
          <a:xfrm>
            <a:off x="7415962" y="4870298"/>
            <a:ext cx="4572000" cy="307777"/>
          </a:xfrm>
          <a:prstGeom prst="rect">
            <a:avLst/>
          </a:prstGeom>
          <a:noFill/>
        </p:spPr>
        <p:txBody>
          <a:bodyPr wrap="square" rtlCol="0">
            <a:spAutoFit/>
          </a:bodyPr>
          <a:lstStyle/>
          <a:p>
            <a:pPr algn="ctr"/>
            <a:r>
              <a:rPr lang="en-US" sz="1400" i="1" dirty="0"/>
              <a:t>Sample Veteran Support Program Reporting Dashboard</a:t>
            </a:r>
          </a:p>
        </p:txBody>
      </p:sp>
      <p:pic>
        <p:nvPicPr>
          <p:cNvPr id="14" name="Picture 13">
            <a:extLst>
              <a:ext uri="{FF2B5EF4-FFF2-40B4-BE49-F238E27FC236}">
                <a16:creationId xmlns:a16="http://schemas.microsoft.com/office/drawing/2014/main" id="{6C56FF7E-E5C5-2342-8F6A-695EBB2CA028}"/>
              </a:ext>
            </a:extLst>
          </p:cNvPr>
          <p:cNvPicPr>
            <a:picLocks noChangeAspect="1"/>
          </p:cNvPicPr>
          <p:nvPr/>
        </p:nvPicPr>
        <p:blipFill>
          <a:blip r:embed="rId5"/>
          <a:stretch>
            <a:fillRect/>
          </a:stretch>
        </p:blipFill>
        <p:spPr>
          <a:xfrm>
            <a:off x="2615725" y="3947802"/>
            <a:ext cx="1322142" cy="2261368"/>
          </a:xfrm>
          <a:prstGeom prst="rect">
            <a:avLst/>
          </a:prstGeom>
        </p:spPr>
      </p:pic>
    </p:spTree>
    <p:extLst>
      <p:ext uri="{BB962C8B-B14F-4D97-AF65-F5344CB8AC3E}">
        <p14:creationId xmlns:p14="http://schemas.microsoft.com/office/powerpoint/2010/main" val="33945852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xEl>
                                              <p:pRg st="4" end="4"/>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3"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444941C5-650A-6728-9243-92E0200940BE}"/>
              </a:ext>
            </a:extLst>
          </p:cNvPr>
          <p:cNvPicPr>
            <a:picLocks noChangeAspect="1"/>
          </p:cNvPicPr>
          <p:nvPr/>
        </p:nvPicPr>
        <p:blipFill>
          <a:blip r:embed="rId2"/>
          <a:stretch>
            <a:fillRect/>
          </a:stretch>
        </p:blipFill>
        <p:spPr>
          <a:xfrm>
            <a:off x="0" y="-1"/>
            <a:ext cx="12390120" cy="8258687"/>
          </a:xfrm>
          <a:prstGeom prst="rect">
            <a:avLst/>
          </a:prstGeom>
        </p:spPr>
      </p:pic>
      <p:sp>
        <p:nvSpPr>
          <p:cNvPr id="19" name="Footer Placeholder 14">
            <a:extLst>
              <a:ext uri="{FF2B5EF4-FFF2-40B4-BE49-F238E27FC236}">
                <a16:creationId xmlns:a16="http://schemas.microsoft.com/office/drawing/2014/main" id="{FA793D22-8899-1E65-77CE-6A4298EF7BA6}"/>
              </a:ext>
            </a:extLst>
          </p:cNvPr>
          <p:cNvSpPr txBox="1">
            <a:spLocks/>
          </p:cNvSpPr>
          <p:nvPr/>
        </p:nvSpPr>
        <p:spPr>
          <a:xfrm>
            <a:off x="10958318" y="6447531"/>
            <a:ext cx="1018039" cy="404614"/>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COPYRIGHT</a:t>
            </a:r>
          </a:p>
        </p:txBody>
      </p:sp>
      <p:pic>
        <p:nvPicPr>
          <p:cNvPr id="20" name="Picture 19" descr="PNC-Bank-logo - SD Regional Chamber">
            <a:extLst>
              <a:ext uri="{FF2B5EF4-FFF2-40B4-BE49-F238E27FC236}">
                <a16:creationId xmlns:a16="http://schemas.microsoft.com/office/drawing/2014/main" id="{61435527-E435-6A56-46E7-C1182915E3D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4019" b="25425"/>
          <a:stretch/>
        </p:blipFill>
        <p:spPr bwMode="auto">
          <a:xfrm>
            <a:off x="10488778" y="115583"/>
            <a:ext cx="1503179" cy="45597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6364B28D-7635-CFF6-208A-FBC2A1BD072F}"/>
              </a:ext>
            </a:extLst>
          </p:cNvPr>
          <p:cNvSpPr/>
          <p:nvPr/>
        </p:nvSpPr>
        <p:spPr>
          <a:xfrm>
            <a:off x="-7864" y="23698"/>
            <a:ext cx="12390120" cy="637151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92DF1839-5539-D0CA-0F69-37565CAD8880}"/>
              </a:ext>
            </a:extLst>
          </p:cNvPr>
          <p:cNvSpPr txBox="1"/>
          <p:nvPr/>
        </p:nvSpPr>
        <p:spPr>
          <a:xfrm>
            <a:off x="279705" y="184466"/>
            <a:ext cx="11720109" cy="1297535"/>
          </a:xfrm>
          <a:prstGeom prst="rect">
            <a:avLst/>
          </a:prstGeom>
        </p:spPr>
        <p:txBody>
          <a:bodyPr vert="horz" lIns="91440" tIns="45720" rIns="91440" bIns="45720" rtlCol="0" anchor="t">
            <a:normAutofit fontScale="92500"/>
          </a:bodyPr>
          <a:lstStyle>
            <a:lvl1pPr defTabSz="914400">
              <a:lnSpc>
                <a:spcPct val="89000"/>
              </a:lnSpc>
              <a:spcBef>
                <a:spcPct val="0"/>
              </a:spcBef>
              <a:buNone/>
              <a:defRPr sz="4400" baseline="0">
                <a:solidFill>
                  <a:schemeClr val="tx2"/>
                </a:solidFill>
                <a:latin typeface="+mj-lt"/>
                <a:ea typeface="+mj-ea"/>
                <a:cs typeface="+mj-cs"/>
              </a:defRPr>
            </a:lvl1pPr>
          </a:lstStyle>
          <a:p>
            <a:r>
              <a:rPr lang="en-US" dirty="0">
                <a:latin typeface="Rockwell" panose="02060603020205020403" pitchFamily="18" charset="0"/>
              </a:rPr>
              <a:t>Potential Scope of a Veteran Support Program </a:t>
            </a:r>
          </a:p>
          <a:p>
            <a:r>
              <a:rPr lang="en-US" sz="3000" dirty="0">
                <a:latin typeface="Rockwell" panose="02060603020205020403" pitchFamily="18" charset="0"/>
              </a:rPr>
              <a:t>(i.e., What Does Being Military- or Veteran-Friendly Mean?)</a:t>
            </a:r>
          </a:p>
        </p:txBody>
      </p:sp>
      <p:cxnSp>
        <p:nvCxnSpPr>
          <p:cNvPr id="40" name="Straight Connector 39">
            <a:extLst>
              <a:ext uri="{FF2B5EF4-FFF2-40B4-BE49-F238E27FC236}">
                <a16:creationId xmlns:a16="http://schemas.microsoft.com/office/drawing/2014/main" id="{D7CDBB5C-AD50-F775-4857-2C3185755F04}"/>
              </a:ext>
            </a:extLst>
          </p:cNvPr>
          <p:cNvCxnSpPr>
            <a:cxnSpLocks/>
          </p:cNvCxnSpPr>
          <p:nvPr/>
        </p:nvCxnSpPr>
        <p:spPr>
          <a:xfrm>
            <a:off x="6053751" y="1852263"/>
            <a:ext cx="0" cy="4114800"/>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graphicFrame>
        <p:nvGraphicFramePr>
          <p:cNvPr id="41" name="Diagram 40">
            <a:extLst>
              <a:ext uri="{FF2B5EF4-FFF2-40B4-BE49-F238E27FC236}">
                <a16:creationId xmlns:a16="http://schemas.microsoft.com/office/drawing/2014/main" id="{73FD195B-B047-1A56-0A9B-7056650D1E0A}"/>
              </a:ext>
            </a:extLst>
          </p:cNvPr>
          <p:cNvGraphicFramePr/>
          <p:nvPr>
            <p:extLst>
              <p:ext uri="{D42A27DB-BD31-4B8C-83A1-F6EECF244321}">
                <p14:modId xmlns:p14="http://schemas.microsoft.com/office/powerpoint/2010/main" val="1870567500"/>
              </p:ext>
            </p:extLst>
          </p:nvPr>
        </p:nvGraphicFramePr>
        <p:xfrm>
          <a:off x="1343127" y="475350"/>
          <a:ext cx="9646418" cy="670678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2" name="Rectangle 41">
            <a:extLst>
              <a:ext uri="{FF2B5EF4-FFF2-40B4-BE49-F238E27FC236}">
                <a16:creationId xmlns:a16="http://schemas.microsoft.com/office/drawing/2014/main" id="{E64978A0-99A1-76D9-70E0-5FF6DCD15DDC}"/>
              </a:ext>
            </a:extLst>
          </p:cNvPr>
          <p:cNvSpPr/>
          <p:nvPr/>
        </p:nvSpPr>
        <p:spPr>
          <a:xfrm>
            <a:off x="1609262" y="1342127"/>
            <a:ext cx="8954908" cy="482202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3200" i="1" dirty="0">
              <a:solidFill>
                <a:schemeClr val="tx1"/>
              </a:solidFill>
            </a:endParaRPr>
          </a:p>
        </p:txBody>
      </p:sp>
      <p:sp>
        <p:nvSpPr>
          <p:cNvPr id="43" name="TextBox 42">
            <a:extLst>
              <a:ext uri="{FF2B5EF4-FFF2-40B4-BE49-F238E27FC236}">
                <a16:creationId xmlns:a16="http://schemas.microsoft.com/office/drawing/2014/main" id="{468D45BA-57F8-D316-3356-53AEC95F46D6}"/>
              </a:ext>
            </a:extLst>
          </p:cNvPr>
          <p:cNvSpPr txBox="1"/>
          <p:nvPr/>
        </p:nvSpPr>
        <p:spPr>
          <a:xfrm>
            <a:off x="5049398" y="2325152"/>
            <a:ext cx="2011680" cy="369332"/>
          </a:xfrm>
          <a:prstGeom prst="rect">
            <a:avLst/>
          </a:prstGeom>
          <a:noFill/>
        </p:spPr>
        <p:txBody>
          <a:bodyPr wrap="square" rtlCol="0">
            <a:spAutoFit/>
          </a:bodyPr>
          <a:lstStyle/>
          <a:p>
            <a:pPr algn="ctr"/>
            <a:r>
              <a:rPr lang="en-US" b="1" dirty="0"/>
              <a:t>Personnel</a:t>
            </a:r>
          </a:p>
        </p:txBody>
      </p:sp>
      <p:sp>
        <p:nvSpPr>
          <p:cNvPr id="44" name="TextBox 43">
            <a:extLst>
              <a:ext uri="{FF2B5EF4-FFF2-40B4-BE49-F238E27FC236}">
                <a16:creationId xmlns:a16="http://schemas.microsoft.com/office/drawing/2014/main" id="{615B3A99-2AFD-5AC0-9E65-67DCDC514A9A}"/>
              </a:ext>
            </a:extLst>
          </p:cNvPr>
          <p:cNvSpPr txBox="1"/>
          <p:nvPr/>
        </p:nvSpPr>
        <p:spPr>
          <a:xfrm>
            <a:off x="5152662" y="2851326"/>
            <a:ext cx="2467891" cy="2031325"/>
          </a:xfrm>
          <a:prstGeom prst="rect">
            <a:avLst/>
          </a:prstGeom>
          <a:noFill/>
        </p:spPr>
        <p:txBody>
          <a:bodyPr wrap="square" rtlCol="0">
            <a:spAutoFit/>
          </a:bodyPr>
          <a:lstStyle/>
          <a:p>
            <a:pPr marL="285750" indent="-285750">
              <a:buFont typeface="Arial" panose="020B0604020202020204" pitchFamily="34" charset="0"/>
              <a:buChar char="•"/>
            </a:pPr>
            <a:r>
              <a:rPr lang="en-US" dirty="0"/>
              <a:t>Family Members</a:t>
            </a:r>
          </a:p>
          <a:p>
            <a:pPr marL="285750" indent="-285750">
              <a:buFont typeface="Arial" panose="020B0604020202020204" pitchFamily="34" charset="0"/>
              <a:buChar char="•"/>
            </a:pPr>
            <a:r>
              <a:rPr lang="en-US" dirty="0"/>
              <a:t>Veterans</a:t>
            </a:r>
          </a:p>
          <a:p>
            <a:pPr marL="285750" indent="-285750">
              <a:buFont typeface="Arial" panose="020B0604020202020204" pitchFamily="34" charset="0"/>
              <a:buChar char="•"/>
            </a:pPr>
            <a:r>
              <a:rPr lang="en-US" dirty="0"/>
              <a:t>Spouses</a:t>
            </a:r>
          </a:p>
          <a:p>
            <a:pPr marL="285750" indent="-285750">
              <a:buFont typeface="Arial" panose="020B0604020202020204" pitchFamily="34" charset="0"/>
              <a:buChar char="•"/>
            </a:pPr>
            <a:r>
              <a:rPr lang="en-US" dirty="0"/>
              <a:t>Enlisted</a:t>
            </a:r>
          </a:p>
          <a:p>
            <a:pPr marL="285750" indent="-285750">
              <a:buFont typeface="Arial" panose="020B0604020202020204" pitchFamily="34" charset="0"/>
              <a:buChar char="•"/>
            </a:pPr>
            <a:r>
              <a:rPr lang="en-US" dirty="0"/>
              <a:t>Officers</a:t>
            </a:r>
          </a:p>
          <a:p>
            <a:pPr marL="285750" indent="-285750">
              <a:buFont typeface="Arial" panose="020B0604020202020204" pitchFamily="34" charset="0"/>
              <a:buChar char="•"/>
            </a:pPr>
            <a:r>
              <a:rPr lang="en-US" dirty="0"/>
              <a:t>Guard &amp; Reserve</a:t>
            </a:r>
          </a:p>
          <a:p>
            <a:pPr marL="285750" indent="-285750">
              <a:buFont typeface="Arial" panose="020B0604020202020204" pitchFamily="34" charset="0"/>
              <a:buChar char="•"/>
            </a:pPr>
            <a:r>
              <a:rPr lang="en-US" dirty="0"/>
              <a:t>Civilians</a:t>
            </a:r>
          </a:p>
        </p:txBody>
      </p:sp>
      <p:sp>
        <p:nvSpPr>
          <p:cNvPr id="45" name="TextBox 44">
            <a:extLst>
              <a:ext uri="{FF2B5EF4-FFF2-40B4-BE49-F238E27FC236}">
                <a16:creationId xmlns:a16="http://schemas.microsoft.com/office/drawing/2014/main" id="{B06A27C3-B6D5-C490-CCDB-BD4860B8D8AA}"/>
              </a:ext>
            </a:extLst>
          </p:cNvPr>
          <p:cNvSpPr txBox="1"/>
          <p:nvPr/>
        </p:nvSpPr>
        <p:spPr>
          <a:xfrm>
            <a:off x="7659699" y="2325152"/>
            <a:ext cx="1991032" cy="369332"/>
          </a:xfrm>
          <a:prstGeom prst="rect">
            <a:avLst/>
          </a:prstGeom>
          <a:noFill/>
        </p:spPr>
        <p:txBody>
          <a:bodyPr wrap="square" rtlCol="0">
            <a:spAutoFit/>
          </a:bodyPr>
          <a:lstStyle/>
          <a:p>
            <a:pPr algn="ctr"/>
            <a:r>
              <a:rPr lang="en-US" b="1" dirty="0"/>
              <a:t>Value Chain</a:t>
            </a:r>
          </a:p>
        </p:txBody>
      </p:sp>
      <p:sp>
        <p:nvSpPr>
          <p:cNvPr id="46" name="TextBox 45">
            <a:extLst>
              <a:ext uri="{FF2B5EF4-FFF2-40B4-BE49-F238E27FC236}">
                <a16:creationId xmlns:a16="http://schemas.microsoft.com/office/drawing/2014/main" id="{255987A1-6EE9-26FB-6FC5-064F7EDAE231}"/>
              </a:ext>
            </a:extLst>
          </p:cNvPr>
          <p:cNvSpPr txBox="1"/>
          <p:nvPr/>
        </p:nvSpPr>
        <p:spPr>
          <a:xfrm>
            <a:off x="7511802" y="2851326"/>
            <a:ext cx="2586929" cy="2462213"/>
          </a:xfrm>
          <a:prstGeom prst="rect">
            <a:avLst/>
          </a:prstGeom>
          <a:noFill/>
        </p:spPr>
        <p:txBody>
          <a:bodyPr wrap="square" rtlCol="0">
            <a:spAutoFit/>
          </a:bodyPr>
          <a:lstStyle/>
          <a:p>
            <a:pPr marL="285750" indent="-285750">
              <a:spcAft>
                <a:spcPts val="300"/>
              </a:spcAft>
              <a:buFont typeface="Arial" panose="020B0604020202020204" pitchFamily="34" charset="0"/>
              <a:buChar char="•"/>
            </a:pPr>
            <a:r>
              <a:rPr lang="en-US" dirty="0"/>
              <a:t>Suppliers</a:t>
            </a:r>
          </a:p>
          <a:p>
            <a:pPr marL="285750" indent="-285750">
              <a:spcAft>
                <a:spcPts val="300"/>
              </a:spcAft>
              <a:buFont typeface="Arial" panose="020B0604020202020204" pitchFamily="34" charset="0"/>
              <a:buChar char="•"/>
            </a:pPr>
            <a:r>
              <a:rPr lang="en-US" dirty="0"/>
              <a:t>Sales policies (i.e., veteran discounts)</a:t>
            </a:r>
          </a:p>
          <a:p>
            <a:pPr marL="285750" indent="-285750">
              <a:spcAft>
                <a:spcPts val="300"/>
              </a:spcAft>
              <a:buFont typeface="Arial" panose="020B0604020202020204" pitchFamily="34" charset="0"/>
              <a:buChar char="•"/>
            </a:pPr>
            <a:r>
              <a:rPr lang="en-US" dirty="0"/>
              <a:t>Community Members</a:t>
            </a:r>
          </a:p>
          <a:p>
            <a:pPr marL="285750" indent="-285750">
              <a:spcAft>
                <a:spcPts val="300"/>
              </a:spcAft>
              <a:buFont typeface="Arial" panose="020B0604020202020204" pitchFamily="34" charset="0"/>
              <a:buChar char="•"/>
            </a:pPr>
            <a:r>
              <a:rPr lang="en-US" dirty="0"/>
              <a:t>Veteran Service Organizations</a:t>
            </a:r>
          </a:p>
          <a:p>
            <a:pPr marL="285750" indent="-285750">
              <a:spcAft>
                <a:spcPts val="300"/>
              </a:spcAft>
              <a:buFont typeface="Arial" panose="020B0604020202020204" pitchFamily="34" charset="0"/>
              <a:buChar char="•"/>
            </a:pPr>
            <a:r>
              <a:rPr lang="en-US" dirty="0"/>
              <a:t>Chambers of Commerce</a:t>
            </a:r>
          </a:p>
        </p:txBody>
      </p:sp>
      <p:sp>
        <p:nvSpPr>
          <p:cNvPr id="47" name="TextBox 46">
            <a:extLst>
              <a:ext uri="{FF2B5EF4-FFF2-40B4-BE49-F238E27FC236}">
                <a16:creationId xmlns:a16="http://schemas.microsoft.com/office/drawing/2014/main" id="{E5E3EC8B-ED6D-7F23-ED89-C2215852CF4F}"/>
              </a:ext>
            </a:extLst>
          </p:cNvPr>
          <p:cNvSpPr txBox="1"/>
          <p:nvPr/>
        </p:nvSpPr>
        <p:spPr>
          <a:xfrm>
            <a:off x="2317817" y="2186654"/>
            <a:ext cx="2722015" cy="646331"/>
          </a:xfrm>
          <a:prstGeom prst="rect">
            <a:avLst/>
          </a:prstGeom>
          <a:noFill/>
        </p:spPr>
        <p:txBody>
          <a:bodyPr wrap="square" rtlCol="0">
            <a:spAutoFit/>
          </a:bodyPr>
          <a:lstStyle/>
          <a:p>
            <a:pPr algn="ctr"/>
            <a:r>
              <a:rPr lang="en-US" b="1" dirty="0"/>
              <a:t>Internal Policies / Functions</a:t>
            </a:r>
          </a:p>
        </p:txBody>
      </p:sp>
      <p:sp>
        <p:nvSpPr>
          <p:cNvPr id="48" name="TextBox 47">
            <a:extLst>
              <a:ext uri="{FF2B5EF4-FFF2-40B4-BE49-F238E27FC236}">
                <a16:creationId xmlns:a16="http://schemas.microsoft.com/office/drawing/2014/main" id="{6F015430-0352-C504-5321-75DAC2224E7D}"/>
              </a:ext>
            </a:extLst>
          </p:cNvPr>
          <p:cNvSpPr txBox="1"/>
          <p:nvPr/>
        </p:nvSpPr>
        <p:spPr>
          <a:xfrm>
            <a:off x="2233940" y="2851325"/>
            <a:ext cx="2575924" cy="1754326"/>
          </a:xfrm>
          <a:prstGeom prst="rect">
            <a:avLst/>
          </a:prstGeom>
          <a:noFill/>
        </p:spPr>
        <p:txBody>
          <a:bodyPr wrap="square" rtlCol="0">
            <a:spAutoFit/>
          </a:bodyPr>
          <a:lstStyle/>
          <a:p>
            <a:pPr marL="285750" indent="-285750">
              <a:buFont typeface="Arial" panose="020B0604020202020204" pitchFamily="34" charset="0"/>
              <a:buChar char="•"/>
            </a:pPr>
            <a:r>
              <a:rPr lang="en-US" dirty="0"/>
              <a:t>Corporate Philanthropy</a:t>
            </a:r>
          </a:p>
          <a:p>
            <a:pPr marL="285750" indent="-285750">
              <a:buFont typeface="Arial" panose="020B0604020202020204" pitchFamily="34" charset="0"/>
              <a:buChar char="•"/>
            </a:pPr>
            <a:r>
              <a:rPr lang="en-US" dirty="0"/>
              <a:t>Employee Assistance</a:t>
            </a:r>
          </a:p>
          <a:p>
            <a:pPr marL="285750" indent="-285750">
              <a:buFont typeface="Arial" panose="020B0604020202020204" pitchFamily="34" charset="0"/>
              <a:buChar char="•"/>
            </a:pPr>
            <a:r>
              <a:rPr lang="en-US" dirty="0"/>
              <a:t>Affinity Group / Mentors</a:t>
            </a:r>
          </a:p>
          <a:p>
            <a:pPr marL="285750" indent="-285750">
              <a:buFont typeface="Arial" panose="020B0604020202020204" pitchFamily="34" charset="0"/>
              <a:buChar char="•"/>
            </a:pPr>
            <a:r>
              <a:rPr lang="en-US" dirty="0"/>
              <a:t>Employment Lifecycle</a:t>
            </a:r>
          </a:p>
        </p:txBody>
      </p:sp>
      <p:sp>
        <p:nvSpPr>
          <p:cNvPr id="49" name="Arrow: Right 48">
            <a:extLst>
              <a:ext uri="{FF2B5EF4-FFF2-40B4-BE49-F238E27FC236}">
                <a16:creationId xmlns:a16="http://schemas.microsoft.com/office/drawing/2014/main" id="{EB7EFF6D-2BC0-4A54-D4F2-48E54A8C1B9E}"/>
              </a:ext>
            </a:extLst>
          </p:cNvPr>
          <p:cNvSpPr/>
          <p:nvPr/>
        </p:nvSpPr>
        <p:spPr>
          <a:xfrm>
            <a:off x="6187196" y="5114290"/>
            <a:ext cx="3931920" cy="923330"/>
          </a:xfrm>
          <a:prstGeom prst="rightArrow">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External to the Organization</a:t>
            </a:r>
          </a:p>
        </p:txBody>
      </p:sp>
      <p:sp>
        <p:nvSpPr>
          <p:cNvPr id="50" name="Arrow: Left 49">
            <a:extLst>
              <a:ext uri="{FF2B5EF4-FFF2-40B4-BE49-F238E27FC236}">
                <a16:creationId xmlns:a16="http://schemas.microsoft.com/office/drawing/2014/main" id="{F537299B-5547-134D-47F6-5C1C8A6219C8}"/>
              </a:ext>
            </a:extLst>
          </p:cNvPr>
          <p:cNvSpPr/>
          <p:nvPr/>
        </p:nvSpPr>
        <p:spPr>
          <a:xfrm>
            <a:off x="2004068" y="5112720"/>
            <a:ext cx="3931920" cy="926470"/>
          </a:xfrm>
          <a:prstGeom prst="leftArrow">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Internal to the Organization</a:t>
            </a:r>
          </a:p>
        </p:txBody>
      </p:sp>
      <p:sp>
        <p:nvSpPr>
          <p:cNvPr id="51" name="Rectangle 50">
            <a:extLst>
              <a:ext uri="{FF2B5EF4-FFF2-40B4-BE49-F238E27FC236}">
                <a16:creationId xmlns:a16="http://schemas.microsoft.com/office/drawing/2014/main" id="{C19A6FBA-C72F-F7C7-D6FF-091A098963AF}"/>
              </a:ext>
            </a:extLst>
          </p:cNvPr>
          <p:cNvSpPr/>
          <p:nvPr/>
        </p:nvSpPr>
        <p:spPr>
          <a:xfrm>
            <a:off x="1744165" y="1342127"/>
            <a:ext cx="4572000" cy="707886"/>
          </a:xfrm>
          <a:prstGeom prst="rect">
            <a:avLst/>
          </a:prstGeom>
        </p:spPr>
        <p:txBody>
          <a:bodyPr>
            <a:spAutoFit/>
          </a:bodyPr>
          <a:lstStyle/>
          <a:p>
            <a:r>
              <a:rPr lang="en-US" sz="2000" b="1" i="1" dirty="0"/>
              <a:t>Training &amp; Cultural</a:t>
            </a:r>
          </a:p>
          <a:p>
            <a:r>
              <a:rPr lang="en-US" sz="2000" b="1" i="1" dirty="0"/>
              <a:t>Awareness</a:t>
            </a:r>
          </a:p>
        </p:txBody>
      </p:sp>
      <p:sp>
        <p:nvSpPr>
          <p:cNvPr id="52" name="Rectangle 51">
            <a:extLst>
              <a:ext uri="{FF2B5EF4-FFF2-40B4-BE49-F238E27FC236}">
                <a16:creationId xmlns:a16="http://schemas.microsoft.com/office/drawing/2014/main" id="{113E1047-DCD3-1CCA-B849-BEE84A2C3627}"/>
              </a:ext>
            </a:extLst>
          </p:cNvPr>
          <p:cNvSpPr/>
          <p:nvPr/>
        </p:nvSpPr>
        <p:spPr>
          <a:xfrm>
            <a:off x="5943476" y="1342127"/>
            <a:ext cx="4572000" cy="707886"/>
          </a:xfrm>
          <a:prstGeom prst="rect">
            <a:avLst/>
          </a:prstGeom>
        </p:spPr>
        <p:txBody>
          <a:bodyPr>
            <a:spAutoFit/>
          </a:bodyPr>
          <a:lstStyle/>
          <a:p>
            <a:pPr algn="r"/>
            <a:r>
              <a:rPr lang="en-US" sz="2000" b="1" i="1" dirty="0"/>
              <a:t>Education</a:t>
            </a:r>
          </a:p>
          <a:p>
            <a:pPr algn="r"/>
            <a:r>
              <a:rPr lang="en-US" sz="2000" b="1" i="1" dirty="0"/>
              <a:t> &amp; Preferences</a:t>
            </a:r>
          </a:p>
        </p:txBody>
      </p:sp>
    </p:spTree>
    <p:extLst>
      <p:ext uri="{BB962C8B-B14F-4D97-AF65-F5344CB8AC3E}">
        <p14:creationId xmlns:p14="http://schemas.microsoft.com/office/powerpoint/2010/main" val="15152280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4" grpId="0"/>
      <p:bldP spid="45" grpId="0"/>
      <p:bldP spid="46" grpId="0"/>
      <p:bldP spid="47" grpId="0"/>
      <p:bldP spid="48" grpId="0"/>
      <p:bldP spid="51" grpId="0"/>
      <p:bldP spid="52"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444941C5-650A-6728-9243-92E0200940BE}"/>
              </a:ext>
            </a:extLst>
          </p:cNvPr>
          <p:cNvPicPr>
            <a:picLocks noChangeAspect="1"/>
          </p:cNvPicPr>
          <p:nvPr/>
        </p:nvPicPr>
        <p:blipFill>
          <a:blip r:embed="rId2"/>
          <a:stretch>
            <a:fillRect/>
          </a:stretch>
        </p:blipFill>
        <p:spPr>
          <a:xfrm>
            <a:off x="0" y="-1"/>
            <a:ext cx="12390120" cy="8258687"/>
          </a:xfrm>
          <a:prstGeom prst="rect">
            <a:avLst/>
          </a:prstGeom>
        </p:spPr>
      </p:pic>
      <p:sp>
        <p:nvSpPr>
          <p:cNvPr id="19" name="Footer Placeholder 14">
            <a:extLst>
              <a:ext uri="{FF2B5EF4-FFF2-40B4-BE49-F238E27FC236}">
                <a16:creationId xmlns:a16="http://schemas.microsoft.com/office/drawing/2014/main" id="{FA793D22-8899-1E65-77CE-6A4298EF7BA6}"/>
              </a:ext>
            </a:extLst>
          </p:cNvPr>
          <p:cNvSpPr txBox="1">
            <a:spLocks/>
          </p:cNvSpPr>
          <p:nvPr/>
        </p:nvSpPr>
        <p:spPr>
          <a:xfrm>
            <a:off x="10958318" y="6447531"/>
            <a:ext cx="1018039" cy="404614"/>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COPYRIGHT</a:t>
            </a:r>
          </a:p>
        </p:txBody>
      </p:sp>
      <p:pic>
        <p:nvPicPr>
          <p:cNvPr id="20" name="Picture 19" descr="PNC-Bank-logo - SD Regional Chamber">
            <a:extLst>
              <a:ext uri="{FF2B5EF4-FFF2-40B4-BE49-F238E27FC236}">
                <a16:creationId xmlns:a16="http://schemas.microsoft.com/office/drawing/2014/main" id="{61435527-E435-6A56-46E7-C1182915E3D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4019" b="25425"/>
          <a:stretch/>
        </p:blipFill>
        <p:spPr bwMode="auto">
          <a:xfrm>
            <a:off x="10488778" y="115583"/>
            <a:ext cx="1503179" cy="45597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6364B28D-7635-CFF6-208A-FBC2A1BD072F}"/>
              </a:ext>
            </a:extLst>
          </p:cNvPr>
          <p:cNvSpPr/>
          <p:nvPr/>
        </p:nvSpPr>
        <p:spPr>
          <a:xfrm>
            <a:off x="-483" y="-2"/>
            <a:ext cx="12390120" cy="6405283"/>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E0F787DA-591E-C2EB-0154-659EE3739A28}"/>
              </a:ext>
            </a:extLst>
          </p:cNvPr>
          <p:cNvSpPr txBox="1">
            <a:spLocks/>
          </p:cNvSpPr>
          <p:nvPr/>
        </p:nvSpPr>
        <p:spPr>
          <a:xfrm>
            <a:off x="689810" y="452718"/>
            <a:ext cx="10782720" cy="1400530"/>
          </a:xfrm>
          <a:prstGeom prst="rect">
            <a:avLst/>
          </a:prstGeom>
        </p:spPr>
        <p:txBody>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latin typeface="Rockwell" panose="02060603020205020403" pitchFamily="18" charset="0"/>
              </a:rPr>
              <a:t>Hiring Veterans: The Assimilation Process</a:t>
            </a:r>
          </a:p>
        </p:txBody>
      </p:sp>
      <p:sp>
        <p:nvSpPr>
          <p:cNvPr id="2" name="Arrow: Up 17">
            <a:extLst>
              <a:ext uri="{FF2B5EF4-FFF2-40B4-BE49-F238E27FC236}">
                <a16:creationId xmlns:a16="http://schemas.microsoft.com/office/drawing/2014/main" id="{C42985B9-39A5-5F53-2620-660BC2B3A734}"/>
              </a:ext>
            </a:extLst>
          </p:cNvPr>
          <p:cNvSpPr/>
          <p:nvPr/>
        </p:nvSpPr>
        <p:spPr>
          <a:xfrm rot="5400000">
            <a:off x="5125562" y="656667"/>
            <a:ext cx="256455" cy="6497053"/>
          </a:xfrm>
          <a:prstGeom prst="upArrow">
            <a:avLst>
              <a:gd name="adj1" fmla="val 38426"/>
              <a:gd name="adj2" fmla="val 119450"/>
            </a:avLst>
          </a:prstGeom>
          <a:solidFill>
            <a:schemeClr val="bg1">
              <a:lumMod val="8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EFEDC6BC-2B07-CE28-3EDE-97E1200D462B}"/>
              </a:ext>
            </a:extLst>
          </p:cNvPr>
          <p:cNvSpPr txBox="1"/>
          <p:nvPr/>
        </p:nvSpPr>
        <p:spPr>
          <a:xfrm>
            <a:off x="4040147" y="3668926"/>
            <a:ext cx="1562427" cy="461665"/>
          </a:xfrm>
          <a:prstGeom prst="rect">
            <a:avLst/>
          </a:prstGeom>
          <a:solidFill>
            <a:schemeClr val="bg2"/>
          </a:solidFill>
        </p:spPr>
        <p:txBody>
          <a:bodyPr wrap="square" rtlCol="0">
            <a:spAutoFit/>
          </a:bodyPr>
          <a:lstStyle/>
          <a:p>
            <a:pPr algn="ctr"/>
            <a:r>
              <a:rPr lang="en-US" sz="1200" dirty="0"/>
              <a:t>Time (measured in months)</a:t>
            </a:r>
          </a:p>
        </p:txBody>
      </p:sp>
      <p:grpSp>
        <p:nvGrpSpPr>
          <p:cNvPr id="4" name="Group 3">
            <a:extLst>
              <a:ext uri="{FF2B5EF4-FFF2-40B4-BE49-F238E27FC236}">
                <a16:creationId xmlns:a16="http://schemas.microsoft.com/office/drawing/2014/main" id="{5903EDA9-7696-C97E-B409-5C17B78BCFD8}"/>
              </a:ext>
            </a:extLst>
          </p:cNvPr>
          <p:cNvGrpSpPr/>
          <p:nvPr/>
        </p:nvGrpSpPr>
        <p:grpSpPr>
          <a:xfrm>
            <a:off x="911712" y="1812050"/>
            <a:ext cx="9323151" cy="1781383"/>
            <a:chOff x="911712" y="1966041"/>
            <a:chExt cx="8730100" cy="1806068"/>
          </a:xfrm>
          <a:solidFill>
            <a:schemeClr val="bg1">
              <a:lumMod val="75000"/>
            </a:schemeClr>
          </a:solidFill>
        </p:grpSpPr>
        <p:sp>
          <p:nvSpPr>
            <p:cNvPr id="5" name="Pentagon 1">
              <a:extLst>
                <a:ext uri="{FF2B5EF4-FFF2-40B4-BE49-F238E27FC236}">
                  <a16:creationId xmlns:a16="http://schemas.microsoft.com/office/drawing/2014/main" id="{24ABE75E-A2DB-C844-8CAD-B2CCFEB52B2A}"/>
                </a:ext>
              </a:extLst>
            </p:cNvPr>
            <p:cNvSpPr/>
            <p:nvPr/>
          </p:nvSpPr>
          <p:spPr>
            <a:xfrm>
              <a:off x="1648945" y="1966041"/>
              <a:ext cx="1280160" cy="695325"/>
            </a:xfrm>
            <a:prstGeom prst="homePlate">
              <a:avLst/>
            </a:prstGeom>
            <a:grp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45720" rtlCol="0" anchor="ctr"/>
            <a:lstStyle/>
            <a:p>
              <a:pPr algn="ctr"/>
              <a:r>
                <a:rPr lang="en-US" sz="1200" dirty="0"/>
                <a:t>Understand veterans and  military culture</a:t>
              </a:r>
            </a:p>
          </p:txBody>
        </p:sp>
        <p:sp>
          <p:nvSpPr>
            <p:cNvPr id="8" name="Pentagon 2">
              <a:extLst>
                <a:ext uri="{FF2B5EF4-FFF2-40B4-BE49-F238E27FC236}">
                  <a16:creationId xmlns:a16="http://schemas.microsoft.com/office/drawing/2014/main" id="{3ED77D6F-E550-9690-993E-9326F55E2272}"/>
                </a:ext>
              </a:extLst>
            </p:cNvPr>
            <p:cNvSpPr/>
            <p:nvPr/>
          </p:nvSpPr>
          <p:spPr>
            <a:xfrm>
              <a:off x="2940861" y="3076784"/>
              <a:ext cx="1463040" cy="695325"/>
            </a:xfrm>
            <a:prstGeom prst="homePlate">
              <a:avLst/>
            </a:prstGeom>
            <a:grp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45720" rtlCol="0" anchor="ctr"/>
            <a:lstStyle/>
            <a:p>
              <a:pPr algn="ctr"/>
              <a:r>
                <a:rPr lang="en-US" sz="1200" dirty="0"/>
                <a:t>Set expectations internally &amp; externally</a:t>
              </a:r>
            </a:p>
          </p:txBody>
        </p:sp>
        <p:sp>
          <p:nvSpPr>
            <p:cNvPr id="12" name="Pentagon 3">
              <a:extLst>
                <a:ext uri="{FF2B5EF4-FFF2-40B4-BE49-F238E27FC236}">
                  <a16:creationId xmlns:a16="http://schemas.microsoft.com/office/drawing/2014/main" id="{240C9883-08C0-0AB1-B3DB-A021C013823D}"/>
                </a:ext>
              </a:extLst>
            </p:cNvPr>
            <p:cNvSpPr/>
            <p:nvPr/>
          </p:nvSpPr>
          <p:spPr>
            <a:xfrm>
              <a:off x="2940861" y="1966041"/>
              <a:ext cx="1463040" cy="695325"/>
            </a:xfrm>
            <a:prstGeom prst="homePlate">
              <a:avLst/>
            </a:prstGeom>
            <a:grp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45720" rtlCol="0" anchor="ctr"/>
            <a:lstStyle/>
            <a:p>
              <a:pPr algn="ctr"/>
              <a:r>
                <a:rPr lang="en-US" sz="1200" dirty="0"/>
                <a:t>Create support program content</a:t>
              </a:r>
            </a:p>
          </p:txBody>
        </p:sp>
        <p:sp>
          <p:nvSpPr>
            <p:cNvPr id="13" name="Pentagon 4">
              <a:extLst>
                <a:ext uri="{FF2B5EF4-FFF2-40B4-BE49-F238E27FC236}">
                  <a16:creationId xmlns:a16="http://schemas.microsoft.com/office/drawing/2014/main" id="{DAB0626C-8C00-CC55-2361-8C044B68596D}"/>
                </a:ext>
              </a:extLst>
            </p:cNvPr>
            <p:cNvSpPr/>
            <p:nvPr/>
          </p:nvSpPr>
          <p:spPr>
            <a:xfrm>
              <a:off x="4249703" y="2512646"/>
              <a:ext cx="1097280" cy="695325"/>
            </a:xfrm>
            <a:prstGeom prst="homePlate">
              <a:avLst/>
            </a:prstGeom>
            <a:grp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Identify &amp; Recruit candidates</a:t>
              </a:r>
            </a:p>
          </p:txBody>
        </p:sp>
        <p:sp>
          <p:nvSpPr>
            <p:cNvPr id="14" name="Diamond 13">
              <a:extLst>
                <a:ext uri="{FF2B5EF4-FFF2-40B4-BE49-F238E27FC236}">
                  <a16:creationId xmlns:a16="http://schemas.microsoft.com/office/drawing/2014/main" id="{DDFCEECA-7966-C31D-ABC3-CAA120941D05}"/>
                </a:ext>
              </a:extLst>
            </p:cNvPr>
            <p:cNvSpPr/>
            <p:nvPr/>
          </p:nvSpPr>
          <p:spPr>
            <a:xfrm>
              <a:off x="5372594" y="2403108"/>
              <a:ext cx="914400" cy="914400"/>
            </a:xfrm>
            <a:prstGeom prst="diamond">
              <a:avLst/>
            </a:prstGeom>
            <a:grp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dirty="0"/>
                <a:t>Interview &amp; Decide on Hire</a:t>
              </a:r>
            </a:p>
          </p:txBody>
        </p:sp>
        <p:sp>
          <p:nvSpPr>
            <p:cNvPr id="15" name="Pentagon 7">
              <a:extLst>
                <a:ext uri="{FF2B5EF4-FFF2-40B4-BE49-F238E27FC236}">
                  <a16:creationId xmlns:a16="http://schemas.microsoft.com/office/drawing/2014/main" id="{B5093DB3-E4CF-FEF8-2C1D-AFD844061D13}"/>
                </a:ext>
              </a:extLst>
            </p:cNvPr>
            <p:cNvSpPr/>
            <p:nvPr/>
          </p:nvSpPr>
          <p:spPr>
            <a:xfrm>
              <a:off x="6298750" y="2512646"/>
              <a:ext cx="1097280" cy="695325"/>
            </a:xfrm>
            <a:prstGeom prst="homePlate">
              <a:avLst/>
            </a:prstGeom>
            <a:grp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Finalize offer</a:t>
              </a:r>
            </a:p>
          </p:txBody>
        </p:sp>
        <p:sp>
          <p:nvSpPr>
            <p:cNvPr id="17" name="Pentagon 8">
              <a:extLst>
                <a:ext uri="{FF2B5EF4-FFF2-40B4-BE49-F238E27FC236}">
                  <a16:creationId xmlns:a16="http://schemas.microsoft.com/office/drawing/2014/main" id="{084BE381-F50A-F081-D700-27018DBBB6A0}"/>
                </a:ext>
              </a:extLst>
            </p:cNvPr>
            <p:cNvSpPr/>
            <p:nvPr/>
          </p:nvSpPr>
          <p:spPr>
            <a:xfrm>
              <a:off x="8544532" y="2512646"/>
              <a:ext cx="1097280" cy="695325"/>
            </a:xfrm>
            <a:prstGeom prst="homePlate">
              <a:avLst/>
            </a:prstGeom>
            <a:grp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dirty="0"/>
                <a:t>Validate Assimilation &amp; Measure Success</a:t>
              </a:r>
            </a:p>
          </p:txBody>
        </p:sp>
        <p:sp>
          <p:nvSpPr>
            <p:cNvPr id="18" name="Pentagon 9">
              <a:extLst>
                <a:ext uri="{FF2B5EF4-FFF2-40B4-BE49-F238E27FC236}">
                  <a16:creationId xmlns:a16="http://schemas.microsoft.com/office/drawing/2014/main" id="{46277693-680F-C40C-BF89-F853CE9EEDC1}"/>
                </a:ext>
              </a:extLst>
            </p:cNvPr>
            <p:cNvSpPr/>
            <p:nvPr/>
          </p:nvSpPr>
          <p:spPr>
            <a:xfrm>
              <a:off x="1635613" y="3076784"/>
              <a:ext cx="1280160" cy="695325"/>
            </a:xfrm>
            <a:prstGeom prst="homePlate">
              <a:avLst/>
            </a:prstGeom>
            <a:grp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45720" rtlCol="0" anchor="ctr"/>
            <a:lstStyle/>
            <a:p>
              <a:pPr algn="ctr"/>
              <a:r>
                <a:rPr lang="en-US" sz="1200" dirty="0"/>
                <a:t>Organize &amp; staff veteran support program</a:t>
              </a:r>
            </a:p>
          </p:txBody>
        </p:sp>
        <p:sp>
          <p:nvSpPr>
            <p:cNvPr id="21" name="Pentagon 10">
              <a:extLst>
                <a:ext uri="{FF2B5EF4-FFF2-40B4-BE49-F238E27FC236}">
                  <a16:creationId xmlns:a16="http://schemas.microsoft.com/office/drawing/2014/main" id="{3D2C3DC2-323D-1AE6-A34A-ECD1C61B15E4}"/>
                </a:ext>
              </a:extLst>
            </p:cNvPr>
            <p:cNvSpPr/>
            <p:nvPr/>
          </p:nvSpPr>
          <p:spPr>
            <a:xfrm>
              <a:off x="7421641" y="2512646"/>
              <a:ext cx="1097280" cy="695325"/>
            </a:xfrm>
            <a:prstGeom prst="homePlate">
              <a:avLst/>
            </a:prstGeom>
            <a:grp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200" dirty="0"/>
                <a:t>Onboard,  Deploy &amp; Retain veteran hires</a:t>
              </a:r>
            </a:p>
          </p:txBody>
        </p:sp>
        <p:sp>
          <p:nvSpPr>
            <p:cNvPr id="22" name="Diamond 21">
              <a:extLst>
                <a:ext uri="{FF2B5EF4-FFF2-40B4-BE49-F238E27FC236}">
                  <a16:creationId xmlns:a16="http://schemas.microsoft.com/office/drawing/2014/main" id="{85E5D3F5-B568-8C43-16BC-B4980C761C08}"/>
                </a:ext>
              </a:extLst>
            </p:cNvPr>
            <p:cNvSpPr/>
            <p:nvPr/>
          </p:nvSpPr>
          <p:spPr>
            <a:xfrm>
              <a:off x="911712" y="2403108"/>
              <a:ext cx="914400" cy="914400"/>
            </a:xfrm>
            <a:prstGeom prst="diamond">
              <a:avLst/>
            </a:prstGeom>
            <a:grp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800" dirty="0"/>
                <a:t>Decision to support veteran hires</a:t>
              </a:r>
            </a:p>
          </p:txBody>
        </p:sp>
      </p:grpSp>
      <p:graphicFrame>
        <p:nvGraphicFramePr>
          <p:cNvPr id="33" name="Content Placeholder 3">
            <a:extLst>
              <a:ext uri="{FF2B5EF4-FFF2-40B4-BE49-F238E27FC236}">
                <a16:creationId xmlns:a16="http://schemas.microsoft.com/office/drawing/2014/main" id="{68365A07-BC50-1903-DA69-2AB2BDD62565}"/>
              </a:ext>
            </a:extLst>
          </p:cNvPr>
          <p:cNvGraphicFramePr>
            <a:graphicFrameLocks/>
          </p:cNvGraphicFramePr>
          <p:nvPr>
            <p:extLst>
              <p:ext uri="{D42A27DB-BD31-4B8C-83A1-F6EECF244321}">
                <p14:modId xmlns:p14="http://schemas.microsoft.com/office/powerpoint/2010/main" val="36812128"/>
              </p:ext>
            </p:extLst>
          </p:nvPr>
        </p:nvGraphicFramePr>
        <p:xfrm>
          <a:off x="1839939" y="4649843"/>
          <a:ext cx="9022326" cy="84147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4" name="Curved Left Arrow 14">
            <a:extLst>
              <a:ext uri="{FF2B5EF4-FFF2-40B4-BE49-F238E27FC236}">
                <a16:creationId xmlns:a16="http://schemas.microsoft.com/office/drawing/2014/main" id="{CF137076-963A-19FA-35CA-2674039AC97D}"/>
              </a:ext>
            </a:extLst>
          </p:cNvPr>
          <p:cNvSpPr/>
          <p:nvPr/>
        </p:nvSpPr>
        <p:spPr>
          <a:xfrm rot="5400000">
            <a:off x="7877903" y="4841983"/>
            <a:ext cx="617973" cy="1652955"/>
          </a:xfrm>
          <a:prstGeom prst="curvedLeftArrow">
            <a:avLst>
              <a:gd name="adj1" fmla="val 41955"/>
              <a:gd name="adj2" fmla="val 76712"/>
              <a:gd name="adj3" fmla="val 39634"/>
            </a:avLst>
          </a:prstGeom>
          <a:solidFill>
            <a:schemeClr val="tx1"/>
          </a:solidFill>
          <a:ln>
            <a:solidFill>
              <a:srgbClr val="4157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5" name="Curved Left Arrow 29">
            <a:extLst>
              <a:ext uri="{FF2B5EF4-FFF2-40B4-BE49-F238E27FC236}">
                <a16:creationId xmlns:a16="http://schemas.microsoft.com/office/drawing/2014/main" id="{BD6F7FC9-DF2D-3FBA-79C8-9B279DA47BB1}"/>
              </a:ext>
            </a:extLst>
          </p:cNvPr>
          <p:cNvSpPr/>
          <p:nvPr/>
        </p:nvSpPr>
        <p:spPr>
          <a:xfrm rot="16200000">
            <a:off x="7990111" y="3637861"/>
            <a:ext cx="617973" cy="1652955"/>
          </a:xfrm>
          <a:prstGeom prst="curvedLeftArrow">
            <a:avLst>
              <a:gd name="adj1" fmla="val 41955"/>
              <a:gd name="adj2" fmla="val 76712"/>
              <a:gd name="adj3" fmla="val 39634"/>
            </a:avLst>
          </a:prstGeom>
          <a:solidFill>
            <a:schemeClr val="tx1"/>
          </a:solidFill>
          <a:ln>
            <a:solidFill>
              <a:srgbClr val="4157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6" name="TextBox 35">
            <a:extLst>
              <a:ext uri="{FF2B5EF4-FFF2-40B4-BE49-F238E27FC236}">
                <a16:creationId xmlns:a16="http://schemas.microsoft.com/office/drawing/2014/main" id="{064A453E-B317-1168-E12D-77C3FBADFEE6}"/>
              </a:ext>
            </a:extLst>
          </p:cNvPr>
          <p:cNvSpPr txBox="1"/>
          <p:nvPr/>
        </p:nvSpPr>
        <p:spPr>
          <a:xfrm>
            <a:off x="7786633" y="4372844"/>
            <a:ext cx="884255" cy="276999"/>
          </a:xfrm>
          <a:prstGeom prst="rect">
            <a:avLst/>
          </a:prstGeom>
          <a:noFill/>
          <a:ln>
            <a:noFill/>
          </a:ln>
        </p:spPr>
        <p:txBody>
          <a:bodyPr wrap="square" rtlCol="0">
            <a:spAutoFit/>
          </a:bodyPr>
          <a:lstStyle/>
          <a:p>
            <a:pPr algn="ctr"/>
            <a:r>
              <a:rPr lang="en-US" sz="1200" dirty="0"/>
              <a:t>Re-Deploy</a:t>
            </a:r>
          </a:p>
        </p:txBody>
      </p:sp>
      <p:sp>
        <p:nvSpPr>
          <p:cNvPr id="37" name="TextBox 36">
            <a:extLst>
              <a:ext uri="{FF2B5EF4-FFF2-40B4-BE49-F238E27FC236}">
                <a16:creationId xmlns:a16="http://schemas.microsoft.com/office/drawing/2014/main" id="{A90BC6A3-0069-6B03-6DC3-300269F70EB5}"/>
              </a:ext>
            </a:extLst>
          </p:cNvPr>
          <p:cNvSpPr txBox="1"/>
          <p:nvPr/>
        </p:nvSpPr>
        <p:spPr>
          <a:xfrm>
            <a:off x="7816777" y="5491321"/>
            <a:ext cx="884255" cy="276999"/>
          </a:xfrm>
          <a:prstGeom prst="rect">
            <a:avLst/>
          </a:prstGeom>
          <a:noFill/>
          <a:ln>
            <a:noFill/>
          </a:ln>
        </p:spPr>
        <p:txBody>
          <a:bodyPr wrap="square" rtlCol="0">
            <a:spAutoFit/>
          </a:bodyPr>
          <a:lstStyle/>
          <a:p>
            <a:pPr algn="ctr"/>
            <a:r>
              <a:rPr lang="en-US" sz="1200" dirty="0"/>
              <a:t>Re-Train</a:t>
            </a:r>
          </a:p>
        </p:txBody>
      </p:sp>
      <p:sp>
        <p:nvSpPr>
          <p:cNvPr id="38" name="Content Placeholder 2">
            <a:extLst>
              <a:ext uri="{FF2B5EF4-FFF2-40B4-BE49-F238E27FC236}">
                <a16:creationId xmlns:a16="http://schemas.microsoft.com/office/drawing/2014/main" id="{7E009078-691F-6D72-C4A7-0613B20B2A27}"/>
              </a:ext>
            </a:extLst>
          </p:cNvPr>
          <p:cNvSpPr txBox="1">
            <a:spLocks/>
          </p:cNvSpPr>
          <p:nvPr/>
        </p:nvSpPr>
        <p:spPr>
          <a:xfrm>
            <a:off x="1371599" y="4282155"/>
            <a:ext cx="9983337" cy="911858"/>
          </a:xfrm>
          <a:prstGeom prst="rect">
            <a:avLst/>
          </a:prstGeom>
          <a:ln>
            <a:noFill/>
          </a:ln>
        </p:spPr>
        <p:txBody>
          <a:bodyPr>
            <a:norm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a:lnSpc>
                <a:spcPct val="120000"/>
              </a:lnSpc>
            </a:pPr>
            <a:r>
              <a:rPr lang="en-US" dirty="0"/>
              <a:t>Scope includes the entire employment lifecycle:</a:t>
            </a:r>
          </a:p>
        </p:txBody>
      </p:sp>
    </p:spTree>
    <p:extLst>
      <p:ext uri="{BB962C8B-B14F-4D97-AF65-F5344CB8AC3E}">
        <p14:creationId xmlns:p14="http://schemas.microsoft.com/office/powerpoint/2010/main" val="37343151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3" grpId="0">
        <p:bldAsOne/>
      </p:bldGraphic>
      <p:bldP spid="34" grpId="0" animBg="1"/>
      <p:bldP spid="35" grpId="0" animBg="1"/>
      <p:bldP spid="36" grpId="0" animBg="1"/>
      <p:bldP spid="37" grpId="0" animBg="1"/>
      <p:bldP spid="38"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444941C5-650A-6728-9243-92E0200940BE}"/>
              </a:ext>
            </a:extLst>
          </p:cNvPr>
          <p:cNvPicPr>
            <a:picLocks noChangeAspect="1"/>
          </p:cNvPicPr>
          <p:nvPr/>
        </p:nvPicPr>
        <p:blipFill>
          <a:blip r:embed="rId2"/>
          <a:stretch>
            <a:fillRect/>
          </a:stretch>
        </p:blipFill>
        <p:spPr>
          <a:xfrm>
            <a:off x="0" y="-261259"/>
            <a:ext cx="12390120" cy="8258687"/>
          </a:xfrm>
          <a:prstGeom prst="rect">
            <a:avLst/>
          </a:prstGeom>
        </p:spPr>
      </p:pic>
      <p:sp>
        <p:nvSpPr>
          <p:cNvPr id="19" name="Footer Placeholder 14">
            <a:extLst>
              <a:ext uri="{FF2B5EF4-FFF2-40B4-BE49-F238E27FC236}">
                <a16:creationId xmlns:a16="http://schemas.microsoft.com/office/drawing/2014/main" id="{FA793D22-8899-1E65-77CE-6A4298EF7BA6}"/>
              </a:ext>
            </a:extLst>
          </p:cNvPr>
          <p:cNvSpPr txBox="1">
            <a:spLocks/>
          </p:cNvSpPr>
          <p:nvPr/>
        </p:nvSpPr>
        <p:spPr>
          <a:xfrm>
            <a:off x="10958318" y="6447531"/>
            <a:ext cx="1018039" cy="404614"/>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COPYRIGHT</a:t>
            </a:r>
          </a:p>
        </p:txBody>
      </p:sp>
      <p:pic>
        <p:nvPicPr>
          <p:cNvPr id="20" name="Picture 19" descr="PNC-Bank-logo - SD Regional Chamber">
            <a:extLst>
              <a:ext uri="{FF2B5EF4-FFF2-40B4-BE49-F238E27FC236}">
                <a16:creationId xmlns:a16="http://schemas.microsoft.com/office/drawing/2014/main" id="{61435527-E435-6A56-46E7-C1182915E3D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4019" b="25425"/>
          <a:stretch/>
        </p:blipFill>
        <p:spPr bwMode="auto">
          <a:xfrm>
            <a:off x="10488778" y="115583"/>
            <a:ext cx="1503179" cy="45597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6364B28D-7635-CFF6-208A-FBC2A1BD072F}"/>
              </a:ext>
            </a:extLst>
          </p:cNvPr>
          <p:cNvSpPr/>
          <p:nvPr/>
        </p:nvSpPr>
        <p:spPr>
          <a:xfrm>
            <a:off x="0" y="-1"/>
            <a:ext cx="12390120" cy="6405283"/>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FD0894C6-E6F1-84DB-15A5-7C32E3F3A026}"/>
              </a:ext>
            </a:extLst>
          </p:cNvPr>
          <p:cNvSpPr>
            <a:spLocks noGrp="1"/>
          </p:cNvSpPr>
          <p:nvPr>
            <p:ph type="title"/>
          </p:nvPr>
        </p:nvSpPr>
        <p:spPr>
          <a:xfrm>
            <a:off x="443789" y="348193"/>
            <a:ext cx="9601200" cy="1485900"/>
          </a:xfrm>
        </p:spPr>
        <p:txBody>
          <a:bodyPr/>
          <a:lstStyle/>
          <a:p>
            <a:r>
              <a:rPr lang="en-US" dirty="0">
                <a:latin typeface="Rockwell" panose="02060603020205020403" pitchFamily="18" charset="0"/>
              </a:rPr>
              <a:t>“Table Stakes” Supporting Practices</a:t>
            </a:r>
          </a:p>
        </p:txBody>
      </p:sp>
      <p:sp>
        <p:nvSpPr>
          <p:cNvPr id="11" name="Content Placeholder 2">
            <a:extLst>
              <a:ext uri="{FF2B5EF4-FFF2-40B4-BE49-F238E27FC236}">
                <a16:creationId xmlns:a16="http://schemas.microsoft.com/office/drawing/2014/main" id="{D5E2F56B-18EF-E89E-7F48-CFF65DA5FCDA}"/>
              </a:ext>
            </a:extLst>
          </p:cNvPr>
          <p:cNvSpPr>
            <a:spLocks noGrp="1"/>
          </p:cNvSpPr>
          <p:nvPr>
            <p:ph idx="1"/>
          </p:nvPr>
        </p:nvSpPr>
        <p:spPr>
          <a:xfrm>
            <a:off x="892555" y="1477031"/>
            <a:ext cx="4551342" cy="5236591"/>
          </a:xfrm>
        </p:spPr>
        <p:txBody>
          <a:bodyPr>
            <a:normAutofit/>
          </a:bodyPr>
          <a:lstStyle/>
          <a:p>
            <a:pPr lvl="0"/>
            <a:r>
              <a:rPr lang="en-US" dirty="0"/>
              <a:t>Identifying</a:t>
            </a:r>
          </a:p>
          <a:p>
            <a:pPr lvl="1"/>
            <a:r>
              <a:rPr lang="en-US" dirty="0"/>
              <a:t>A military-themed BRG</a:t>
            </a:r>
          </a:p>
          <a:p>
            <a:pPr lvl="1"/>
            <a:r>
              <a:rPr lang="en-US" dirty="0"/>
              <a:t>Sources of military talent</a:t>
            </a:r>
          </a:p>
          <a:p>
            <a:pPr lvl="0"/>
            <a:r>
              <a:rPr lang="en-US" dirty="0"/>
              <a:t>Recruiting</a:t>
            </a:r>
          </a:p>
          <a:p>
            <a:pPr lvl="1"/>
            <a:r>
              <a:rPr lang="en-US" dirty="0"/>
              <a:t>Dedicated recruiters</a:t>
            </a:r>
          </a:p>
          <a:p>
            <a:pPr lvl="1"/>
            <a:r>
              <a:rPr lang="en-US" dirty="0"/>
              <a:t>Training materials</a:t>
            </a:r>
          </a:p>
          <a:p>
            <a:pPr lvl="0"/>
            <a:r>
              <a:rPr lang="en-US" dirty="0"/>
              <a:t>Interviewing / Hiring</a:t>
            </a:r>
          </a:p>
          <a:p>
            <a:pPr lvl="1"/>
            <a:r>
              <a:rPr lang="en-US" dirty="0"/>
              <a:t>Trained interviewers</a:t>
            </a:r>
          </a:p>
          <a:p>
            <a:pPr lvl="1"/>
            <a:r>
              <a:rPr lang="en-US" dirty="0"/>
              <a:t>Scripted question sets</a:t>
            </a:r>
          </a:p>
        </p:txBody>
      </p:sp>
      <p:pic>
        <p:nvPicPr>
          <p:cNvPr id="23" name="Graphic 22" descr="Star">
            <a:extLst>
              <a:ext uri="{FF2B5EF4-FFF2-40B4-BE49-F238E27FC236}">
                <a16:creationId xmlns:a16="http://schemas.microsoft.com/office/drawing/2014/main" id="{51421534-632E-D404-F132-3480FAF6D66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876590" y="992540"/>
            <a:ext cx="2006600" cy="2006600"/>
          </a:xfrm>
          <a:prstGeom prst="rect">
            <a:avLst/>
          </a:prstGeom>
        </p:spPr>
      </p:pic>
      <p:sp>
        <p:nvSpPr>
          <p:cNvPr id="24" name="Content Placeholder 2">
            <a:extLst>
              <a:ext uri="{FF2B5EF4-FFF2-40B4-BE49-F238E27FC236}">
                <a16:creationId xmlns:a16="http://schemas.microsoft.com/office/drawing/2014/main" id="{6274832F-D9F0-E0C5-72AB-C1E97D1EE0B7}"/>
              </a:ext>
            </a:extLst>
          </p:cNvPr>
          <p:cNvSpPr txBox="1">
            <a:spLocks/>
          </p:cNvSpPr>
          <p:nvPr/>
        </p:nvSpPr>
        <p:spPr>
          <a:xfrm>
            <a:off x="5340202" y="1477031"/>
            <a:ext cx="6438507" cy="5236592"/>
          </a:xfrm>
          <a:prstGeom prst="rect">
            <a:avLst/>
          </a:prstGeom>
        </p:spPr>
        <p:txBody>
          <a:bodyPr vert="horz" lIns="91440" tIns="45720" rIns="91440" bIns="45720" rtlCol="0">
            <a:norm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r>
              <a:rPr lang="en-US" dirty="0"/>
              <a:t>Onboarding / Training</a:t>
            </a:r>
          </a:p>
          <a:p>
            <a:pPr lvl="1"/>
            <a:r>
              <a:rPr lang="en-US" dirty="0"/>
              <a:t>Veterans self-identify</a:t>
            </a:r>
          </a:p>
          <a:p>
            <a:pPr lvl="1"/>
            <a:r>
              <a:rPr lang="en-US" dirty="0"/>
              <a:t>Mentors and affinity groups</a:t>
            </a:r>
          </a:p>
          <a:p>
            <a:r>
              <a:rPr lang="en-US" dirty="0"/>
              <a:t>Deploying / Developing</a:t>
            </a:r>
          </a:p>
          <a:p>
            <a:pPr lvl="1"/>
            <a:r>
              <a:rPr lang="en-US" dirty="0"/>
              <a:t>Strategic goal alignment </a:t>
            </a:r>
          </a:p>
          <a:p>
            <a:pPr lvl="1"/>
            <a:r>
              <a:rPr lang="en-US" dirty="0"/>
              <a:t>Goals, feedback, and career paths</a:t>
            </a:r>
          </a:p>
          <a:p>
            <a:r>
              <a:rPr lang="en-US" dirty="0"/>
              <a:t>Retaining / Separating</a:t>
            </a:r>
          </a:p>
          <a:p>
            <a:pPr lvl="1"/>
            <a:r>
              <a:rPr lang="en-US" dirty="0"/>
              <a:t>Reserve Component support</a:t>
            </a:r>
          </a:p>
          <a:p>
            <a:pPr lvl="1"/>
            <a:r>
              <a:rPr lang="en-US" dirty="0"/>
              <a:t>Military spouses and portable careers</a:t>
            </a:r>
          </a:p>
        </p:txBody>
      </p:sp>
    </p:spTree>
    <p:extLst>
      <p:ext uri="{BB962C8B-B14F-4D97-AF65-F5344CB8AC3E}">
        <p14:creationId xmlns:p14="http://schemas.microsoft.com/office/powerpoint/2010/main" val="18769532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4">
                                            <p:txEl>
                                              <p:pRg st="0" end="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4">
                                            <p:txEl>
                                              <p:pRg st="1" end="1"/>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4">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4">
                                            <p:txEl>
                                              <p:pRg st="3" end="3"/>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4">
                                            <p:txEl>
                                              <p:pRg st="4" end="4"/>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4">
                                            <p:txEl>
                                              <p:pRg st="5" end="5"/>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4">
                                            <p:txEl>
                                              <p:pRg st="6" end="6"/>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4">
                                            <p:txEl>
                                              <p:pRg st="7" end="7"/>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022C5CD-8857-746C-6E90-811243058E52}"/>
              </a:ext>
            </a:extLst>
          </p:cNvPr>
          <p:cNvPicPr>
            <a:picLocks noChangeAspect="1"/>
          </p:cNvPicPr>
          <p:nvPr/>
        </p:nvPicPr>
        <p:blipFill>
          <a:blip r:embed="rId3"/>
          <a:stretch>
            <a:fillRect/>
          </a:stretch>
        </p:blipFill>
        <p:spPr>
          <a:xfrm>
            <a:off x="0" y="-261259"/>
            <a:ext cx="12390120" cy="8258687"/>
          </a:xfrm>
          <a:prstGeom prst="rect">
            <a:avLst/>
          </a:prstGeom>
        </p:spPr>
      </p:pic>
      <p:sp>
        <p:nvSpPr>
          <p:cNvPr id="6" name="Rectangle 5">
            <a:extLst>
              <a:ext uri="{FF2B5EF4-FFF2-40B4-BE49-F238E27FC236}">
                <a16:creationId xmlns:a16="http://schemas.microsoft.com/office/drawing/2014/main" id="{B58C5A84-D7F3-21E2-549C-5863569178EF}"/>
              </a:ext>
            </a:extLst>
          </p:cNvPr>
          <p:cNvSpPr/>
          <p:nvPr/>
        </p:nvSpPr>
        <p:spPr>
          <a:xfrm>
            <a:off x="0" y="-1"/>
            <a:ext cx="12390120" cy="6405283"/>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252D4FA-2DBC-4441-8A64-DF9D69E8EB29}"/>
              </a:ext>
            </a:extLst>
          </p:cNvPr>
          <p:cNvSpPr>
            <a:spLocks noGrp="1"/>
          </p:cNvSpPr>
          <p:nvPr>
            <p:ph type="title"/>
          </p:nvPr>
        </p:nvSpPr>
        <p:spPr>
          <a:xfrm>
            <a:off x="1027111" y="452718"/>
            <a:ext cx="10809847" cy="871115"/>
          </a:xfrm>
        </p:spPr>
        <p:txBody>
          <a:bodyPr vert="horz" lIns="91440" tIns="45720" rIns="91440" bIns="45720" rtlCol="0" anchor="t">
            <a:normAutofit/>
          </a:bodyPr>
          <a:lstStyle/>
          <a:p>
            <a:r>
              <a:rPr lang="en-US" dirty="0">
                <a:latin typeface="Rockwell" panose="02060603020205020403" pitchFamily="18" charset="0"/>
              </a:rPr>
              <a:t>Comparing Values, Behavior, and Culture</a:t>
            </a:r>
          </a:p>
        </p:txBody>
      </p:sp>
      <p:sp>
        <p:nvSpPr>
          <p:cNvPr id="3" name="Content Placeholder 2">
            <a:extLst>
              <a:ext uri="{FF2B5EF4-FFF2-40B4-BE49-F238E27FC236}">
                <a16:creationId xmlns:a16="http://schemas.microsoft.com/office/drawing/2014/main" id="{F41D9B19-E116-4FF8-A0B1-EBB3B59FDB58}"/>
              </a:ext>
            </a:extLst>
          </p:cNvPr>
          <p:cNvSpPr>
            <a:spLocks noGrp="1"/>
          </p:cNvSpPr>
          <p:nvPr>
            <p:ph idx="1"/>
          </p:nvPr>
        </p:nvSpPr>
        <p:spPr>
          <a:xfrm>
            <a:off x="1103312" y="1085224"/>
            <a:ext cx="8946541" cy="5163176"/>
          </a:xfrm>
        </p:spPr>
        <p:txBody>
          <a:bodyPr/>
          <a:lstStyle/>
          <a:p>
            <a:r>
              <a:rPr lang="en-US" dirty="0"/>
              <a:t>Values form the basis for behavior</a:t>
            </a:r>
          </a:p>
          <a:p>
            <a:r>
              <a:rPr lang="en-US" dirty="0"/>
              <a:t>Culture is the collective behavior of organizations</a:t>
            </a:r>
          </a:p>
        </p:txBody>
      </p:sp>
      <p:sp>
        <p:nvSpPr>
          <p:cNvPr id="5" name="Rectangle 1">
            <a:extLst>
              <a:ext uri="{FF2B5EF4-FFF2-40B4-BE49-F238E27FC236}">
                <a16:creationId xmlns:a16="http://schemas.microsoft.com/office/drawing/2014/main" id="{16A002A9-4278-45A5-A525-E1793CB715C1}"/>
              </a:ext>
            </a:extLst>
          </p:cNvPr>
          <p:cNvSpPr>
            <a:spLocks noChangeArrowheads="1"/>
          </p:cNvSpPr>
          <p:nvPr/>
        </p:nvSpPr>
        <p:spPr bwMode="auto">
          <a:xfrm>
            <a:off x="3856038" y="259556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dirty="0">
                <a:ln>
                  <a:noFill/>
                </a:ln>
                <a:solidFill>
                  <a:schemeClr val="tx1"/>
                </a:solidFill>
                <a:effectLst/>
                <a:latin typeface="Arial" panose="020B0604020202020204" pitchFamily="34" charset="0"/>
              </a:rPr>
            </a:b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aphicFrame>
        <p:nvGraphicFramePr>
          <p:cNvPr id="8" name="Table 7">
            <a:extLst>
              <a:ext uri="{FF2B5EF4-FFF2-40B4-BE49-F238E27FC236}">
                <a16:creationId xmlns:a16="http://schemas.microsoft.com/office/drawing/2014/main" id="{C15E7A71-7BCE-42CA-B5FB-34BB64BF4AAC}"/>
              </a:ext>
            </a:extLst>
          </p:cNvPr>
          <p:cNvGraphicFramePr>
            <a:graphicFrameLocks noGrp="1"/>
          </p:cNvGraphicFramePr>
          <p:nvPr>
            <p:extLst>
              <p:ext uri="{D42A27DB-BD31-4B8C-83A1-F6EECF244321}">
                <p14:modId xmlns:p14="http://schemas.microsoft.com/office/powerpoint/2010/main" val="1778831448"/>
              </p:ext>
            </p:extLst>
          </p:nvPr>
        </p:nvGraphicFramePr>
        <p:xfrm>
          <a:off x="6248400" y="3184261"/>
          <a:ext cx="5480050" cy="1920240"/>
        </p:xfrm>
        <a:graphic>
          <a:graphicData uri="http://schemas.openxmlformats.org/drawingml/2006/table">
            <a:tbl>
              <a:tblPr firstRow="1" firstCol="1" bandRow="1">
                <a:tableStyleId>{5C22544A-7EE6-4342-B048-85BDC9FD1C3A}</a:tableStyleId>
              </a:tblPr>
              <a:tblGrid>
                <a:gridCol w="2740025">
                  <a:extLst>
                    <a:ext uri="{9D8B030D-6E8A-4147-A177-3AD203B41FA5}">
                      <a16:colId xmlns:a16="http://schemas.microsoft.com/office/drawing/2014/main" val="3594964973"/>
                    </a:ext>
                  </a:extLst>
                </a:gridCol>
                <a:gridCol w="2740025">
                  <a:extLst>
                    <a:ext uri="{9D8B030D-6E8A-4147-A177-3AD203B41FA5}">
                      <a16:colId xmlns:a16="http://schemas.microsoft.com/office/drawing/2014/main" val="1694454681"/>
                    </a:ext>
                  </a:extLst>
                </a:gridCol>
              </a:tblGrid>
              <a:tr h="0">
                <a:tc>
                  <a:txBody>
                    <a:bodyPr/>
                    <a:lstStyle/>
                    <a:p>
                      <a:pPr marL="0" marR="0">
                        <a:spcBef>
                          <a:spcPts val="0"/>
                        </a:spcBef>
                        <a:spcAft>
                          <a:spcPts val="0"/>
                        </a:spcAft>
                      </a:pPr>
                      <a:r>
                        <a:rPr lang="en-US" sz="1400" dirty="0">
                          <a:effectLst/>
                        </a:rPr>
                        <a:t>Military Values</a:t>
                      </a:r>
                      <a:endParaRPr lang="en-US"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marL="0" marR="0">
                        <a:spcBef>
                          <a:spcPts val="0"/>
                        </a:spcBef>
                        <a:spcAft>
                          <a:spcPts val="0"/>
                        </a:spcAft>
                      </a:pPr>
                      <a:r>
                        <a:rPr lang="en-US" sz="1400" dirty="0">
                          <a:effectLst/>
                        </a:rPr>
                        <a:t>Your Organization’s Values</a:t>
                      </a:r>
                      <a:endParaRPr lang="en-US"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2413331227"/>
                  </a:ext>
                </a:extLst>
              </a:tr>
              <a:tr h="0">
                <a:tc>
                  <a:txBody>
                    <a:bodyPr/>
                    <a:lstStyle/>
                    <a:p>
                      <a:pPr marL="342900" marR="0" lvl="0" indent="-342900">
                        <a:spcBef>
                          <a:spcPts val="0"/>
                        </a:spcBef>
                        <a:spcAft>
                          <a:spcPts val="0"/>
                        </a:spcAft>
                        <a:buFont typeface="Symbol" panose="05050102010706020507" pitchFamily="18" charset="2"/>
                        <a:buChar char=""/>
                      </a:pPr>
                      <a:r>
                        <a:rPr lang="en-US" sz="1400" b="0" dirty="0">
                          <a:effectLst/>
                        </a:rPr>
                        <a:t>Honor and integrity</a:t>
                      </a:r>
                    </a:p>
                    <a:p>
                      <a:pPr marL="342900" marR="0" lvl="0" indent="-342900">
                        <a:spcBef>
                          <a:spcPts val="0"/>
                        </a:spcBef>
                        <a:spcAft>
                          <a:spcPts val="0"/>
                        </a:spcAft>
                        <a:buFont typeface="Symbol" panose="05050102010706020507" pitchFamily="18" charset="2"/>
                        <a:buChar char=""/>
                      </a:pPr>
                      <a:r>
                        <a:rPr lang="en-US" sz="1400" b="0" dirty="0">
                          <a:effectLst/>
                        </a:rPr>
                        <a:t>Commitment, loyalty, and duty</a:t>
                      </a:r>
                    </a:p>
                    <a:p>
                      <a:pPr marL="342900" marR="0" lvl="0" indent="-342900">
                        <a:spcBef>
                          <a:spcPts val="0"/>
                        </a:spcBef>
                        <a:spcAft>
                          <a:spcPts val="0"/>
                        </a:spcAft>
                        <a:buFont typeface="Symbol" panose="05050102010706020507" pitchFamily="18" charset="2"/>
                        <a:buChar char=""/>
                      </a:pPr>
                      <a:r>
                        <a:rPr lang="en-US" sz="1400" b="0" dirty="0">
                          <a:effectLst/>
                        </a:rPr>
                        <a:t>Courage</a:t>
                      </a:r>
                    </a:p>
                    <a:p>
                      <a:pPr marL="342900" marR="0" lvl="0" indent="-342900">
                        <a:spcBef>
                          <a:spcPts val="0"/>
                        </a:spcBef>
                        <a:spcAft>
                          <a:spcPts val="0"/>
                        </a:spcAft>
                        <a:buFont typeface="Symbol" panose="05050102010706020507" pitchFamily="18" charset="2"/>
                        <a:buChar char=""/>
                      </a:pPr>
                      <a:r>
                        <a:rPr lang="en-US" sz="1400" b="0" dirty="0">
                          <a:effectLst/>
                        </a:rPr>
                        <a:t>Leadership by example</a:t>
                      </a:r>
                    </a:p>
                    <a:p>
                      <a:pPr marL="342900" marR="0" lvl="0" indent="-342900">
                        <a:spcBef>
                          <a:spcPts val="0"/>
                        </a:spcBef>
                        <a:spcAft>
                          <a:spcPts val="0"/>
                        </a:spcAft>
                        <a:buFont typeface="Symbol" panose="05050102010706020507" pitchFamily="18" charset="2"/>
                        <a:buChar char=""/>
                      </a:pPr>
                      <a:r>
                        <a:rPr lang="en-US" sz="1400" b="0" dirty="0">
                          <a:effectLst/>
                        </a:rPr>
                        <a:t>Selfless service</a:t>
                      </a:r>
                    </a:p>
                    <a:p>
                      <a:pPr marL="342900" marR="0" lvl="0" indent="-342900">
                        <a:spcBef>
                          <a:spcPts val="0"/>
                        </a:spcBef>
                        <a:spcAft>
                          <a:spcPts val="0"/>
                        </a:spcAft>
                        <a:buFont typeface="Symbol" panose="05050102010706020507" pitchFamily="18" charset="2"/>
                        <a:buChar char=""/>
                      </a:pPr>
                      <a:r>
                        <a:rPr lang="en-US" sz="1400" b="0" dirty="0">
                          <a:effectLst/>
                        </a:rPr>
                        <a:t>Respect</a:t>
                      </a:r>
                    </a:p>
                    <a:p>
                      <a:pPr marL="342900" marR="0" lvl="0" indent="-342900">
                        <a:spcBef>
                          <a:spcPts val="0"/>
                        </a:spcBef>
                        <a:spcAft>
                          <a:spcPts val="0"/>
                        </a:spcAft>
                        <a:buFont typeface="Symbol" panose="05050102010706020507" pitchFamily="18" charset="2"/>
                        <a:buChar char=""/>
                      </a:pPr>
                      <a:r>
                        <a:rPr lang="en-US" sz="1400" b="0" dirty="0">
                          <a:effectLst/>
                        </a:rPr>
                        <a:t>Excellence</a:t>
                      </a:r>
                    </a:p>
                    <a:p>
                      <a:pPr marL="342900" marR="0" lvl="0" indent="-342900">
                        <a:spcBef>
                          <a:spcPts val="0"/>
                        </a:spcBef>
                        <a:spcAft>
                          <a:spcPts val="0"/>
                        </a:spcAft>
                        <a:buFont typeface="Symbol" panose="05050102010706020507" pitchFamily="18" charset="2"/>
                        <a:buChar char=""/>
                      </a:pPr>
                      <a:r>
                        <a:rPr lang="en-US" sz="1400" b="0" dirty="0">
                          <a:effectLst/>
                        </a:rPr>
                        <a:t>Discipline</a:t>
                      </a:r>
                      <a:endParaRPr lang="en-US" sz="1400" b="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marL="342900" marR="0" lvl="0" indent="-342900">
                        <a:spcBef>
                          <a:spcPts val="0"/>
                        </a:spcBef>
                        <a:spcAft>
                          <a:spcPts val="0"/>
                        </a:spcAft>
                        <a:buFont typeface="Symbol" panose="05050102010706020507" pitchFamily="18" charset="2"/>
                        <a:buChar char=""/>
                      </a:pPr>
                      <a:r>
                        <a:rPr lang="en-US" sz="1400" dirty="0">
                          <a:effectLst/>
                        </a:rPr>
                        <a:t> </a:t>
                      </a:r>
                    </a:p>
                  </a:txBody>
                  <a:tcPr marL="68580" marR="68580" marT="0" marB="0"/>
                </a:tc>
                <a:extLst>
                  <a:ext uri="{0D108BD9-81ED-4DB2-BD59-A6C34878D82A}">
                    <a16:rowId xmlns:a16="http://schemas.microsoft.com/office/drawing/2014/main" val="687512083"/>
                  </a:ext>
                </a:extLst>
              </a:tr>
            </a:tbl>
          </a:graphicData>
        </a:graphic>
      </p:graphicFrame>
      <p:sp>
        <p:nvSpPr>
          <p:cNvPr id="9" name="Isosceles Triangle 8">
            <a:extLst>
              <a:ext uri="{FF2B5EF4-FFF2-40B4-BE49-F238E27FC236}">
                <a16:creationId xmlns:a16="http://schemas.microsoft.com/office/drawing/2014/main" id="{0D999395-F500-42D0-BD62-1E3E191949E6}"/>
              </a:ext>
            </a:extLst>
          </p:cNvPr>
          <p:cNvSpPr/>
          <p:nvPr/>
        </p:nvSpPr>
        <p:spPr>
          <a:xfrm rot="5400000">
            <a:off x="4073011" y="3863901"/>
            <a:ext cx="2770496" cy="764258"/>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E0FC3973-0308-4553-BF43-CDE2B78A923A}"/>
              </a:ext>
            </a:extLst>
          </p:cNvPr>
          <p:cNvSpPr txBox="1"/>
          <p:nvPr/>
        </p:nvSpPr>
        <p:spPr>
          <a:xfrm>
            <a:off x="1240102" y="1853452"/>
            <a:ext cx="3440430" cy="369332"/>
          </a:xfrm>
          <a:prstGeom prst="rect">
            <a:avLst/>
          </a:prstGeom>
          <a:noFill/>
        </p:spPr>
        <p:txBody>
          <a:bodyPr wrap="square" rtlCol="0">
            <a:spAutoFit/>
          </a:bodyPr>
          <a:lstStyle/>
          <a:p>
            <a:pPr algn="ctr"/>
            <a:r>
              <a:rPr lang="en-US" dirty="0"/>
              <a:t>Values of Each Service</a:t>
            </a:r>
          </a:p>
        </p:txBody>
      </p:sp>
      <p:sp>
        <p:nvSpPr>
          <p:cNvPr id="11" name="TextBox 10">
            <a:extLst>
              <a:ext uri="{FF2B5EF4-FFF2-40B4-BE49-F238E27FC236}">
                <a16:creationId xmlns:a16="http://schemas.microsoft.com/office/drawing/2014/main" id="{7CE5419B-9E6A-43D6-A67E-6AEEA3B2BE04}"/>
              </a:ext>
            </a:extLst>
          </p:cNvPr>
          <p:cNvSpPr txBox="1"/>
          <p:nvPr/>
        </p:nvSpPr>
        <p:spPr>
          <a:xfrm>
            <a:off x="7008900" y="2723155"/>
            <a:ext cx="3972878" cy="369332"/>
          </a:xfrm>
          <a:prstGeom prst="rect">
            <a:avLst/>
          </a:prstGeom>
          <a:noFill/>
        </p:spPr>
        <p:txBody>
          <a:bodyPr wrap="square" rtlCol="0">
            <a:spAutoFit/>
          </a:bodyPr>
          <a:lstStyle/>
          <a:p>
            <a:pPr algn="ctr"/>
            <a:r>
              <a:rPr lang="en-US" dirty="0"/>
              <a:t>How do Military Values Compare?</a:t>
            </a:r>
          </a:p>
        </p:txBody>
      </p:sp>
      <p:graphicFrame>
        <p:nvGraphicFramePr>
          <p:cNvPr id="7" name="Table 6">
            <a:extLst>
              <a:ext uri="{FF2B5EF4-FFF2-40B4-BE49-F238E27FC236}">
                <a16:creationId xmlns:a16="http://schemas.microsoft.com/office/drawing/2014/main" id="{75A16941-D0F4-CA37-C146-A7BCC1EB5D29}"/>
              </a:ext>
            </a:extLst>
          </p:cNvPr>
          <p:cNvGraphicFramePr>
            <a:graphicFrameLocks noGrp="1"/>
          </p:cNvGraphicFramePr>
          <p:nvPr/>
        </p:nvGraphicFramePr>
        <p:xfrm>
          <a:off x="1487833" y="2191376"/>
          <a:ext cx="3004041" cy="3581400"/>
        </p:xfrm>
        <a:graphic>
          <a:graphicData uri="http://schemas.openxmlformats.org/drawingml/2006/table">
            <a:tbl>
              <a:tblPr firstRow="1" firstCol="1" bandRow="1">
                <a:tableStyleId>{616DA210-FB5B-4158-B5E0-FEB733F419BA}</a:tableStyleId>
              </a:tblPr>
              <a:tblGrid>
                <a:gridCol w="1245318">
                  <a:extLst>
                    <a:ext uri="{9D8B030D-6E8A-4147-A177-3AD203B41FA5}">
                      <a16:colId xmlns:a16="http://schemas.microsoft.com/office/drawing/2014/main" val="2406975986"/>
                    </a:ext>
                  </a:extLst>
                </a:gridCol>
                <a:gridCol w="1758723">
                  <a:extLst>
                    <a:ext uri="{9D8B030D-6E8A-4147-A177-3AD203B41FA5}">
                      <a16:colId xmlns:a16="http://schemas.microsoft.com/office/drawing/2014/main" val="2542786927"/>
                    </a:ext>
                  </a:extLst>
                </a:gridCol>
              </a:tblGrid>
              <a:tr h="1193800">
                <a:tc>
                  <a:txBody>
                    <a:bodyPr/>
                    <a:lstStyle/>
                    <a:p>
                      <a:pPr marL="0" marR="0">
                        <a:spcBef>
                          <a:spcPts val="0"/>
                        </a:spcBef>
                        <a:spcAft>
                          <a:spcPts val="0"/>
                        </a:spcAft>
                        <a:tabLst>
                          <a:tab pos="2228850" algn="l"/>
                        </a:tabLst>
                      </a:pPr>
                      <a:r>
                        <a:rPr lang="en-US" sz="1100" dirty="0">
                          <a:effectLst/>
                        </a:rPr>
                        <a:t>Army</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954" marR="6395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42900" marR="0" lvl="0" indent="-342900">
                        <a:spcBef>
                          <a:spcPts val="0"/>
                        </a:spcBef>
                        <a:spcAft>
                          <a:spcPts val="0"/>
                        </a:spcAft>
                        <a:buFont typeface="Symbol" pitchFamily="2" charset="2"/>
                        <a:buChar char=""/>
                        <a:tabLst>
                          <a:tab pos="2228850" algn="l"/>
                        </a:tabLst>
                      </a:pPr>
                      <a:r>
                        <a:rPr lang="en-US" sz="1100" dirty="0">
                          <a:effectLst/>
                        </a:rPr>
                        <a:t>Loyalty</a:t>
                      </a:r>
                    </a:p>
                    <a:p>
                      <a:pPr marL="342900" marR="0" lvl="0" indent="-342900">
                        <a:spcBef>
                          <a:spcPts val="0"/>
                        </a:spcBef>
                        <a:spcAft>
                          <a:spcPts val="0"/>
                        </a:spcAft>
                        <a:buFont typeface="Symbol" pitchFamily="2" charset="2"/>
                        <a:buChar char=""/>
                        <a:tabLst>
                          <a:tab pos="2228850" algn="l"/>
                        </a:tabLst>
                      </a:pPr>
                      <a:r>
                        <a:rPr lang="en-US" sz="1100" dirty="0">
                          <a:effectLst/>
                        </a:rPr>
                        <a:t>Duty</a:t>
                      </a:r>
                    </a:p>
                    <a:p>
                      <a:pPr marL="342900" marR="0" lvl="0" indent="-342900">
                        <a:spcBef>
                          <a:spcPts val="0"/>
                        </a:spcBef>
                        <a:spcAft>
                          <a:spcPts val="0"/>
                        </a:spcAft>
                        <a:buFont typeface="Symbol" pitchFamily="2" charset="2"/>
                        <a:buChar char=""/>
                        <a:tabLst>
                          <a:tab pos="2228850" algn="l"/>
                        </a:tabLst>
                      </a:pPr>
                      <a:r>
                        <a:rPr lang="en-US" sz="1100" dirty="0">
                          <a:effectLst/>
                        </a:rPr>
                        <a:t>Respect</a:t>
                      </a:r>
                    </a:p>
                    <a:p>
                      <a:pPr marL="342900" marR="0" lvl="0" indent="-342900">
                        <a:spcBef>
                          <a:spcPts val="0"/>
                        </a:spcBef>
                        <a:spcAft>
                          <a:spcPts val="0"/>
                        </a:spcAft>
                        <a:buFont typeface="Symbol" pitchFamily="2" charset="2"/>
                        <a:buChar char=""/>
                        <a:tabLst>
                          <a:tab pos="2228850" algn="l"/>
                        </a:tabLst>
                      </a:pPr>
                      <a:r>
                        <a:rPr lang="en-US" sz="1100" dirty="0">
                          <a:effectLst/>
                        </a:rPr>
                        <a:t>Selfless Service</a:t>
                      </a:r>
                    </a:p>
                    <a:p>
                      <a:pPr marL="342900" marR="0" lvl="0" indent="-342900">
                        <a:spcBef>
                          <a:spcPts val="0"/>
                        </a:spcBef>
                        <a:spcAft>
                          <a:spcPts val="0"/>
                        </a:spcAft>
                        <a:buFont typeface="Symbol" pitchFamily="2" charset="2"/>
                        <a:buChar char=""/>
                        <a:tabLst>
                          <a:tab pos="2228850" algn="l"/>
                        </a:tabLst>
                      </a:pPr>
                      <a:r>
                        <a:rPr lang="en-US" sz="1100" dirty="0">
                          <a:effectLst/>
                        </a:rPr>
                        <a:t>Honor</a:t>
                      </a:r>
                    </a:p>
                    <a:p>
                      <a:pPr marL="342900" marR="0" lvl="0" indent="-342900">
                        <a:spcBef>
                          <a:spcPts val="0"/>
                        </a:spcBef>
                        <a:spcAft>
                          <a:spcPts val="0"/>
                        </a:spcAft>
                        <a:buFont typeface="Symbol" pitchFamily="2" charset="2"/>
                        <a:buChar char=""/>
                        <a:tabLst>
                          <a:tab pos="2228850" algn="l"/>
                        </a:tabLst>
                      </a:pPr>
                      <a:r>
                        <a:rPr lang="en-US" sz="1100" dirty="0">
                          <a:effectLst/>
                        </a:rPr>
                        <a:t>Integrity</a:t>
                      </a:r>
                    </a:p>
                    <a:p>
                      <a:pPr marL="342900" marR="0" lvl="0" indent="-342900">
                        <a:spcBef>
                          <a:spcPts val="0"/>
                        </a:spcBef>
                        <a:spcAft>
                          <a:spcPts val="0"/>
                        </a:spcAft>
                        <a:buFont typeface="Symbol" pitchFamily="2" charset="2"/>
                        <a:buChar char=""/>
                        <a:tabLst>
                          <a:tab pos="2228850" algn="l"/>
                        </a:tabLst>
                      </a:pPr>
                      <a:r>
                        <a:rPr lang="en-US" sz="1100" dirty="0">
                          <a:effectLst/>
                        </a:rPr>
                        <a:t>Personal Courage</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954" marR="6395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63731499"/>
                  </a:ext>
                </a:extLst>
              </a:tr>
              <a:tr h="511629">
                <a:tc>
                  <a:txBody>
                    <a:bodyPr/>
                    <a:lstStyle/>
                    <a:p>
                      <a:pPr marL="0" marR="0">
                        <a:spcBef>
                          <a:spcPts val="0"/>
                        </a:spcBef>
                        <a:spcAft>
                          <a:spcPts val="0"/>
                        </a:spcAft>
                        <a:tabLst>
                          <a:tab pos="2228850" algn="l"/>
                        </a:tabLst>
                      </a:pPr>
                      <a:r>
                        <a:rPr lang="en-US" sz="1100" dirty="0">
                          <a:effectLst/>
                        </a:rPr>
                        <a:t>Marine Corps and Navy </a:t>
                      </a:r>
                    </a:p>
                    <a:p>
                      <a:pPr marL="0" marR="0">
                        <a:spcBef>
                          <a:spcPts val="0"/>
                        </a:spcBef>
                        <a:spcAft>
                          <a:spcPts val="0"/>
                        </a:spcAft>
                        <a:tabLst>
                          <a:tab pos="2228850" algn="l"/>
                        </a:tabLst>
                      </a:pPr>
                      <a:r>
                        <a:rPr lang="en-US" sz="1100" dirty="0">
                          <a:effectLst/>
                        </a:rPr>
                        <a:t> </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954" marR="6395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6D6D6"/>
                    </a:solidFill>
                  </a:tcPr>
                </a:tc>
                <a:tc>
                  <a:txBody>
                    <a:bodyPr/>
                    <a:lstStyle/>
                    <a:p>
                      <a:pPr marL="342900" marR="0" lvl="0" indent="-342900">
                        <a:spcBef>
                          <a:spcPts val="0"/>
                        </a:spcBef>
                        <a:spcAft>
                          <a:spcPts val="0"/>
                        </a:spcAft>
                        <a:buFont typeface="Symbol" pitchFamily="2" charset="2"/>
                        <a:buChar char=""/>
                        <a:tabLst>
                          <a:tab pos="2228850" algn="l"/>
                        </a:tabLst>
                      </a:pPr>
                      <a:r>
                        <a:rPr lang="en-US" sz="1100" dirty="0">
                          <a:effectLst/>
                        </a:rPr>
                        <a:t>Honor</a:t>
                      </a:r>
                    </a:p>
                    <a:p>
                      <a:pPr marL="342900" marR="0" lvl="0" indent="-342900">
                        <a:spcBef>
                          <a:spcPts val="0"/>
                        </a:spcBef>
                        <a:spcAft>
                          <a:spcPts val="0"/>
                        </a:spcAft>
                        <a:buFont typeface="Symbol" pitchFamily="2" charset="2"/>
                        <a:buChar char=""/>
                        <a:tabLst>
                          <a:tab pos="2228850" algn="l"/>
                        </a:tabLst>
                      </a:pPr>
                      <a:r>
                        <a:rPr lang="en-US" sz="1100" dirty="0">
                          <a:effectLst/>
                        </a:rPr>
                        <a:t>Courage</a:t>
                      </a:r>
                    </a:p>
                    <a:p>
                      <a:pPr marL="342900" marR="0" lvl="0" indent="-342900">
                        <a:spcBef>
                          <a:spcPts val="0"/>
                        </a:spcBef>
                        <a:spcAft>
                          <a:spcPts val="0"/>
                        </a:spcAft>
                        <a:buFont typeface="Symbol" pitchFamily="2" charset="2"/>
                        <a:buChar char=""/>
                        <a:tabLst>
                          <a:tab pos="2228850" algn="l"/>
                        </a:tabLst>
                      </a:pPr>
                      <a:r>
                        <a:rPr lang="en-US" sz="1100" dirty="0">
                          <a:effectLst/>
                        </a:rPr>
                        <a:t>Commitment</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954" marR="6395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6D6D6"/>
                    </a:solidFill>
                  </a:tcPr>
                </a:tc>
                <a:extLst>
                  <a:ext uri="{0D108BD9-81ED-4DB2-BD59-A6C34878D82A}">
                    <a16:rowId xmlns:a16="http://schemas.microsoft.com/office/drawing/2014/main" val="2523970901"/>
                  </a:ext>
                </a:extLst>
              </a:tr>
              <a:tr h="682171">
                <a:tc>
                  <a:txBody>
                    <a:bodyPr/>
                    <a:lstStyle/>
                    <a:p>
                      <a:pPr marL="0" marR="0">
                        <a:spcBef>
                          <a:spcPts val="0"/>
                        </a:spcBef>
                        <a:spcAft>
                          <a:spcPts val="0"/>
                        </a:spcAft>
                        <a:tabLst>
                          <a:tab pos="2228850" algn="l"/>
                        </a:tabLst>
                      </a:pPr>
                      <a:r>
                        <a:rPr lang="en-US" sz="1100" dirty="0">
                          <a:effectLst/>
                        </a:rPr>
                        <a:t>Air Force</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954" marR="6395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42900" marR="0" lvl="0" indent="-342900">
                        <a:spcBef>
                          <a:spcPts val="0"/>
                        </a:spcBef>
                        <a:spcAft>
                          <a:spcPts val="0"/>
                        </a:spcAft>
                        <a:buFont typeface="Symbol" pitchFamily="2" charset="2"/>
                        <a:buChar char=""/>
                        <a:tabLst>
                          <a:tab pos="2228850" algn="l"/>
                        </a:tabLst>
                      </a:pPr>
                      <a:r>
                        <a:rPr lang="en-US" sz="1100" dirty="0">
                          <a:effectLst/>
                        </a:rPr>
                        <a:t>Integrity First</a:t>
                      </a:r>
                    </a:p>
                    <a:p>
                      <a:pPr marL="342900" marR="0" lvl="0" indent="-342900">
                        <a:spcBef>
                          <a:spcPts val="0"/>
                        </a:spcBef>
                        <a:spcAft>
                          <a:spcPts val="0"/>
                        </a:spcAft>
                        <a:buFont typeface="Symbol" pitchFamily="2" charset="2"/>
                        <a:buChar char=""/>
                        <a:tabLst>
                          <a:tab pos="2228850" algn="l"/>
                        </a:tabLst>
                      </a:pPr>
                      <a:r>
                        <a:rPr lang="en-US" sz="1100" dirty="0">
                          <a:effectLst/>
                        </a:rPr>
                        <a:t>Service Before Self</a:t>
                      </a:r>
                    </a:p>
                    <a:p>
                      <a:pPr marL="342900" marR="0" lvl="0" indent="-342900">
                        <a:spcBef>
                          <a:spcPts val="0"/>
                        </a:spcBef>
                        <a:spcAft>
                          <a:spcPts val="0"/>
                        </a:spcAft>
                        <a:buFont typeface="Symbol" pitchFamily="2" charset="2"/>
                        <a:buChar char=""/>
                        <a:tabLst>
                          <a:tab pos="2228850" algn="l"/>
                        </a:tabLst>
                      </a:pPr>
                      <a:r>
                        <a:rPr lang="en-US" sz="1100" dirty="0">
                          <a:effectLst/>
                        </a:rPr>
                        <a:t>Excellence in All We Do</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954" marR="6395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20566344"/>
                  </a:ext>
                </a:extLst>
              </a:tr>
              <a:tr h="682171">
                <a:tc>
                  <a:txBody>
                    <a:bodyPr/>
                    <a:lstStyle/>
                    <a:p>
                      <a:pPr marL="0" marR="0">
                        <a:spcBef>
                          <a:spcPts val="0"/>
                        </a:spcBef>
                        <a:spcAft>
                          <a:spcPts val="0"/>
                        </a:spcAft>
                        <a:tabLst>
                          <a:tab pos="2228850" algn="l"/>
                        </a:tabLst>
                      </a:pPr>
                      <a:r>
                        <a:rPr lang="en-US" sz="1100" dirty="0">
                          <a:effectLst/>
                        </a:rPr>
                        <a:t>Space Force</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954" marR="6395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6D6D6"/>
                    </a:solidFill>
                  </a:tcPr>
                </a:tc>
                <a:tc>
                  <a:txBody>
                    <a:bodyPr/>
                    <a:lstStyle/>
                    <a:p>
                      <a:pPr marL="342900" marR="0" lvl="0" indent="-342900">
                        <a:spcBef>
                          <a:spcPts val="0"/>
                        </a:spcBef>
                        <a:spcAft>
                          <a:spcPts val="0"/>
                        </a:spcAft>
                        <a:buFont typeface="Symbol" pitchFamily="2" charset="2"/>
                        <a:buChar char=""/>
                        <a:tabLst>
                          <a:tab pos="2228850" algn="l"/>
                        </a:tabLst>
                      </a:pPr>
                      <a:r>
                        <a:rPr lang="en-US" sz="1100" dirty="0">
                          <a:effectLst/>
                        </a:rPr>
                        <a:t>Character</a:t>
                      </a:r>
                    </a:p>
                    <a:p>
                      <a:pPr marL="342900" marR="0" lvl="0" indent="-342900">
                        <a:spcBef>
                          <a:spcPts val="0"/>
                        </a:spcBef>
                        <a:spcAft>
                          <a:spcPts val="0"/>
                        </a:spcAft>
                        <a:buFont typeface="Symbol" pitchFamily="2" charset="2"/>
                        <a:buChar char=""/>
                        <a:tabLst>
                          <a:tab pos="2228850" algn="l"/>
                        </a:tabLst>
                      </a:pPr>
                      <a:r>
                        <a:rPr lang="en-US" sz="1100" dirty="0">
                          <a:effectLst/>
                        </a:rPr>
                        <a:t>Connection</a:t>
                      </a:r>
                    </a:p>
                    <a:p>
                      <a:pPr marL="342900" marR="0" lvl="0" indent="-342900">
                        <a:spcBef>
                          <a:spcPts val="0"/>
                        </a:spcBef>
                        <a:spcAft>
                          <a:spcPts val="0"/>
                        </a:spcAft>
                        <a:buFont typeface="Symbol" pitchFamily="2" charset="2"/>
                        <a:buChar char=""/>
                        <a:tabLst>
                          <a:tab pos="2228850" algn="l"/>
                        </a:tabLst>
                      </a:pPr>
                      <a:r>
                        <a:rPr lang="en-US" sz="1100" dirty="0">
                          <a:effectLst/>
                        </a:rPr>
                        <a:t>Commitment</a:t>
                      </a:r>
                    </a:p>
                    <a:p>
                      <a:pPr marL="342900" marR="0" lvl="0" indent="-342900">
                        <a:spcBef>
                          <a:spcPts val="0"/>
                        </a:spcBef>
                        <a:spcAft>
                          <a:spcPts val="0"/>
                        </a:spcAft>
                        <a:buFont typeface="Symbol" pitchFamily="2" charset="2"/>
                        <a:buChar char=""/>
                        <a:tabLst>
                          <a:tab pos="2228850" algn="l"/>
                        </a:tabLst>
                      </a:pPr>
                      <a:r>
                        <a:rPr lang="en-US" sz="1100" dirty="0">
                          <a:effectLst/>
                        </a:rPr>
                        <a:t>Courage</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954" marR="6395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6D6D6"/>
                    </a:solidFill>
                  </a:tcPr>
                </a:tc>
                <a:extLst>
                  <a:ext uri="{0D108BD9-81ED-4DB2-BD59-A6C34878D82A}">
                    <a16:rowId xmlns:a16="http://schemas.microsoft.com/office/drawing/2014/main" val="2356784738"/>
                  </a:ext>
                </a:extLst>
              </a:tr>
              <a:tr h="511629">
                <a:tc>
                  <a:txBody>
                    <a:bodyPr/>
                    <a:lstStyle/>
                    <a:p>
                      <a:pPr marL="0" marR="0">
                        <a:spcBef>
                          <a:spcPts val="0"/>
                        </a:spcBef>
                        <a:spcAft>
                          <a:spcPts val="0"/>
                        </a:spcAft>
                        <a:tabLst>
                          <a:tab pos="2228850" algn="l"/>
                        </a:tabLst>
                      </a:pPr>
                      <a:r>
                        <a:rPr lang="en-US" sz="1100" dirty="0">
                          <a:effectLst/>
                        </a:rPr>
                        <a:t>Coast Guard</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954" marR="6395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42900" marR="0" lvl="0" indent="-342900">
                        <a:spcBef>
                          <a:spcPts val="0"/>
                        </a:spcBef>
                        <a:spcAft>
                          <a:spcPts val="0"/>
                        </a:spcAft>
                        <a:buFont typeface="Symbol" pitchFamily="2" charset="2"/>
                        <a:buChar char=""/>
                        <a:tabLst>
                          <a:tab pos="2228850" algn="l"/>
                        </a:tabLst>
                      </a:pPr>
                      <a:r>
                        <a:rPr lang="en-US" sz="1100" dirty="0">
                          <a:effectLst/>
                        </a:rPr>
                        <a:t>Honor</a:t>
                      </a:r>
                    </a:p>
                    <a:p>
                      <a:pPr marL="342900" marR="0" lvl="0" indent="-342900">
                        <a:spcBef>
                          <a:spcPts val="0"/>
                        </a:spcBef>
                        <a:spcAft>
                          <a:spcPts val="0"/>
                        </a:spcAft>
                        <a:buFont typeface="Symbol" pitchFamily="2" charset="2"/>
                        <a:buChar char=""/>
                        <a:tabLst>
                          <a:tab pos="2228850" algn="l"/>
                        </a:tabLst>
                      </a:pPr>
                      <a:r>
                        <a:rPr lang="en-US" sz="1100" dirty="0">
                          <a:effectLst/>
                        </a:rPr>
                        <a:t>Respect</a:t>
                      </a:r>
                    </a:p>
                    <a:p>
                      <a:pPr marL="342900" marR="0" lvl="0" indent="-342900">
                        <a:spcBef>
                          <a:spcPts val="0"/>
                        </a:spcBef>
                        <a:spcAft>
                          <a:spcPts val="0"/>
                        </a:spcAft>
                        <a:buFont typeface="Symbol" pitchFamily="2" charset="2"/>
                        <a:buChar char=""/>
                        <a:tabLst>
                          <a:tab pos="2228850" algn="l"/>
                        </a:tabLst>
                      </a:pPr>
                      <a:r>
                        <a:rPr lang="en-US" sz="1100" dirty="0">
                          <a:effectLst/>
                        </a:rPr>
                        <a:t>Devotion to Duty</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954" marR="6395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70550446"/>
                  </a:ext>
                </a:extLst>
              </a:tr>
            </a:tbl>
          </a:graphicData>
        </a:graphic>
      </p:graphicFrame>
      <p:sp>
        <p:nvSpPr>
          <p:cNvPr id="13" name="Rectangle 1">
            <a:extLst>
              <a:ext uri="{FF2B5EF4-FFF2-40B4-BE49-F238E27FC236}">
                <a16:creationId xmlns:a16="http://schemas.microsoft.com/office/drawing/2014/main" id="{4D18953E-4380-CE4F-E982-79034FA0F358}"/>
              </a:ext>
            </a:extLst>
          </p:cNvPr>
          <p:cNvSpPr>
            <a:spLocks noChangeArrowheads="1"/>
          </p:cNvSpPr>
          <p:nvPr/>
        </p:nvSpPr>
        <p:spPr bwMode="auto">
          <a:xfrm>
            <a:off x="4670425" y="22860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dirty="0">
                <a:ln>
                  <a:noFill/>
                </a:ln>
                <a:solidFill>
                  <a:schemeClr val="tx1"/>
                </a:solidFill>
                <a:effectLst/>
                <a:latin typeface="Arial" panose="020B0604020202020204" pitchFamily="34" charset="0"/>
              </a:rPr>
            </a:b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5" name="Rectangle 3">
            <a:extLst>
              <a:ext uri="{FF2B5EF4-FFF2-40B4-BE49-F238E27FC236}">
                <a16:creationId xmlns:a16="http://schemas.microsoft.com/office/drawing/2014/main" id="{52C1811F-9680-15FE-F951-417512E8B3F2}"/>
              </a:ext>
            </a:extLst>
          </p:cNvPr>
          <p:cNvSpPr>
            <a:spLocks noChangeArrowheads="1"/>
          </p:cNvSpPr>
          <p:nvPr/>
        </p:nvSpPr>
        <p:spPr bwMode="auto">
          <a:xfrm>
            <a:off x="721331" y="6082338"/>
            <a:ext cx="7000634"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sz="900" dirty="0"/>
              <a:t>Source: Matthew J. Louis, </a:t>
            </a:r>
            <a:r>
              <a:rPr lang="en-US" sz="900" i="1" dirty="0"/>
              <a:t>Hiring Veterans: How to Leverage Military Talent for Organizational Growth </a:t>
            </a:r>
            <a:r>
              <a:rPr lang="en-US" sz="900" dirty="0"/>
              <a:t>(Newburyport, MA: Career Press, 2023).</a:t>
            </a:r>
            <a:endParaRPr kumimoji="0" lang="en-US" altLang="en-US" sz="900" b="0" i="0" u="none" strike="noStrike" cap="none" normalizeH="0" baseline="0" dirty="0">
              <a:ln>
                <a:noFill/>
              </a:ln>
              <a:solidFill>
                <a:schemeClr val="tx1"/>
              </a:solidFill>
              <a:effectLst/>
              <a:latin typeface="Arial" panose="020B0604020202020204" pitchFamily="34" charset="0"/>
            </a:endParaRPr>
          </a:p>
        </p:txBody>
      </p:sp>
      <p:sp>
        <p:nvSpPr>
          <p:cNvPr id="4" name="Footer Placeholder 14">
            <a:extLst>
              <a:ext uri="{FF2B5EF4-FFF2-40B4-BE49-F238E27FC236}">
                <a16:creationId xmlns:a16="http://schemas.microsoft.com/office/drawing/2014/main" id="{0692C5AD-7389-E161-0467-9A50D6CC6E56}"/>
              </a:ext>
            </a:extLst>
          </p:cNvPr>
          <p:cNvSpPr txBox="1">
            <a:spLocks/>
          </p:cNvSpPr>
          <p:nvPr/>
        </p:nvSpPr>
        <p:spPr>
          <a:xfrm>
            <a:off x="11183565" y="6534257"/>
            <a:ext cx="1018039" cy="404614"/>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COPYRIGHT</a:t>
            </a:r>
          </a:p>
        </p:txBody>
      </p:sp>
    </p:spTree>
    <p:extLst>
      <p:ext uri="{BB962C8B-B14F-4D97-AF65-F5344CB8AC3E}">
        <p14:creationId xmlns:p14="http://schemas.microsoft.com/office/powerpoint/2010/main" val="985543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444941C5-650A-6728-9243-92E0200940BE}"/>
              </a:ext>
            </a:extLst>
          </p:cNvPr>
          <p:cNvPicPr>
            <a:picLocks noChangeAspect="1"/>
          </p:cNvPicPr>
          <p:nvPr/>
        </p:nvPicPr>
        <p:blipFill>
          <a:blip r:embed="rId2"/>
          <a:stretch>
            <a:fillRect/>
          </a:stretch>
        </p:blipFill>
        <p:spPr>
          <a:xfrm>
            <a:off x="-3785936" y="0"/>
            <a:ext cx="10315074" cy="6875556"/>
          </a:xfrm>
          <a:prstGeom prst="rect">
            <a:avLst/>
          </a:prstGeom>
        </p:spPr>
      </p:pic>
      <p:sp>
        <p:nvSpPr>
          <p:cNvPr id="19" name="Footer Placeholder 14">
            <a:extLst>
              <a:ext uri="{FF2B5EF4-FFF2-40B4-BE49-F238E27FC236}">
                <a16:creationId xmlns:a16="http://schemas.microsoft.com/office/drawing/2014/main" id="{FA793D22-8899-1E65-77CE-6A4298EF7BA6}"/>
              </a:ext>
            </a:extLst>
          </p:cNvPr>
          <p:cNvSpPr txBox="1">
            <a:spLocks/>
          </p:cNvSpPr>
          <p:nvPr/>
        </p:nvSpPr>
        <p:spPr>
          <a:xfrm>
            <a:off x="10958318" y="6447531"/>
            <a:ext cx="1018039" cy="404614"/>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COPYRIGHT</a:t>
            </a:r>
          </a:p>
        </p:txBody>
      </p:sp>
      <p:pic>
        <p:nvPicPr>
          <p:cNvPr id="20" name="Picture 19" descr="PNC-Bank-logo - SD Regional Chamber">
            <a:extLst>
              <a:ext uri="{FF2B5EF4-FFF2-40B4-BE49-F238E27FC236}">
                <a16:creationId xmlns:a16="http://schemas.microsoft.com/office/drawing/2014/main" id="{61435527-E435-6A56-46E7-C1182915E3D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4019" b="25425"/>
          <a:stretch/>
        </p:blipFill>
        <p:spPr bwMode="auto">
          <a:xfrm>
            <a:off x="10488778" y="115583"/>
            <a:ext cx="1503179" cy="45597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6364B28D-7635-CFF6-208A-FBC2A1BD072F}"/>
              </a:ext>
            </a:extLst>
          </p:cNvPr>
          <p:cNvSpPr/>
          <p:nvPr/>
        </p:nvSpPr>
        <p:spPr>
          <a:xfrm>
            <a:off x="1491916" y="-1"/>
            <a:ext cx="10898204" cy="6858001"/>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1">
            <a:extLst>
              <a:ext uri="{FF2B5EF4-FFF2-40B4-BE49-F238E27FC236}">
                <a16:creationId xmlns:a16="http://schemas.microsoft.com/office/drawing/2014/main" id="{A89BCBFB-3262-3D30-1262-C9A08880A4BA}"/>
              </a:ext>
            </a:extLst>
          </p:cNvPr>
          <p:cNvSpPr>
            <a:spLocks noGrp="1"/>
          </p:cNvSpPr>
          <p:nvPr>
            <p:ph type="title"/>
          </p:nvPr>
        </p:nvSpPr>
        <p:spPr>
          <a:xfrm>
            <a:off x="1708482" y="316834"/>
            <a:ext cx="10566400" cy="1485900"/>
          </a:xfrm>
        </p:spPr>
        <p:txBody>
          <a:bodyPr/>
          <a:lstStyle/>
          <a:p>
            <a:r>
              <a:rPr lang="en-US" dirty="0">
                <a:latin typeface="Rockwell" panose="02060603020205020403" pitchFamily="18" charset="0"/>
              </a:rPr>
              <a:t>Interviewing &amp; Interfacing with Veterans</a:t>
            </a:r>
          </a:p>
        </p:txBody>
      </p:sp>
      <p:pic>
        <p:nvPicPr>
          <p:cNvPr id="22" name="Graphic 21" descr="No sign">
            <a:extLst>
              <a:ext uri="{FF2B5EF4-FFF2-40B4-BE49-F238E27FC236}">
                <a16:creationId xmlns:a16="http://schemas.microsoft.com/office/drawing/2014/main" id="{1222391D-A7AF-D8A6-7B3E-313CD781C5C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970073" y="2420547"/>
            <a:ext cx="2690508" cy="2690508"/>
          </a:xfrm>
          <a:prstGeom prst="rect">
            <a:avLst/>
          </a:prstGeom>
        </p:spPr>
      </p:pic>
      <p:sp>
        <p:nvSpPr>
          <p:cNvPr id="18" name="Rectangle: Rounded Corners 17">
            <a:extLst>
              <a:ext uri="{FF2B5EF4-FFF2-40B4-BE49-F238E27FC236}">
                <a16:creationId xmlns:a16="http://schemas.microsoft.com/office/drawing/2014/main" id="{9B7AECA5-25AE-4309-A762-8738AC84A6F5}"/>
              </a:ext>
            </a:extLst>
          </p:cNvPr>
          <p:cNvSpPr/>
          <p:nvPr/>
        </p:nvSpPr>
        <p:spPr>
          <a:xfrm>
            <a:off x="1748590" y="1267326"/>
            <a:ext cx="5133474" cy="5180205"/>
          </a:xfrm>
          <a:prstGeom prst="roundRect">
            <a:avLst/>
          </a:prstGeom>
          <a:solidFill>
            <a:schemeClr val="bg1">
              <a:lumMod val="95000"/>
              <a:alpha val="67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600" dirty="0">
                <a:solidFill>
                  <a:schemeClr val="tx1"/>
                </a:solidFill>
              </a:rPr>
              <a:t>Types of questions </a:t>
            </a:r>
            <a:r>
              <a:rPr lang="en-US" sz="2600" b="1" dirty="0">
                <a:solidFill>
                  <a:schemeClr val="tx1"/>
                </a:solidFill>
              </a:rPr>
              <a:t>not</a:t>
            </a:r>
            <a:r>
              <a:rPr lang="en-US" sz="2600" dirty="0">
                <a:solidFill>
                  <a:schemeClr val="tx1"/>
                </a:solidFill>
              </a:rPr>
              <a:t> to ask:</a:t>
            </a:r>
          </a:p>
          <a:p>
            <a:pPr marL="342900" indent="-342900">
              <a:buFont typeface="Arial" panose="020B0604020202020204" pitchFamily="34" charset="0"/>
              <a:buChar char="•"/>
            </a:pPr>
            <a:r>
              <a:rPr lang="en-US" sz="2400" dirty="0">
                <a:solidFill>
                  <a:schemeClr val="tx1"/>
                </a:solidFill>
              </a:rPr>
              <a:t>What kind of discharge did you get from the military?</a:t>
            </a:r>
          </a:p>
          <a:p>
            <a:pPr marL="342900" indent="-342900">
              <a:buFont typeface="Arial" panose="020B0604020202020204" pitchFamily="34" charset="0"/>
              <a:buChar char="•"/>
            </a:pPr>
            <a:r>
              <a:rPr lang="en-US" sz="2400" dirty="0">
                <a:solidFill>
                  <a:schemeClr val="tx1"/>
                </a:solidFill>
              </a:rPr>
              <a:t>When will you get deployed again?</a:t>
            </a:r>
          </a:p>
          <a:p>
            <a:pPr marL="342900" indent="-342900">
              <a:buFont typeface="Arial" panose="020B0604020202020204" pitchFamily="34" charset="0"/>
              <a:buChar char="•"/>
            </a:pPr>
            <a:r>
              <a:rPr lang="en-US" sz="2400" dirty="0">
                <a:solidFill>
                  <a:schemeClr val="tx1"/>
                </a:solidFill>
              </a:rPr>
              <a:t>Have you ever killed anyone?</a:t>
            </a:r>
          </a:p>
          <a:p>
            <a:pPr marL="342900" indent="-342900">
              <a:buFont typeface="Arial" panose="020B0604020202020204" pitchFamily="34" charset="0"/>
              <a:buChar char="•"/>
            </a:pPr>
            <a:r>
              <a:rPr lang="en-US" sz="2400" dirty="0">
                <a:solidFill>
                  <a:schemeClr val="tx1"/>
                </a:solidFill>
              </a:rPr>
              <a:t>Were you ever injured in combat?</a:t>
            </a:r>
          </a:p>
          <a:p>
            <a:pPr marL="342900" indent="-342900">
              <a:buFont typeface="Arial" panose="020B0604020202020204" pitchFamily="34" charset="0"/>
              <a:buChar char="•"/>
            </a:pPr>
            <a:r>
              <a:rPr lang="en-US" sz="2400" dirty="0">
                <a:solidFill>
                  <a:schemeClr val="tx1"/>
                </a:solidFill>
              </a:rPr>
              <a:t>Will you have to miss much work for your National Guard or Reserve military service?</a:t>
            </a:r>
          </a:p>
        </p:txBody>
      </p:sp>
      <p:pic>
        <p:nvPicPr>
          <p:cNvPr id="23" name="Graphic 22" descr="Exclamation mark">
            <a:extLst>
              <a:ext uri="{FF2B5EF4-FFF2-40B4-BE49-F238E27FC236}">
                <a16:creationId xmlns:a16="http://schemas.microsoft.com/office/drawing/2014/main" id="{3C05E095-882C-EF9C-BCDB-0B36FB350D5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287084" y="2559301"/>
            <a:ext cx="2413000" cy="2413000"/>
          </a:xfrm>
          <a:prstGeom prst="rect">
            <a:avLst/>
          </a:prstGeom>
        </p:spPr>
      </p:pic>
      <p:sp>
        <p:nvSpPr>
          <p:cNvPr id="21" name="Rectangle: Rounded Corners 20">
            <a:extLst>
              <a:ext uri="{FF2B5EF4-FFF2-40B4-BE49-F238E27FC236}">
                <a16:creationId xmlns:a16="http://schemas.microsoft.com/office/drawing/2014/main" id="{EBC90A26-97E8-22FE-31D8-9D3AEEE71A5D}"/>
              </a:ext>
            </a:extLst>
          </p:cNvPr>
          <p:cNvSpPr/>
          <p:nvPr/>
        </p:nvSpPr>
        <p:spPr>
          <a:xfrm>
            <a:off x="7074565" y="1267325"/>
            <a:ext cx="5133474" cy="5180205"/>
          </a:xfrm>
          <a:prstGeom prst="roundRect">
            <a:avLst/>
          </a:prstGeom>
          <a:solidFill>
            <a:schemeClr val="bg1">
              <a:lumMod val="95000"/>
              <a:alpha val="67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600" dirty="0">
                <a:solidFill>
                  <a:schemeClr val="tx1"/>
                </a:solidFill>
              </a:rPr>
              <a:t>Types of questions to ask: </a:t>
            </a:r>
          </a:p>
          <a:p>
            <a:pPr marL="342900" indent="-342900">
              <a:buFont typeface="Arial" panose="020B0604020202020204" pitchFamily="34" charset="0"/>
              <a:buChar char="•"/>
            </a:pPr>
            <a:r>
              <a:rPr lang="en-US" sz="2400" dirty="0">
                <a:solidFill>
                  <a:schemeClr val="tx1"/>
                </a:solidFill>
              </a:rPr>
              <a:t>What did you do in the military?</a:t>
            </a:r>
          </a:p>
          <a:p>
            <a:pPr marL="342900" indent="-342900">
              <a:buFont typeface="Arial" panose="020B0604020202020204" pitchFamily="34" charset="0"/>
              <a:buChar char="•"/>
            </a:pPr>
            <a:r>
              <a:rPr lang="en-US" sz="2400" dirty="0">
                <a:solidFill>
                  <a:schemeClr val="tx1"/>
                </a:solidFill>
              </a:rPr>
              <a:t>Which of your military experiences will translate to this job?</a:t>
            </a:r>
          </a:p>
          <a:p>
            <a:pPr marL="342900" indent="-342900">
              <a:buFont typeface="Arial" panose="020B0604020202020204" pitchFamily="34" charset="0"/>
              <a:buChar char="•"/>
            </a:pPr>
            <a:r>
              <a:rPr lang="en-US" sz="2400" dirty="0">
                <a:solidFill>
                  <a:schemeClr val="tx1"/>
                </a:solidFill>
              </a:rPr>
              <a:t>Will you be able to perform the duties in the job description with reasonable accommodation?</a:t>
            </a:r>
          </a:p>
        </p:txBody>
      </p:sp>
      <p:sp>
        <p:nvSpPr>
          <p:cNvPr id="25" name="Rectangle 24">
            <a:extLst>
              <a:ext uri="{FF2B5EF4-FFF2-40B4-BE49-F238E27FC236}">
                <a16:creationId xmlns:a16="http://schemas.microsoft.com/office/drawing/2014/main" id="{0AA631C6-3531-F9FE-7B26-03C141977B01}"/>
              </a:ext>
            </a:extLst>
          </p:cNvPr>
          <p:cNvSpPr>
            <a:spLocks noChangeArrowheads="1"/>
          </p:cNvSpPr>
          <p:nvPr/>
        </p:nvSpPr>
        <p:spPr bwMode="auto">
          <a:xfrm>
            <a:off x="1591247" y="6560501"/>
            <a:ext cx="7000634"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sz="900" dirty="0"/>
              <a:t>Source: Matthew J. Louis, </a:t>
            </a:r>
            <a:r>
              <a:rPr lang="en-US" sz="900" i="1" dirty="0"/>
              <a:t>Hiring Veterans: How to Leverage Military Talent for Organizational Growth </a:t>
            </a:r>
            <a:r>
              <a:rPr lang="en-US" sz="900" dirty="0"/>
              <a:t>(Newburyport, MA: Career Press, 2023).</a:t>
            </a:r>
            <a:endParaRPr kumimoji="0" lang="en-US" altLang="en-US" sz="900" b="0" i="0" u="none" strike="noStrike" cap="none" normalizeH="0" baseline="0" dirty="0">
              <a:ln>
                <a:noFill/>
              </a:ln>
              <a:solidFill>
                <a:schemeClr val="tx1"/>
              </a:solidFill>
              <a:effectLst/>
              <a:latin typeface="Arial" panose="020B0604020202020204" pitchFamily="34" charset="0"/>
            </a:endParaRPr>
          </a:p>
        </p:txBody>
      </p:sp>
      <p:sp>
        <p:nvSpPr>
          <p:cNvPr id="26" name="Footer Placeholder 14">
            <a:extLst>
              <a:ext uri="{FF2B5EF4-FFF2-40B4-BE49-F238E27FC236}">
                <a16:creationId xmlns:a16="http://schemas.microsoft.com/office/drawing/2014/main" id="{82A595E9-97A1-83B4-4181-29075075B7C1}"/>
              </a:ext>
            </a:extLst>
          </p:cNvPr>
          <p:cNvSpPr txBox="1">
            <a:spLocks/>
          </p:cNvSpPr>
          <p:nvPr/>
        </p:nvSpPr>
        <p:spPr>
          <a:xfrm>
            <a:off x="11183565" y="6534257"/>
            <a:ext cx="1018039" cy="404614"/>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COPYRIGHT</a:t>
            </a:r>
          </a:p>
        </p:txBody>
      </p:sp>
    </p:spTree>
    <p:extLst>
      <p:ext uri="{BB962C8B-B14F-4D97-AF65-F5344CB8AC3E}">
        <p14:creationId xmlns:p14="http://schemas.microsoft.com/office/powerpoint/2010/main" val="1363504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444941C5-650A-6728-9243-92E0200940BE}"/>
              </a:ext>
            </a:extLst>
          </p:cNvPr>
          <p:cNvPicPr>
            <a:picLocks noChangeAspect="1"/>
          </p:cNvPicPr>
          <p:nvPr/>
        </p:nvPicPr>
        <p:blipFill>
          <a:blip r:embed="rId2"/>
          <a:stretch>
            <a:fillRect/>
          </a:stretch>
        </p:blipFill>
        <p:spPr>
          <a:xfrm>
            <a:off x="-3785936" y="0"/>
            <a:ext cx="10315074" cy="6875556"/>
          </a:xfrm>
          <a:prstGeom prst="rect">
            <a:avLst/>
          </a:prstGeom>
        </p:spPr>
      </p:pic>
      <p:sp>
        <p:nvSpPr>
          <p:cNvPr id="19" name="Footer Placeholder 14">
            <a:extLst>
              <a:ext uri="{FF2B5EF4-FFF2-40B4-BE49-F238E27FC236}">
                <a16:creationId xmlns:a16="http://schemas.microsoft.com/office/drawing/2014/main" id="{FA793D22-8899-1E65-77CE-6A4298EF7BA6}"/>
              </a:ext>
            </a:extLst>
          </p:cNvPr>
          <p:cNvSpPr txBox="1">
            <a:spLocks/>
          </p:cNvSpPr>
          <p:nvPr/>
        </p:nvSpPr>
        <p:spPr>
          <a:xfrm>
            <a:off x="10958318" y="6447531"/>
            <a:ext cx="1018039" cy="404614"/>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COPYRIGHT</a:t>
            </a:r>
          </a:p>
        </p:txBody>
      </p:sp>
      <p:pic>
        <p:nvPicPr>
          <p:cNvPr id="20" name="Picture 19" descr="PNC-Bank-logo - SD Regional Chamber">
            <a:extLst>
              <a:ext uri="{FF2B5EF4-FFF2-40B4-BE49-F238E27FC236}">
                <a16:creationId xmlns:a16="http://schemas.microsoft.com/office/drawing/2014/main" id="{61435527-E435-6A56-46E7-C1182915E3D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4019" b="25425"/>
          <a:stretch/>
        </p:blipFill>
        <p:spPr bwMode="auto">
          <a:xfrm>
            <a:off x="10488778" y="115583"/>
            <a:ext cx="1503179" cy="45597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6364B28D-7635-CFF6-208A-FBC2A1BD072F}"/>
              </a:ext>
            </a:extLst>
          </p:cNvPr>
          <p:cNvSpPr/>
          <p:nvPr/>
        </p:nvSpPr>
        <p:spPr>
          <a:xfrm>
            <a:off x="1491916" y="-1"/>
            <a:ext cx="10898204" cy="6858001"/>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id="{9FC0587E-C205-FF6A-05FB-27E01368772C}"/>
              </a:ext>
            </a:extLst>
          </p:cNvPr>
          <p:cNvSpPr>
            <a:spLocks noGrp="1"/>
          </p:cNvSpPr>
          <p:nvPr>
            <p:ph type="title"/>
          </p:nvPr>
        </p:nvSpPr>
        <p:spPr>
          <a:xfrm>
            <a:off x="1836821" y="429128"/>
            <a:ext cx="9601200" cy="1485900"/>
          </a:xfrm>
        </p:spPr>
        <p:txBody>
          <a:bodyPr/>
          <a:lstStyle/>
          <a:p>
            <a:r>
              <a:rPr lang="en-US" dirty="0">
                <a:latin typeface="Rockwell" panose="02060603020205020403" pitchFamily="18" charset="0"/>
              </a:rPr>
              <a:t>Networking Assimilation Process</a:t>
            </a:r>
          </a:p>
        </p:txBody>
      </p:sp>
      <p:sp>
        <p:nvSpPr>
          <p:cNvPr id="15" name="Content Placeholder 2">
            <a:extLst>
              <a:ext uri="{FF2B5EF4-FFF2-40B4-BE49-F238E27FC236}">
                <a16:creationId xmlns:a16="http://schemas.microsoft.com/office/drawing/2014/main" id="{4B0FB40B-A533-A64C-9DD3-82D45F2DAF8B}"/>
              </a:ext>
            </a:extLst>
          </p:cNvPr>
          <p:cNvSpPr>
            <a:spLocks noGrp="1"/>
          </p:cNvSpPr>
          <p:nvPr>
            <p:ph idx="1"/>
          </p:nvPr>
        </p:nvSpPr>
        <p:spPr>
          <a:xfrm>
            <a:off x="1836822" y="1411707"/>
            <a:ext cx="5686926" cy="4038600"/>
          </a:xfrm>
        </p:spPr>
        <p:txBody>
          <a:bodyPr>
            <a:noAutofit/>
          </a:bodyPr>
          <a:lstStyle/>
          <a:p>
            <a:r>
              <a:rPr lang="en-US" dirty="0"/>
              <a:t>Initiate discussions with peers and veteran support groups both inside and outside of the workplace</a:t>
            </a:r>
          </a:p>
          <a:p>
            <a:r>
              <a:rPr lang="en-US" dirty="0"/>
              <a:t>Mentors and affinity group members help connect veterans with other civilian employees that are likewise educated on your background</a:t>
            </a:r>
          </a:p>
          <a:p>
            <a:r>
              <a:rPr lang="en-US" dirty="0"/>
              <a:t>That educated base of employees then connects veterans with the balance of the organization</a:t>
            </a:r>
          </a:p>
          <a:p>
            <a:r>
              <a:rPr lang="en-US" dirty="0"/>
              <a:t>The sooner that veterans assimilate using this approach, the better</a:t>
            </a:r>
          </a:p>
        </p:txBody>
      </p:sp>
      <p:sp>
        <p:nvSpPr>
          <p:cNvPr id="17" name="Footer Placeholder 14">
            <a:extLst>
              <a:ext uri="{FF2B5EF4-FFF2-40B4-BE49-F238E27FC236}">
                <a16:creationId xmlns:a16="http://schemas.microsoft.com/office/drawing/2014/main" id="{76B06C8D-93B6-80F6-0AA7-68F7D16D7135}"/>
              </a:ext>
            </a:extLst>
          </p:cNvPr>
          <p:cNvSpPr txBox="1">
            <a:spLocks/>
          </p:cNvSpPr>
          <p:nvPr/>
        </p:nvSpPr>
        <p:spPr>
          <a:xfrm>
            <a:off x="11183565" y="6534257"/>
            <a:ext cx="1018039" cy="404614"/>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COPYRIGHT</a:t>
            </a:r>
          </a:p>
        </p:txBody>
      </p:sp>
      <p:sp>
        <p:nvSpPr>
          <p:cNvPr id="2" name="Rectangle 3">
            <a:extLst>
              <a:ext uri="{FF2B5EF4-FFF2-40B4-BE49-F238E27FC236}">
                <a16:creationId xmlns:a16="http://schemas.microsoft.com/office/drawing/2014/main" id="{BFEBBA33-FEC2-E40C-5F2A-E17D476A8DAD}"/>
              </a:ext>
            </a:extLst>
          </p:cNvPr>
          <p:cNvSpPr>
            <a:spLocks noChangeArrowheads="1"/>
          </p:cNvSpPr>
          <p:nvPr/>
        </p:nvSpPr>
        <p:spPr bwMode="auto">
          <a:xfrm>
            <a:off x="1780202" y="6636564"/>
            <a:ext cx="7000634"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sz="900" dirty="0"/>
              <a:t>Source: Matthew J. Louis, </a:t>
            </a:r>
            <a:r>
              <a:rPr lang="en-US" sz="900" i="1" dirty="0"/>
              <a:t>Hiring Veterans: How to Leverage Military Talent for Organizational Growth </a:t>
            </a:r>
            <a:r>
              <a:rPr lang="en-US" sz="900" dirty="0"/>
              <a:t>(Newburyport, MA: Career Press, 2023).</a:t>
            </a:r>
            <a:endParaRPr kumimoji="0" lang="en-US" altLang="en-US" sz="900" b="0" i="0" u="none" strike="noStrike" cap="none" normalizeH="0" baseline="0" dirty="0">
              <a:ln>
                <a:noFill/>
              </a:ln>
              <a:solidFill>
                <a:schemeClr val="tx1"/>
              </a:solidFill>
              <a:effectLst/>
              <a:latin typeface="Arial" panose="020B0604020202020204" pitchFamily="34" charset="0"/>
            </a:endParaRPr>
          </a:p>
        </p:txBody>
      </p:sp>
      <p:graphicFrame>
        <p:nvGraphicFramePr>
          <p:cNvPr id="3" name="Diagram 2">
            <a:extLst>
              <a:ext uri="{FF2B5EF4-FFF2-40B4-BE49-F238E27FC236}">
                <a16:creationId xmlns:a16="http://schemas.microsoft.com/office/drawing/2014/main" id="{29A5ED87-1BEB-577A-1E8C-50536DCE46BD}"/>
              </a:ext>
            </a:extLst>
          </p:cNvPr>
          <p:cNvGraphicFramePr/>
          <p:nvPr/>
        </p:nvGraphicFramePr>
        <p:xfrm>
          <a:off x="6409897" y="1819639"/>
          <a:ext cx="6159690" cy="419548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Arrow: Curved Right 3">
            <a:extLst>
              <a:ext uri="{FF2B5EF4-FFF2-40B4-BE49-F238E27FC236}">
                <a16:creationId xmlns:a16="http://schemas.microsoft.com/office/drawing/2014/main" id="{6A570375-9CC2-36B4-8721-EC062EE73C2F}"/>
              </a:ext>
            </a:extLst>
          </p:cNvPr>
          <p:cNvSpPr/>
          <p:nvPr/>
        </p:nvSpPr>
        <p:spPr>
          <a:xfrm rot="12212369">
            <a:off x="9588444" y="2013001"/>
            <a:ext cx="1136750" cy="3435740"/>
          </a:xfrm>
          <a:prstGeom prst="curved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2000" b="1" dirty="0"/>
          </a:p>
        </p:txBody>
      </p:sp>
    </p:spTree>
    <p:extLst>
      <p:ext uri="{BB962C8B-B14F-4D97-AF65-F5344CB8AC3E}">
        <p14:creationId xmlns:p14="http://schemas.microsoft.com/office/powerpoint/2010/main" val="13998629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444941C5-650A-6728-9243-92E0200940BE}"/>
              </a:ext>
            </a:extLst>
          </p:cNvPr>
          <p:cNvPicPr>
            <a:picLocks noChangeAspect="1"/>
          </p:cNvPicPr>
          <p:nvPr/>
        </p:nvPicPr>
        <p:blipFill>
          <a:blip r:embed="rId2"/>
          <a:stretch>
            <a:fillRect/>
          </a:stretch>
        </p:blipFill>
        <p:spPr>
          <a:xfrm>
            <a:off x="-3785936" y="0"/>
            <a:ext cx="10315074" cy="6875556"/>
          </a:xfrm>
          <a:prstGeom prst="rect">
            <a:avLst/>
          </a:prstGeom>
        </p:spPr>
      </p:pic>
      <p:sp>
        <p:nvSpPr>
          <p:cNvPr id="19" name="Footer Placeholder 14">
            <a:extLst>
              <a:ext uri="{FF2B5EF4-FFF2-40B4-BE49-F238E27FC236}">
                <a16:creationId xmlns:a16="http://schemas.microsoft.com/office/drawing/2014/main" id="{FA793D22-8899-1E65-77CE-6A4298EF7BA6}"/>
              </a:ext>
            </a:extLst>
          </p:cNvPr>
          <p:cNvSpPr txBox="1">
            <a:spLocks/>
          </p:cNvSpPr>
          <p:nvPr/>
        </p:nvSpPr>
        <p:spPr>
          <a:xfrm>
            <a:off x="10958318" y="6062523"/>
            <a:ext cx="1018039" cy="404614"/>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COPYRIGHT</a:t>
            </a:r>
          </a:p>
        </p:txBody>
      </p:sp>
      <p:sp>
        <p:nvSpPr>
          <p:cNvPr id="6" name="Rectangle 5">
            <a:extLst>
              <a:ext uri="{FF2B5EF4-FFF2-40B4-BE49-F238E27FC236}">
                <a16:creationId xmlns:a16="http://schemas.microsoft.com/office/drawing/2014/main" id="{6364B28D-7635-CFF6-208A-FBC2A1BD072F}"/>
              </a:ext>
            </a:extLst>
          </p:cNvPr>
          <p:cNvSpPr/>
          <p:nvPr/>
        </p:nvSpPr>
        <p:spPr>
          <a:xfrm>
            <a:off x="1491916" y="-1"/>
            <a:ext cx="10898204" cy="6858001"/>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id="{9FC0587E-C205-FF6A-05FB-27E01368772C}"/>
              </a:ext>
            </a:extLst>
          </p:cNvPr>
          <p:cNvSpPr>
            <a:spLocks noGrp="1"/>
          </p:cNvSpPr>
          <p:nvPr>
            <p:ph type="title"/>
          </p:nvPr>
        </p:nvSpPr>
        <p:spPr>
          <a:xfrm>
            <a:off x="1639167" y="182479"/>
            <a:ext cx="3719092" cy="1485900"/>
          </a:xfrm>
        </p:spPr>
        <p:txBody>
          <a:bodyPr>
            <a:normAutofit fontScale="90000"/>
          </a:bodyPr>
          <a:lstStyle/>
          <a:p>
            <a:r>
              <a:rPr lang="en-US" dirty="0">
                <a:latin typeface="Rockwell" panose="02060603020205020403" pitchFamily="18" charset="0"/>
              </a:rPr>
              <a:t>Tailor Hiring &amp; Onboarding Process by Veteran Hire Type</a:t>
            </a:r>
          </a:p>
        </p:txBody>
      </p:sp>
      <p:grpSp>
        <p:nvGrpSpPr>
          <p:cNvPr id="63" name="Group 62">
            <a:extLst>
              <a:ext uri="{FF2B5EF4-FFF2-40B4-BE49-F238E27FC236}">
                <a16:creationId xmlns:a16="http://schemas.microsoft.com/office/drawing/2014/main" id="{70048AC2-A51F-BA73-07D5-5E0E1D89C6B5}"/>
              </a:ext>
            </a:extLst>
          </p:cNvPr>
          <p:cNvGrpSpPr/>
          <p:nvPr/>
        </p:nvGrpSpPr>
        <p:grpSpPr>
          <a:xfrm>
            <a:off x="5382917" y="900567"/>
            <a:ext cx="548640" cy="5572425"/>
            <a:chOff x="1523999" y="-429609"/>
            <a:chExt cx="422481" cy="7199248"/>
          </a:xfrm>
        </p:grpSpPr>
        <p:sp>
          <p:nvSpPr>
            <p:cNvPr id="64" name="Freeform: Shape 3">
              <a:extLst>
                <a:ext uri="{FF2B5EF4-FFF2-40B4-BE49-F238E27FC236}">
                  <a16:creationId xmlns:a16="http://schemas.microsoft.com/office/drawing/2014/main" id="{546BCA70-433D-D57E-63AE-FCAB3AE37277}"/>
                </a:ext>
              </a:extLst>
            </p:cNvPr>
            <p:cNvSpPr/>
            <p:nvPr/>
          </p:nvSpPr>
          <p:spPr>
            <a:xfrm>
              <a:off x="1523999" y="102428"/>
              <a:ext cx="419803" cy="599718"/>
            </a:xfrm>
            <a:custGeom>
              <a:avLst/>
              <a:gdLst>
                <a:gd name="connsiteX0" fmla="*/ 0 w 599717"/>
                <a:gd name="connsiteY0" fmla="*/ 0 h 419802"/>
                <a:gd name="connsiteX1" fmla="*/ 389816 w 599717"/>
                <a:gd name="connsiteY1" fmla="*/ 0 h 419802"/>
                <a:gd name="connsiteX2" fmla="*/ 599717 w 599717"/>
                <a:gd name="connsiteY2" fmla="*/ 209901 h 419802"/>
                <a:gd name="connsiteX3" fmla="*/ 389816 w 599717"/>
                <a:gd name="connsiteY3" fmla="*/ 419802 h 419802"/>
                <a:gd name="connsiteX4" fmla="*/ 0 w 599717"/>
                <a:gd name="connsiteY4" fmla="*/ 419802 h 419802"/>
                <a:gd name="connsiteX5" fmla="*/ 209901 w 599717"/>
                <a:gd name="connsiteY5" fmla="*/ 209901 h 419802"/>
                <a:gd name="connsiteX6" fmla="*/ 0 w 599717"/>
                <a:gd name="connsiteY6" fmla="*/ 0 h 419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9717" h="419802">
                  <a:moveTo>
                    <a:pt x="599716" y="0"/>
                  </a:moveTo>
                  <a:lnTo>
                    <a:pt x="599716" y="272871"/>
                  </a:lnTo>
                  <a:lnTo>
                    <a:pt x="299859" y="419802"/>
                  </a:lnTo>
                  <a:lnTo>
                    <a:pt x="1" y="272871"/>
                  </a:lnTo>
                  <a:lnTo>
                    <a:pt x="1" y="0"/>
                  </a:lnTo>
                  <a:lnTo>
                    <a:pt x="299859" y="146931"/>
                  </a:lnTo>
                  <a:lnTo>
                    <a:pt x="599716" y="0"/>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081" tIns="214981" rIns="5080" bIns="214982" numCol="1" spcCol="1270" anchor="ctr" anchorCtr="0">
              <a:noAutofit/>
            </a:bodyPr>
            <a:lstStyle/>
            <a:p>
              <a:pPr marL="0" lvl="0" indent="0" algn="ctr" defTabSz="355600">
                <a:lnSpc>
                  <a:spcPct val="90000"/>
                </a:lnSpc>
                <a:spcBef>
                  <a:spcPct val="0"/>
                </a:spcBef>
                <a:spcAft>
                  <a:spcPct val="35000"/>
                </a:spcAft>
                <a:buNone/>
              </a:pPr>
              <a:r>
                <a:rPr lang="en-US" sz="900" kern="1200" dirty="0"/>
                <a:t>Month 1</a:t>
              </a:r>
            </a:p>
          </p:txBody>
        </p:sp>
        <p:sp>
          <p:nvSpPr>
            <p:cNvPr id="65" name="Freeform: Shape 5">
              <a:extLst>
                <a:ext uri="{FF2B5EF4-FFF2-40B4-BE49-F238E27FC236}">
                  <a16:creationId xmlns:a16="http://schemas.microsoft.com/office/drawing/2014/main" id="{AB429845-4452-AB3D-8DF4-947DEB44BDF1}"/>
                </a:ext>
              </a:extLst>
            </p:cNvPr>
            <p:cNvSpPr/>
            <p:nvPr/>
          </p:nvSpPr>
          <p:spPr>
            <a:xfrm>
              <a:off x="1523999" y="654018"/>
              <a:ext cx="419803" cy="599718"/>
            </a:xfrm>
            <a:custGeom>
              <a:avLst/>
              <a:gdLst>
                <a:gd name="connsiteX0" fmla="*/ 0 w 599717"/>
                <a:gd name="connsiteY0" fmla="*/ 0 h 419802"/>
                <a:gd name="connsiteX1" fmla="*/ 389816 w 599717"/>
                <a:gd name="connsiteY1" fmla="*/ 0 h 419802"/>
                <a:gd name="connsiteX2" fmla="*/ 599717 w 599717"/>
                <a:gd name="connsiteY2" fmla="*/ 209901 h 419802"/>
                <a:gd name="connsiteX3" fmla="*/ 389816 w 599717"/>
                <a:gd name="connsiteY3" fmla="*/ 419802 h 419802"/>
                <a:gd name="connsiteX4" fmla="*/ 0 w 599717"/>
                <a:gd name="connsiteY4" fmla="*/ 419802 h 419802"/>
                <a:gd name="connsiteX5" fmla="*/ 209901 w 599717"/>
                <a:gd name="connsiteY5" fmla="*/ 209901 h 419802"/>
                <a:gd name="connsiteX6" fmla="*/ 0 w 599717"/>
                <a:gd name="connsiteY6" fmla="*/ 0 h 419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9717" h="419802">
                  <a:moveTo>
                    <a:pt x="599716" y="0"/>
                  </a:moveTo>
                  <a:lnTo>
                    <a:pt x="599716" y="272871"/>
                  </a:lnTo>
                  <a:lnTo>
                    <a:pt x="299859" y="419802"/>
                  </a:lnTo>
                  <a:lnTo>
                    <a:pt x="1" y="272871"/>
                  </a:lnTo>
                  <a:lnTo>
                    <a:pt x="1" y="0"/>
                  </a:lnTo>
                  <a:lnTo>
                    <a:pt x="299859" y="146931"/>
                  </a:lnTo>
                  <a:lnTo>
                    <a:pt x="599716" y="0"/>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081" tIns="214981" rIns="5080" bIns="214982" numCol="1" spcCol="1270" anchor="ctr" anchorCtr="0">
              <a:noAutofit/>
            </a:bodyPr>
            <a:lstStyle/>
            <a:p>
              <a:pPr marL="0" lvl="0" indent="0" algn="ctr" defTabSz="355600">
                <a:lnSpc>
                  <a:spcPct val="90000"/>
                </a:lnSpc>
                <a:spcBef>
                  <a:spcPct val="0"/>
                </a:spcBef>
                <a:spcAft>
                  <a:spcPct val="35000"/>
                </a:spcAft>
                <a:buNone/>
              </a:pPr>
              <a:r>
                <a:rPr lang="en-US" sz="900" kern="1200" dirty="0"/>
                <a:t>Month 2</a:t>
              </a:r>
            </a:p>
          </p:txBody>
        </p:sp>
        <p:sp>
          <p:nvSpPr>
            <p:cNvPr id="66" name="Freeform: Shape 7">
              <a:extLst>
                <a:ext uri="{FF2B5EF4-FFF2-40B4-BE49-F238E27FC236}">
                  <a16:creationId xmlns:a16="http://schemas.microsoft.com/office/drawing/2014/main" id="{50F90206-26CF-5727-A9A6-24F40F76783B}"/>
                </a:ext>
              </a:extLst>
            </p:cNvPr>
            <p:cNvSpPr/>
            <p:nvPr/>
          </p:nvSpPr>
          <p:spPr>
            <a:xfrm>
              <a:off x="1523999" y="1205608"/>
              <a:ext cx="419803" cy="599718"/>
            </a:xfrm>
            <a:custGeom>
              <a:avLst/>
              <a:gdLst>
                <a:gd name="connsiteX0" fmla="*/ 0 w 599717"/>
                <a:gd name="connsiteY0" fmla="*/ 0 h 419802"/>
                <a:gd name="connsiteX1" fmla="*/ 389816 w 599717"/>
                <a:gd name="connsiteY1" fmla="*/ 0 h 419802"/>
                <a:gd name="connsiteX2" fmla="*/ 599717 w 599717"/>
                <a:gd name="connsiteY2" fmla="*/ 209901 h 419802"/>
                <a:gd name="connsiteX3" fmla="*/ 389816 w 599717"/>
                <a:gd name="connsiteY3" fmla="*/ 419802 h 419802"/>
                <a:gd name="connsiteX4" fmla="*/ 0 w 599717"/>
                <a:gd name="connsiteY4" fmla="*/ 419802 h 419802"/>
                <a:gd name="connsiteX5" fmla="*/ 209901 w 599717"/>
                <a:gd name="connsiteY5" fmla="*/ 209901 h 419802"/>
                <a:gd name="connsiteX6" fmla="*/ 0 w 599717"/>
                <a:gd name="connsiteY6" fmla="*/ 0 h 419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9717" h="419802">
                  <a:moveTo>
                    <a:pt x="599716" y="0"/>
                  </a:moveTo>
                  <a:lnTo>
                    <a:pt x="599716" y="272871"/>
                  </a:lnTo>
                  <a:lnTo>
                    <a:pt x="299859" y="419802"/>
                  </a:lnTo>
                  <a:lnTo>
                    <a:pt x="1" y="272871"/>
                  </a:lnTo>
                  <a:lnTo>
                    <a:pt x="1" y="0"/>
                  </a:lnTo>
                  <a:lnTo>
                    <a:pt x="299859" y="146931"/>
                  </a:lnTo>
                  <a:lnTo>
                    <a:pt x="599716" y="0"/>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081" tIns="214981" rIns="5080" bIns="214982" numCol="1" spcCol="1270" anchor="ctr" anchorCtr="0">
              <a:noAutofit/>
            </a:bodyPr>
            <a:lstStyle/>
            <a:p>
              <a:pPr marL="0" lvl="0" indent="0" algn="ctr" defTabSz="355600">
                <a:lnSpc>
                  <a:spcPct val="90000"/>
                </a:lnSpc>
                <a:spcBef>
                  <a:spcPct val="0"/>
                </a:spcBef>
                <a:spcAft>
                  <a:spcPct val="35000"/>
                </a:spcAft>
                <a:buNone/>
              </a:pPr>
              <a:r>
                <a:rPr lang="en-US" sz="900" kern="1200" dirty="0"/>
                <a:t>Month 3</a:t>
              </a:r>
            </a:p>
          </p:txBody>
        </p:sp>
        <p:sp>
          <p:nvSpPr>
            <p:cNvPr id="67" name="Freeform: Shape 9">
              <a:extLst>
                <a:ext uri="{FF2B5EF4-FFF2-40B4-BE49-F238E27FC236}">
                  <a16:creationId xmlns:a16="http://schemas.microsoft.com/office/drawing/2014/main" id="{14669F3F-3060-A12F-9A6E-12BC39A42678}"/>
                </a:ext>
              </a:extLst>
            </p:cNvPr>
            <p:cNvSpPr/>
            <p:nvPr/>
          </p:nvSpPr>
          <p:spPr>
            <a:xfrm>
              <a:off x="1523999" y="1757198"/>
              <a:ext cx="419803" cy="599718"/>
            </a:xfrm>
            <a:custGeom>
              <a:avLst/>
              <a:gdLst>
                <a:gd name="connsiteX0" fmla="*/ 0 w 599717"/>
                <a:gd name="connsiteY0" fmla="*/ 0 h 419802"/>
                <a:gd name="connsiteX1" fmla="*/ 389816 w 599717"/>
                <a:gd name="connsiteY1" fmla="*/ 0 h 419802"/>
                <a:gd name="connsiteX2" fmla="*/ 599717 w 599717"/>
                <a:gd name="connsiteY2" fmla="*/ 209901 h 419802"/>
                <a:gd name="connsiteX3" fmla="*/ 389816 w 599717"/>
                <a:gd name="connsiteY3" fmla="*/ 419802 h 419802"/>
                <a:gd name="connsiteX4" fmla="*/ 0 w 599717"/>
                <a:gd name="connsiteY4" fmla="*/ 419802 h 419802"/>
                <a:gd name="connsiteX5" fmla="*/ 209901 w 599717"/>
                <a:gd name="connsiteY5" fmla="*/ 209901 h 419802"/>
                <a:gd name="connsiteX6" fmla="*/ 0 w 599717"/>
                <a:gd name="connsiteY6" fmla="*/ 0 h 419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9717" h="419802">
                  <a:moveTo>
                    <a:pt x="599716" y="0"/>
                  </a:moveTo>
                  <a:lnTo>
                    <a:pt x="599716" y="272871"/>
                  </a:lnTo>
                  <a:lnTo>
                    <a:pt x="299859" y="419802"/>
                  </a:lnTo>
                  <a:lnTo>
                    <a:pt x="1" y="272871"/>
                  </a:lnTo>
                  <a:lnTo>
                    <a:pt x="1" y="0"/>
                  </a:lnTo>
                  <a:lnTo>
                    <a:pt x="299859" y="146931"/>
                  </a:lnTo>
                  <a:lnTo>
                    <a:pt x="599716" y="0"/>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081" tIns="214981" rIns="5080" bIns="214982" numCol="1" spcCol="1270" anchor="ctr" anchorCtr="0">
              <a:noAutofit/>
            </a:bodyPr>
            <a:lstStyle/>
            <a:p>
              <a:pPr marL="0" lvl="0" indent="0" algn="ctr" defTabSz="355600">
                <a:lnSpc>
                  <a:spcPct val="90000"/>
                </a:lnSpc>
                <a:spcBef>
                  <a:spcPct val="0"/>
                </a:spcBef>
                <a:spcAft>
                  <a:spcPct val="35000"/>
                </a:spcAft>
                <a:buNone/>
              </a:pPr>
              <a:r>
                <a:rPr lang="en-US" sz="900" kern="1200" dirty="0"/>
                <a:t>Month 4</a:t>
              </a:r>
            </a:p>
          </p:txBody>
        </p:sp>
        <p:sp>
          <p:nvSpPr>
            <p:cNvPr id="68" name="Freeform: Shape 11">
              <a:extLst>
                <a:ext uri="{FF2B5EF4-FFF2-40B4-BE49-F238E27FC236}">
                  <a16:creationId xmlns:a16="http://schemas.microsoft.com/office/drawing/2014/main" id="{AD15ED85-6947-9B19-C2B7-502984156C6B}"/>
                </a:ext>
              </a:extLst>
            </p:cNvPr>
            <p:cNvSpPr/>
            <p:nvPr/>
          </p:nvSpPr>
          <p:spPr>
            <a:xfrm>
              <a:off x="1523999" y="2308789"/>
              <a:ext cx="419803" cy="599718"/>
            </a:xfrm>
            <a:custGeom>
              <a:avLst/>
              <a:gdLst>
                <a:gd name="connsiteX0" fmla="*/ 0 w 599717"/>
                <a:gd name="connsiteY0" fmla="*/ 0 h 419802"/>
                <a:gd name="connsiteX1" fmla="*/ 389816 w 599717"/>
                <a:gd name="connsiteY1" fmla="*/ 0 h 419802"/>
                <a:gd name="connsiteX2" fmla="*/ 599717 w 599717"/>
                <a:gd name="connsiteY2" fmla="*/ 209901 h 419802"/>
                <a:gd name="connsiteX3" fmla="*/ 389816 w 599717"/>
                <a:gd name="connsiteY3" fmla="*/ 419802 h 419802"/>
                <a:gd name="connsiteX4" fmla="*/ 0 w 599717"/>
                <a:gd name="connsiteY4" fmla="*/ 419802 h 419802"/>
                <a:gd name="connsiteX5" fmla="*/ 209901 w 599717"/>
                <a:gd name="connsiteY5" fmla="*/ 209901 h 419802"/>
                <a:gd name="connsiteX6" fmla="*/ 0 w 599717"/>
                <a:gd name="connsiteY6" fmla="*/ 0 h 419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9717" h="419802">
                  <a:moveTo>
                    <a:pt x="599716" y="0"/>
                  </a:moveTo>
                  <a:lnTo>
                    <a:pt x="599716" y="272871"/>
                  </a:lnTo>
                  <a:lnTo>
                    <a:pt x="299859" y="419802"/>
                  </a:lnTo>
                  <a:lnTo>
                    <a:pt x="1" y="272871"/>
                  </a:lnTo>
                  <a:lnTo>
                    <a:pt x="1" y="0"/>
                  </a:lnTo>
                  <a:lnTo>
                    <a:pt x="299859" y="146931"/>
                  </a:lnTo>
                  <a:lnTo>
                    <a:pt x="599716" y="0"/>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081" tIns="214981" rIns="5080" bIns="214982" numCol="1" spcCol="1270" anchor="ctr" anchorCtr="0">
              <a:noAutofit/>
            </a:bodyPr>
            <a:lstStyle/>
            <a:p>
              <a:pPr marL="0" lvl="0" indent="0" algn="ctr" defTabSz="355600">
                <a:lnSpc>
                  <a:spcPct val="90000"/>
                </a:lnSpc>
                <a:spcBef>
                  <a:spcPct val="0"/>
                </a:spcBef>
                <a:spcAft>
                  <a:spcPct val="35000"/>
                </a:spcAft>
                <a:buNone/>
              </a:pPr>
              <a:r>
                <a:rPr lang="en-US" sz="900" kern="1200" dirty="0"/>
                <a:t>Month 5</a:t>
              </a:r>
            </a:p>
          </p:txBody>
        </p:sp>
        <p:sp>
          <p:nvSpPr>
            <p:cNvPr id="69" name="Freeform: Shape 13">
              <a:extLst>
                <a:ext uri="{FF2B5EF4-FFF2-40B4-BE49-F238E27FC236}">
                  <a16:creationId xmlns:a16="http://schemas.microsoft.com/office/drawing/2014/main" id="{1DEC12AB-0EF2-4411-E2F3-F8955CBC1A08}"/>
                </a:ext>
              </a:extLst>
            </p:cNvPr>
            <p:cNvSpPr/>
            <p:nvPr/>
          </p:nvSpPr>
          <p:spPr>
            <a:xfrm>
              <a:off x="1523999" y="2860379"/>
              <a:ext cx="419803" cy="599718"/>
            </a:xfrm>
            <a:custGeom>
              <a:avLst/>
              <a:gdLst>
                <a:gd name="connsiteX0" fmla="*/ 0 w 599717"/>
                <a:gd name="connsiteY0" fmla="*/ 0 h 419802"/>
                <a:gd name="connsiteX1" fmla="*/ 389816 w 599717"/>
                <a:gd name="connsiteY1" fmla="*/ 0 h 419802"/>
                <a:gd name="connsiteX2" fmla="*/ 599717 w 599717"/>
                <a:gd name="connsiteY2" fmla="*/ 209901 h 419802"/>
                <a:gd name="connsiteX3" fmla="*/ 389816 w 599717"/>
                <a:gd name="connsiteY3" fmla="*/ 419802 h 419802"/>
                <a:gd name="connsiteX4" fmla="*/ 0 w 599717"/>
                <a:gd name="connsiteY4" fmla="*/ 419802 h 419802"/>
                <a:gd name="connsiteX5" fmla="*/ 209901 w 599717"/>
                <a:gd name="connsiteY5" fmla="*/ 209901 h 419802"/>
                <a:gd name="connsiteX6" fmla="*/ 0 w 599717"/>
                <a:gd name="connsiteY6" fmla="*/ 0 h 419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9717" h="419802">
                  <a:moveTo>
                    <a:pt x="599716" y="0"/>
                  </a:moveTo>
                  <a:lnTo>
                    <a:pt x="599716" y="272871"/>
                  </a:lnTo>
                  <a:lnTo>
                    <a:pt x="299859" y="419802"/>
                  </a:lnTo>
                  <a:lnTo>
                    <a:pt x="1" y="272871"/>
                  </a:lnTo>
                  <a:lnTo>
                    <a:pt x="1" y="0"/>
                  </a:lnTo>
                  <a:lnTo>
                    <a:pt x="299859" y="146931"/>
                  </a:lnTo>
                  <a:lnTo>
                    <a:pt x="599716" y="0"/>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081" tIns="214981" rIns="5080" bIns="214982" numCol="1" spcCol="1270" anchor="ctr" anchorCtr="0">
              <a:noAutofit/>
            </a:bodyPr>
            <a:lstStyle/>
            <a:p>
              <a:pPr marL="0" lvl="0" indent="0" algn="ctr" defTabSz="355600">
                <a:lnSpc>
                  <a:spcPct val="90000"/>
                </a:lnSpc>
                <a:spcBef>
                  <a:spcPct val="0"/>
                </a:spcBef>
                <a:spcAft>
                  <a:spcPct val="35000"/>
                </a:spcAft>
                <a:buNone/>
              </a:pPr>
              <a:r>
                <a:rPr lang="en-US" sz="900" kern="1200" dirty="0"/>
                <a:t>Month 6</a:t>
              </a:r>
            </a:p>
          </p:txBody>
        </p:sp>
        <p:sp>
          <p:nvSpPr>
            <p:cNvPr id="70" name="Freeform: Shape 15">
              <a:extLst>
                <a:ext uri="{FF2B5EF4-FFF2-40B4-BE49-F238E27FC236}">
                  <a16:creationId xmlns:a16="http://schemas.microsoft.com/office/drawing/2014/main" id="{608345B9-A607-B151-C6FB-132CC440564A}"/>
                </a:ext>
              </a:extLst>
            </p:cNvPr>
            <p:cNvSpPr/>
            <p:nvPr/>
          </p:nvSpPr>
          <p:spPr>
            <a:xfrm>
              <a:off x="1523999" y="3411969"/>
              <a:ext cx="419803" cy="599718"/>
            </a:xfrm>
            <a:custGeom>
              <a:avLst/>
              <a:gdLst>
                <a:gd name="connsiteX0" fmla="*/ 0 w 599717"/>
                <a:gd name="connsiteY0" fmla="*/ 0 h 419802"/>
                <a:gd name="connsiteX1" fmla="*/ 389816 w 599717"/>
                <a:gd name="connsiteY1" fmla="*/ 0 h 419802"/>
                <a:gd name="connsiteX2" fmla="*/ 599717 w 599717"/>
                <a:gd name="connsiteY2" fmla="*/ 209901 h 419802"/>
                <a:gd name="connsiteX3" fmla="*/ 389816 w 599717"/>
                <a:gd name="connsiteY3" fmla="*/ 419802 h 419802"/>
                <a:gd name="connsiteX4" fmla="*/ 0 w 599717"/>
                <a:gd name="connsiteY4" fmla="*/ 419802 h 419802"/>
                <a:gd name="connsiteX5" fmla="*/ 209901 w 599717"/>
                <a:gd name="connsiteY5" fmla="*/ 209901 h 419802"/>
                <a:gd name="connsiteX6" fmla="*/ 0 w 599717"/>
                <a:gd name="connsiteY6" fmla="*/ 0 h 419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9717" h="419802">
                  <a:moveTo>
                    <a:pt x="599716" y="0"/>
                  </a:moveTo>
                  <a:lnTo>
                    <a:pt x="599716" y="272871"/>
                  </a:lnTo>
                  <a:lnTo>
                    <a:pt x="299859" y="419802"/>
                  </a:lnTo>
                  <a:lnTo>
                    <a:pt x="1" y="272871"/>
                  </a:lnTo>
                  <a:lnTo>
                    <a:pt x="1" y="0"/>
                  </a:lnTo>
                  <a:lnTo>
                    <a:pt x="299859" y="146931"/>
                  </a:lnTo>
                  <a:lnTo>
                    <a:pt x="599716" y="0"/>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081" tIns="214981" rIns="5080" bIns="214982" numCol="1" spcCol="1270" anchor="ctr" anchorCtr="0">
              <a:noAutofit/>
            </a:bodyPr>
            <a:lstStyle/>
            <a:p>
              <a:pPr marL="0" lvl="0" indent="0" algn="ctr" defTabSz="355600">
                <a:lnSpc>
                  <a:spcPct val="90000"/>
                </a:lnSpc>
                <a:spcBef>
                  <a:spcPct val="0"/>
                </a:spcBef>
                <a:spcAft>
                  <a:spcPct val="35000"/>
                </a:spcAft>
                <a:buNone/>
              </a:pPr>
              <a:r>
                <a:rPr lang="en-US" sz="900" kern="1200" dirty="0"/>
                <a:t>Month 7</a:t>
              </a:r>
            </a:p>
          </p:txBody>
        </p:sp>
        <p:sp>
          <p:nvSpPr>
            <p:cNvPr id="71" name="Freeform: Shape 17">
              <a:extLst>
                <a:ext uri="{FF2B5EF4-FFF2-40B4-BE49-F238E27FC236}">
                  <a16:creationId xmlns:a16="http://schemas.microsoft.com/office/drawing/2014/main" id="{189AD0B5-2621-3C52-BD5F-D0C1F79BCCC9}"/>
                </a:ext>
              </a:extLst>
            </p:cNvPr>
            <p:cNvSpPr/>
            <p:nvPr/>
          </p:nvSpPr>
          <p:spPr>
            <a:xfrm>
              <a:off x="1523999" y="3963560"/>
              <a:ext cx="419803" cy="599718"/>
            </a:xfrm>
            <a:custGeom>
              <a:avLst/>
              <a:gdLst>
                <a:gd name="connsiteX0" fmla="*/ 0 w 599717"/>
                <a:gd name="connsiteY0" fmla="*/ 0 h 419802"/>
                <a:gd name="connsiteX1" fmla="*/ 389816 w 599717"/>
                <a:gd name="connsiteY1" fmla="*/ 0 h 419802"/>
                <a:gd name="connsiteX2" fmla="*/ 599717 w 599717"/>
                <a:gd name="connsiteY2" fmla="*/ 209901 h 419802"/>
                <a:gd name="connsiteX3" fmla="*/ 389816 w 599717"/>
                <a:gd name="connsiteY3" fmla="*/ 419802 h 419802"/>
                <a:gd name="connsiteX4" fmla="*/ 0 w 599717"/>
                <a:gd name="connsiteY4" fmla="*/ 419802 h 419802"/>
                <a:gd name="connsiteX5" fmla="*/ 209901 w 599717"/>
                <a:gd name="connsiteY5" fmla="*/ 209901 h 419802"/>
                <a:gd name="connsiteX6" fmla="*/ 0 w 599717"/>
                <a:gd name="connsiteY6" fmla="*/ 0 h 419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9717" h="419802">
                  <a:moveTo>
                    <a:pt x="599716" y="0"/>
                  </a:moveTo>
                  <a:lnTo>
                    <a:pt x="599716" y="272871"/>
                  </a:lnTo>
                  <a:lnTo>
                    <a:pt x="299859" y="419802"/>
                  </a:lnTo>
                  <a:lnTo>
                    <a:pt x="1" y="272871"/>
                  </a:lnTo>
                  <a:lnTo>
                    <a:pt x="1" y="0"/>
                  </a:lnTo>
                  <a:lnTo>
                    <a:pt x="299859" y="146931"/>
                  </a:lnTo>
                  <a:lnTo>
                    <a:pt x="599716" y="0"/>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081" tIns="214981" rIns="5080" bIns="214982" numCol="1" spcCol="1270" anchor="ctr" anchorCtr="0">
              <a:noAutofit/>
            </a:bodyPr>
            <a:lstStyle/>
            <a:p>
              <a:pPr marL="0" lvl="0" indent="0" algn="ctr" defTabSz="355600">
                <a:lnSpc>
                  <a:spcPct val="90000"/>
                </a:lnSpc>
                <a:spcBef>
                  <a:spcPct val="0"/>
                </a:spcBef>
                <a:spcAft>
                  <a:spcPct val="35000"/>
                </a:spcAft>
                <a:buNone/>
              </a:pPr>
              <a:r>
                <a:rPr lang="en-US" sz="900" kern="1200" dirty="0"/>
                <a:t>Month 8</a:t>
              </a:r>
            </a:p>
          </p:txBody>
        </p:sp>
        <p:sp>
          <p:nvSpPr>
            <p:cNvPr id="72" name="Freeform: Shape 19">
              <a:extLst>
                <a:ext uri="{FF2B5EF4-FFF2-40B4-BE49-F238E27FC236}">
                  <a16:creationId xmlns:a16="http://schemas.microsoft.com/office/drawing/2014/main" id="{843D0E51-4249-2768-477A-890F255E8D86}"/>
                </a:ext>
              </a:extLst>
            </p:cNvPr>
            <p:cNvSpPr/>
            <p:nvPr/>
          </p:nvSpPr>
          <p:spPr>
            <a:xfrm>
              <a:off x="1523999" y="4515150"/>
              <a:ext cx="419803" cy="599718"/>
            </a:xfrm>
            <a:custGeom>
              <a:avLst/>
              <a:gdLst>
                <a:gd name="connsiteX0" fmla="*/ 0 w 599717"/>
                <a:gd name="connsiteY0" fmla="*/ 0 h 419802"/>
                <a:gd name="connsiteX1" fmla="*/ 389816 w 599717"/>
                <a:gd name="connsiteY1" fmla="*/ 0 h 419802"/>
                <a:gd name="connsiteX2" fmla="*/ 599717 w 599717"/>
                <a:gd name="connsiteY2" fmla="*/ 209901 h 419802"/>
                <a:gd name="connsiteX3" fmla="*/ 389816 w 599717"/>
                <a:gd name="connsiteY3" fmla="*/ 419802 h 419802"/>
                <a:gd name="connsiteX4" fmla="*/ 0 w 599717"/>
                <a:gd name="connsiteY4" fmla="*/ 419802 h 419802"/>
                <a:gd name="connsiteX5" fmla="*/ 209901 w 599717"/>
                <a:gd name="connsiteY5" fmla="*/ 209901 h 419802"/>
                <a:gd name="connsiteX6" fmla="*/ 0 w 599717"/>
                <a:gd name="connsiteY6" fmla="*/ 0 h 419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9717" h="419802">
                  <a:moveTo>
                    <a:pt x="599716" y="0"/>
                  </a:moveTo>
                  <a:lnTo>
                    <a:pt x="599716" y="272871"/>
                  </a:lnTo>
                  <a:lnTo>
                    <a:pt x="299859" y="419802"/>
                  </a:lnTo>
                  <a:lnTo>
                    <a:pt x="1" y="272871"/>
                  </a:lnTo>
                  <a:lnTo>
                    <a:pt x="1" y="0"/>
                  </a:lnTo>
                  <a:lnTo>
                    <a:pt x="299859" y="146931"/>
                  </a:lnTo>
                  <a:lnTo>
                    <a:pt x="599716" y="0"/>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081" tIns="214981" rIns="5080" bIns="214982" numCol="1" spcCol="1270" anchor="ctr" anchorCtr="0">
              <a:noAutofit/>
            </a:bodyPr>
            <a:lstStyle/>
            <a:p>
              <a:pPr marL="0" lvl="0" indent="0" algn="ctr" defTabSz="355600">
                <a:lnSpc>
                  <a:spcPct val="90000"/>
                </a:lnSpc>
                <a:spcBef>
                  <a:spcPct val="0"/>
                </a:spcBef>
                <a:spcAft>
                  <a:spcPct val="35000"/>
                </a:spcAft>
                <a:buNone/>
              </a:pPr>
              <a:r>
                <a:rPr lang="en-US" sz="900" kern="1200" dirty="0"/>
                <a:t>Month 9</a:t>
              </a:r>
            </a:p>
          </p:txBody>
        </p:sp>
        <p:sp>
          <p:nvSpPr>
            <p:cNvPr id="73" name="Freeform: Shape 21">
              <a:extLst>
                <a:ext uri="{FF2B5EF4-FFF2-40B4-BE49-F238E27FC236}">
                  <a16:creationId xmlns:a16="http://schemas.microsoft.com/office/drawing/2014/main" id="{8CF69756-F09A-E8D1-30ED-2CDE1B979359}"/>
                </a:ext>
              </a:extLst>
            </p:cNvPr>
            <p:cNvSpPr/>
            <p:nvPr/>
          </p:nvSpPr>
          <p:spPr>
            <a:xfrm>
              <a:off x="1523999" y="5066740"/>
              <a:ext cx="419803" cy="599718"/>
            </a:xfrm>
            <a:custGeom>
              <a:avLst/>
              <a:gdLst>
                <a:gd name="connsiteX0" fmla="*/ 0 w 599717"/>
                <a:gd name="connsiteY0" fmla="*/ 0 h 419802"/>
                <a:gd name="connsiteX1" fmla="*/ 389816 w 599717"/>
                <a:gd name="connsiteY1" fmla="*/ 0 h 419802"/>
                <a:gd name="connsiteX2" fmla="*/ 599717 w 599717"/>
                <a:gd name="connsiteY2" fmla="*/ 209901 h 419802"/>
                <a:gd name="connsiteX3" fmla="*/ 389816 w 599717"/>
                <a:gd name="connsiteY3" fmla="*/ 419802 h 419802"/>
                <a:gd name="connsiteX4" fmla="*/ 0 w 599717"/>
                <a:gd name="connsiteY4" fmla="*/ 419802 h 419802"/>
                <a:gd name="connsiteX5" fmla="*/ 209901 w 599717"/>
                <a:gd name="connsiteY5" fmla="*/ 209901 h 419802"/>
                <a:gd name="connsiteX6" fmla="*/ 0 w 599717"/>
                <a:gd name="connsiteY6" fmla="*/ 0 h 419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9717" h="419802">
                  <a:moveTo>
                    <a:pt x="599716" y="0"/>
                  </a:moveTo>
                  <a:lnTo>
                    <a:pt x="599716" y="272871"/>
                  </a:lnTo>
                  <a:lnTo>
                    <a:pt x="299859" y="419802"/>
                  </a:lnTo>
                  <a:lnTo>
                    <a:pt x="1" y="272871"/>
                  </a:lnTo>
                  <a:lnTo>
                    <a:pt x="1" y="0"/>
                  </a:lnTo>
                  <a:lnTo>
                    <a:pt x="299859" y="146931"/>
                  </a:lnTo>
                  <a:lnTo>
                    <a:pt x="599716" y="0"/>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081" tIns="214981" rIns="5080" bIns="214982" numCol="1" spcCol="1270" anchor="ctr" anchorCtr="0">
              <a:noAutofit/>
            </a:bodyPr>
            <a:lstStyle/>
            <a:p>
              <a:pPr marL="0" lvl="0" indent="0" algn="ctr" defTabSz="355600">
                <a:lnSpc>
                  <a:spcPct val="90000"/>
                </a:lnSpc>
                <a:spcBef>
                  <a:spcPct val="0"/>
                </a:spcBef>
                <a:spcAft>
                  <a:spcPct val="35000"/>
                </a:spcAft>
                <a:buNone/>
              </a:pPr>
              <a:r>
                <a:rPr lang="en-US" sz="900" kern="1200" dirty="0"/>
                <a:t>Month 10</a:t>
              </a:r>
            </a:p>
          </p:txBody>
        </p:sp>
        <p:sp>
          <p:nvSpPr>
            <p:cNvPr id="74" name="Freeform: Shape 23">
              <a:extLst>
                <a:ext uri="{FF2B5EF4-FFF2-40B4-BE49-F238E27FC236}">
                  <a16:creationId xmlns:a16="http://schemas.microsoft.com/office/drawing/2014/main" id="{BE437762-ED6B-A455-67B1-DE90C730B397}"/>
                </a:ext>
              </a:extLst>
            </p:cNvPr>
            <p:cNvSpPr/>
            <p:nvPr/>
          </p:nvSpPr>
          <p:spPr>
            <a:xfrm>
              <a:off x="1523999" y="5618331"/>
              <a:ext cx="419803" cy="599718"/>
            </a:xfrm>
            <a:custGeom>
              <a:avLst/>
              <a:gdLst>
                <a:gd name="connsiteX0" fmla="*/ 0 w 599717"/>
                <a:gd name="connsiteY0" fmla="*/ 0 h 419802"/>
                <a:gd name="connsiteX1" fmla="*/ 389816 w 599717"/>
                <a:gd name="connsiteY1" fmla="*/ 0 h 419802"/>
                <a:gd name="connsiteX2" fmla="*/ 599717 w 599717"/>
                <a:gd name="connsiteY2" fmla="*/ 209901 h 419802"/>
                <a:gd name="connsiteX3" fmla="*/ 389816 w 599717"/>
                <a:gd name="connsiteY3" fmla="*/ 419802 h 419802"/>
                <a:gd name="connsiteX4" fmla="*/ 0 w 599717"/>
                <a:gd name="connsiteY4" fmla="*/ 419802 h 419802"/>
                <a:gd name="connsiteX5" fmla="*/ 209901 w 599717"/>
                <a:gd name="connsiteY5" fmla="*/ 209901 h 419802"/>
                <a:gd name="connsiteX6" fmla="*/ 0 w 599717"/>
                <a:gd name="connsiteY6" fmla="*/ 0 h 419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9717" h="419802">
                  <a:moveTo>
                    <a:pt x="599716" y="0"/>
                  </a:moveTo>
                  <a:lnTo>
                    <a:pt x="599716" y="272871"/>
                  </a:lnTo>
                  <a:lnTo>
                    <a:pt x="299859" y="419802"/>
                  </a:lnTo>
                  <a:lnTo>
                    <a:pt x="1" y="272871"/>
                  </a:lnTo>
                  <a:lnTo>
                    <a:pt x="1" y="0"/>
                  </a:lnTo>
                  <a:lnTo>
                    <a:pt x="299859" y="146931"/>
                  </a:lnTo>
                  <a:lnTo>
                    <a:pt x="599716" y="0"/>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081" tIns="214981" rIns="5080" bIns="214982" numCol="1" spcCol="1270" anchor="ctr" anchorCtr="0">
              <a:noAutofit/>
            </a:bodyPr>
            <a:lstStyle/>
            <a:p>
              <a:pPr marL="0" lvl="0" indent="0" algn="ctr" defTabSz="355600">
                <a:lnSpc>
                  <a:spcPct val="90000"/>
                </a:lnSpc>
                <a:spcBef>
                  <a:spcPct val="0"/>
                </a:spcBef>
                <a:spcAft>
                  <a:spcPct val="35000"/>
                </a:spcAft>
                <a:buNone/>
              </a:pPr>
              <a:r>
                <a:rPr lang="en-US" sz="900" kern="1200" dirty="0"/>
                <a:t>Month 11</a:t>
              </a:r>
            </a:p>
          </p:txBody>
        </p:sp>
        <p:sp>
          <p:nvSpPr>
            <p:cNvPr id="75" name="Freeform: Shape 25">
              <a:extLst>
                <a:ext uri="{FF2B5EF4-FFF2-40B4-BE49-F238E27FC236}">
                  <a16:creationId xmlns:a16="http://schemas.microsoft.com/office/drawing/2014/main" id="{175AB884-D7DD-C076-2E2F-04BD42D4E835}"/>
                </a:ext>
              </a:extLst>
            </p:cNvPr>
            <p:cNvSpPr/>
            <p:nvPr/>
          </p:nvSpPr>
          <p:spPr>
            <a:xfrm>
              <a:off x="1523999" y="6169921"/>
              <a:ext cx="419803" cy="599718"/>
            </a:xfrm>
            <a:custGeom>
              <a:avLst/>
              <a:gdLst>
                <a:gd name="connsiteX0" fmla="*/ 0 w 599717"/>
                <a:gd name="connsiteY0" fmla="*/ 0 h 419802"/>
                <a:gd name="connsiteX1" fmla="*/ 389816 w 599717"/>
                <a:gd name="connsiteY1" fmla="*/ 0 h 419802"/>
                <a:gd name="connsiteX2" fmla="*/ 599717 w 599717"/>
                <a:gd name="connsiteY2" fmla="*/ 209901 h 419802"/>
                <a:gd name="connsiteX3" fmla="*/ 389816 w 599717"/>
                <a:gd name="connsiteY3" fmla="*/ 419802 h 419802"/>
                <a:gd name="connsiteX4" fmla="*/ 0 w 599717"/>
                <a:gd name="connsiteY4" fmla="*/ 419802 h 419802"/>
                <a:gd name="connsiteX5" fmla="*/ 209901 w 599717"/>
                <a:gd name="connsiteY5" fmla="*/ 209901 h 419802"/>
                <a:gd name="connsiteX6" fmla="*/ 0 w 599717"/>
                <a:gd name="connsiteY6" fmla="*/ 0 h 419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9717" h="419802">
                  <a:moveTo>
                    <a:pt x="599716" y="0"/>
                  </a:moveTo>
                  <a:lnTo>
                    <a:pt x="599716" y="272871"/>
                  </a:lnTo>
                  <a:lnTo>
                    <a:pt x="299859" y="419802"/>
                  </a:lnTo>
                  <a:lnTo>
                    <a:pt x="1" y="272871"/>
                  </a:lnTo>
                  <a:lnTo>
                    <a:pt x="1" y="0"/>
                  </a:lnTo>
                  <a:lnTo>
                    <a:pt x="299859" y="146931"/>
                  </a:lnTo>
                  <a:lnTo>
                    <a:pt x="599716" y="0"/>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081" tIns="214981" rIns="5080" bIns="214982" numCol="1" spcCol="1270" anchor="ctr" anchorCtr="0">
              <a:noAutofit/>
            </a:bodyPr>
            <a:lstStyle/>
            <a:p>
              <a:pPr marL="0" lvl="0" indent="0" algn="ctr" defTabSz="355600">
                <a:lnSpc>
                  <a:spcPct val="90000"/>
                </a:lnSpc>
                <a:spcBef>
                  <a:spcPct val="0"/>
                </a:spcBef>
                <a:spcAft>
                  <a:spcPct val="35000"/>
                </a:spcAft>
                <a:buNone/>
              </a:pPr>
              <a:r>
                <a:rPr lang="en-US" sz="900" kern="1200" dirty="0"/>
                <a:t>Month 12</a:t>
              </a:r>
            </a:p>
          </p:txBody>
        </p:sp>
        <p:sp>
          <p:nvSpPr>
            <p:cNvPr id="76" name="Freeform: Shape 3">
              <a:extLst>
                <a:ext uri="{FF2B5EF4-FFF2-40B4-BE49-F238E27FC236}">
                  <a16:creationId xmlns:a16="http://schemas.microsoft.com/office/drawing/2014/main" id="{B87C6529-FAC6-C2EC-5E39-EB879F046E78}"/>
                </a:ext>
              </a:extLst>
            </p:cNvPr>
            <p:cNvSpPr/>
            <p:nvPr/>
          </p:nvSpPr>
          <p:spPr>
            <a:xfrm>
              <a:off x="1526677" y="-429609"/>
              <a:ext cx="419803" cy="599718"/>
            </a:xfrm>
            <a:custGeom>
              <a:avLst/>
              <a:gdLst>
                <a:gd name="connsiteX0" fmla="*/ 0 w 599717"/>
                <a:gd name="connsiteY0" fmla="*/ 0 h 419802"/>
                <a:gd name="connsiteX1" fmla="*/ 389816 w 599717"/>
                <a:gd name="connsiteY1" fmla="*/ 0 h 419802"/>
                <a:gd name="connsiteX2" fmla="*/ 599717 w 599717"/>
                <a:gd name="connsiteY2" fmla="*/ 209901 h 419802"/>
                <a:gd name="connsiteX3" fmla="*/ 389816 w 599717"/>
                <a:gd name="connsiteY3" fmla="*/ 419802 h 419802"/>
                <a:gd name="connsiteX4" fmla="*/ 0 w 599717"/>
                <a:gd name="connsiteY4" fmla="*/ 419802 h 419802"/>
                <a:gd name="connsiteX5" fmla="*/ 209901 w 599717"/>
                <a:gd name="connsiteY5" fmla="*/ 209901 h 419802"/>
                <a:gd name="connsiteX6" fmla="*/ 0 w 599717"/>
                <a:gd name="connsiteY6" fmla="*/ 0 h 419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9717" h="419802">
                  <a:moveTo>
                    <a:pt x="599716" y="0"/>
                  </a:moveTo>
                  <a:lnTo>
                    <a:pt x="599716" y="272871"/>
                  </a:lnTo>
                  <a:lnTo>
                    <a:pt x="299859" y="419802"/>
                  </a:lnTo>
                  <a:lnTo>
                    <a:pt x="1" y="272871"/>
                  </a:lnTo>
                  <a:lnTo>
                    <a:pt x="1" y="0"/>
                  </a:lnTo>
                  <a:lnTo>
                    <a:pt x="299859" y="146931"/>
                  </a:lnTo>
                  <a:lnTo>
                    <a:pt x="599716" y="0"/>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081" tIns="214981" rIns="5080" bIns="214982" numCol="1" spcCol="1270" anchor="ctr" anchorCtr="0">
              <a:noAutofit/>
            </a:bodyPr>
            <a:lstStyle/>
            <a:p>
              <a:pPr marL="0" lvl="0" indent="0" algn="ctr" defTabSz="355600">
                <a:lnSpc>
                  <a:spcPct val="90000"/>
                </a:lnSpc>
                <a:spcBef>
                  <a:spcPct val="0"/>
                </a:spcBef>
                <a:spcAft>
                  <a:spcPct val="35000"/>
                </a:spcAft>
                <a:buNone/>
              </a:pPr>
              <a:r>
                <a:rPr lang="en-US" sz="900" dirty="0"/>
                <a:t>Week</a:t>
              </a:r>
              <a:r>
                <a:rPr lang="en-US" sz="900" kern="1200" dirty="0"/>
                <a:t> 1</a:t>
              </a:r>
            </a:p>
          </p:txBody>
        </p:sp>
      </p:grpSp>
      <p:graphicFrame>
        <p:nvGraphicFramePr>
          <p:cNvPr id="77" name="Table 76">
            <a:extLst>
              <a:ext uri="{FF2B5EF4-FFF2-40B4-BE49-F238E27FC236}">
                <a16:creationId xmlns:a16="http://schemas.microsoft.com/office/drawing/2014/main" id="{5FE72F9F-723F-2741-99BA-9B1B9E2D8ADC}"/>
              </a:ext>
            </a:extLst>
          </p:cNvPr>
          <p:cNvGraphicFramePr>
            <a:graphicFrameLocks noGrp="1"/>
          </p:cNvGraphicFramePr>
          <p:nvPr/>
        </p:nvGraphicFramePr>
        <p:xfrm>
          <a:off x="5981796" y="438632"/>
          <a:ext cx="6207203" cy="6007622"/>
        </p:xfrm>
        <a:graphic>
          <a:graphicData uri="http://schemas.openxmlformats.org/drawingml/2006/table">
            <a:tbl>
              <a:tblPr firstRow="1" bandRow="1">
                <a:tableStyleId>{5C22544A-7EE6-4342-B048-85BDC9FD1C3A}</a:tableStyleId>
              </a:tblPr>
              <a:tblGrid>
                <a:gridCol w="1545571">
                  <a:extLst>
                    <a:ext uri="{9D8B030D-6E8A-4147-A177-3AD203B41FA5}">
                      <a16:colId xmlns:a16="http://schemas.microsoft.com/office/drawing/2014/main" val="4055578475"/>
                    </a:ext>
                  </a:extLst>
                </a:gridCol>
                <a:gridCol w="1545571">
                  <a:extLst>
                    <a:ext uri="{9D8B030D-6E8A-4147-A177-3AD203B41FA5}">
                      <a16:colId xmlns:a16="http://schemas.microsoft.com/office/drawing/2014/main" val="3753834535"/>
                    </a:ext>
                  </a:extLst>
                </a:gridCol>
                <a:gridCol w="1247068">
                  <a:extLst>
                    <a:ext uri="{9D8B030D-6E8A-4147-A177-3AD203B41FA5}">
                      <a16:colId xmlns:a16="http://schemas.microsoft.com/office/drawing/2014/main" val="9193152"/>
                    </a:ext>
                  </a:extLst>
                </a:gridCol>
                <a:gridCol w="1215851">
                  <a:extLst>
                    <a:ext uri="{9D8B030D-6E8A-4147-A177-3AD203B41FA5}">
                      <a16:colId xmlns:a16="http://schemas.microsoft.com/office/drawing/2014/main" val="3349315957"/>
                    </a:ext>
                  </a:extLst>
                </a:gridCol>
                <a:gridCol w="653142">
                  <a:extLst>
                    <a:ext uri="{9D8B030D-6E8A-4147-A177-3AD203B41FA5}">
                      <a16:colId xmlns:a16="http://schemas.microsoft.com/office/drawing/2014/main" val="1683234651"/>
                    </a:ext>
                  </a:extLst>
                </a:gridCol>
              </a:tblGrid>
              <a:tr h="428738">
                <a:tc>
                  <a:txBody>
                    <a:bodyPr/>
                    <a:lstStyle/>
                    <a:p>
                      <a:pPr marL="0" marR="0">
                        <a:spcBef>
                          <a:spcPts val="0"/>
                        </a:spcBef>
                        <a:spcAft>
                          <a:spcPts val="0"/>
                        </a:spcAft>
                      </a:pPr>
                      <a:r>
                        <a:rPr lang="en-US" sz="1200" b="0" dirty="0">
                          <a:effectLst/>
                          <a:latin typeface="Calibri" panose="020F0502020204030204" pitchFamily="34" charset="0"/>
                          <a:ea typeface="Times New Roman" panose="02020603050405020304" pitchFamily="18" charset="0"/>
                          <a:cs typeface="Times New Roman" panose="02020603050405020304" pitchFamily="18" charset="0"/>
                        </a:rPr>
                        <a:t>Hire without industry experience</a:t>
                      </a:r>
                    </a:p>
                  </a:txBody>
                  <a:tcPr marL="68580" marR="68580" marT="0" marB="0"/>
                </a:tc>
                <a:tc>
                  <a:txBody>
                    <a:bodyPr/>
                    <a:lstStyle/>
                    <a:p>
                      <a:pPr marL="0" marR="0">
                        <a:spcBef>
                          <a:spcPts val="0"/>
                        </a:spcBef>
                        <a:spcAft>
                          <a:spcPts val="0"/>
                        </a:spcAft>
                      </a:pPr>
                      <a:r>
                        <a:rPr lang="en-US" sz="1200" b="0" dirty="0">
                          <a:effectLst/>
                          <a:latin typeface="Calibri" panose="020F0502020204030204" pitchFamily="34" charset="0"/>
                          <a:ea typeface="Times New Roman" panose="02020603050405020304" pitchFamily="18" charset="0"/>
                          <a:cs typeface="Times New Roman" panose="02020603050405020304" pitchFamily="18" charset="0"/>
                        </a:rPr>
                        <a:t>Hire with industry experience</a:t>
                      </a:r>
                    </a:p>
                  </a:txBody>
                  <a:tcPr marL="68580" marR="68580" marT="0" marB="0"/>
                </a:tc>
                <a:tc>
                  <a:txBody>
                    <a:bodyPr/>
                    <a:lstStyle/>
                    <a:p>
                      <a:pPr marL="0" marR="0">
                        <a:spcBef>
                          <a:spcPts val="0"/>
                        </a:spcBef>
                        <a:spcAft>
                          <a:spcPts val="0"/>
                        </a:spcAft>
                      </a:pPr>
                      <a:r>
                        <a:rPr lang="en-US" sz="1200" b="0" dirty="0">
                          <a:effectLst/>
                          <a:latin typeface="Calibri" panose="020F0502020204030204" pitchFamily="34" charset="0"/>
                          <a:ea typeface="Times New Roman" panose="02020603050405020304" pitchFamily="18" charset="0"/>
                          <a:cs typeface="Times New Roman" panose="02020603050405020304" pitchFamily="18" charset="0"/>
                        </a:rPr>
                        <a:t>Hire from under-graduate school</a:t>
                      </a:r>
                    </a:p>
                  </a:txBody>
                  <a:tcPr marL="68580" marR="68580" marT="0" marB="0"/>
                </a:tc>
                <a:tc>
                  <a:txBody>
                    <a:bodyPr/>
                    <a:lstStyle/>
                    <a:p>
                      <a:pPr marL="0" marR="0">
                        <a:spcBef>
                          <a:spcPts val="0"/>
                        </a:spcBef>
                        <a:spcAft>
                          <a:spcPts val="0"/>
                        </a:spcAft>
                      </a:pPr>
                      <a:r>
                        <a:rPr lang="en-US" sz="1200" b="0" dirty="0">
                          <a:effectLst/>
                          <a:latin typeface="Calibri" panose="020F0502020204030204" pitchFamily="34" charset="0"/>
                          <a:ea typeface="Times New Roman" panose="02020603050405020304" pitchFamily="18" charset="0"/>
                          <a:cs typeface="Times New Roman" panose="02020603050405020304" pitchFamily="18" charset="0"/>
                        </a:rPr>
                        <a:t>Hire from graduate school</a:t>
                      </a:r>
                    </a:p>
                  </a:txBody>
                  <a:tcPr marL="68580" marR="68580" marT="0" marB="0"/>
                </a:tc>
                <a:tc>
                  <a:txBody>
                    <a:bodyPr/>
                    <a:lstStyle/>
                    <a:p>
                      <a:pPr marL="0" marR="0">
                        <a:spcBef>
                          <a:spcPts val="0"/>
                        </a:spcBef>
                        <a:spcAft>
                          <a:spcPts val="0"/>
                        </a:spcAft>
                      </a:pPr>
                      <a:r>
                        <a:rPr lang="en-US" sz="1200" b="0" dirty="0">
                          <a:effectLst/>
                          <a:latin typeface="Calibri" panose="020F0502020204030204" pitchFamily="34" charset="0"/>
                          <a:ea typeface="Times New Roman" panose="02020603050405020304" pitchFamily="18" charset="0"/>
                          <a:cs typeface="Times New Roman" panose="02020603050405020304" pitchFamily="18" charset="0"/>
                        </a:rPr>
                        <a:t>Retiree hire</a:t>
                      </a:r>
                    </a:p>
                  </a:txBody>
                  <a:tcPr marL="68580" marR="68580" marT="0" marB="0"/>
                </a:tc>
                <a:extLst>
                  <a:ext uri="{0D108BD9-81ED-4DB2-BD59-A6C34878D82A}">
                    <a16:rowId xmlns:a16="http://schemas.microsoft.com/office/drawing/2014/main" val="2519143307"/>
                  </a:ext>
                </a:extLst>
              </a:tr>
              <a:tr h="404977">
                <a:tc gridSpan="5">
                  <a:txBody>
                    <a:bodyPr/>
                    <a:lstStyle/>
                    <a:p>
                      <a:pPr marL="3149600" indent="-114300" algn="l">
                        <a:buFont typeface="Arial" panose="020B0604020202020204" pitchFamily="34" charset="0"/>
                        <a:buChar char="•"/>
                        <a:tabLst/>
                      </a:pPr>
                      <a:r>
                        <a:rPr lang="en-US" sz="1000" dirty="0">
                          <a:solidFill>
                            <a:schemeClr val="tx1"/>
                          </a:solidFill>
                        </a:rPr>
                        <a:t>Informal supervisor check-in</a:t>
                      </a:r>
                    </a:p>
                  </a:txBody>
                  <a:tcPr marL="45720" marR="45720"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952486425"/>
                  </a:ext>
                </a:extLst>
              </a:tr>
              <a:tr h="404977">
                <a:tc gridSpan="5">
                  <a:txBody>
                    <a:bodyPr/>
                    <a:lstStyle/>
                    <a:p>
                      <a:pPr marL="3206750" indent="-171450" algn="l">
                        <a:buFont typeface="Arial" panose="020B0604020202020204" pitchFamily="34" charset="0"/>
                        <a:buChar char="•"/>
                      </a:pPr>
                      <a:endParaRPr lang="en-US" sz="1000" dirty="0">
                        <a:solidFill>
                          <a:schemeClr val="tx1"/>
                        </a:solidFill>
                      </a:endParaRPr>
                    </a:p>
                  </a:txBody>
                  <a:tcPr marL="45720" marR="45720" marT="0" marB="0" anchor="ctr"/>
                </a:tc>
                <a:tc hMerge="1">
                  <a:txBody>
                    <a:bodyPr/>
                    <a:lstStyle/>
                    <a:p>
                      <a:pPr marL="171450" indent="-171450">
                        <a:buFont typeface="Arial" panose="020B0604020202020204" pitchFamily="34" charset="0"/>
                        <a:buChar char="•"/>
                      </a:pPr>
                      <a:endParaRPr lang="en-US" sz="1000" dirty="0">
                        <a:solidFill>
                          <a:schemeClr val="tx1"/>
                        </a:solidFill>
                      </a:endParaRPr>
                    </a:p>
                  </a:txBody>
                  <a:tcPr marL="45720" marR="45720"/>
                </a:tc>
                <a:tc hMerge="1">
                  <a:txBody>
                    <a:bodyPr/>
                    <a:lstStyle/>
                    <a:p>
                      <a:pPr marL="171450" indent="-171450">
                        <a:buFont typeface="Arial" panose="020B0604020202020204" pitchFamily="34" charset="0"/>
                        <a:buChar char="•"/>
                      </a:pPr>
                      <a:endParaRPr lang="en-US" sz="1000" dirty="0">
                        <a:solidFill>
                          <a:schemeClr val="tx1"/>
                        </a:solidFill>
                      </a:endParaRPr>
                    </a:p>
                  </a:txBody>
                  <a:tcPr marL="45720" marR="45720"/>
                </a:tc>
                <a:tc hMerge="1">
                  <a:txBody>
                    <a:bodyPr/>
                    <a:lstStyle/>
                    <a:p>
                      <a:pPr marL="171450" indent="-171450">
                        <a:buFont typeface="Arial" panose="020B0604020202020204" pitchFamily="34" charset="0"/>
                        <a:buChar char="•"/>
                      </a:pPr>
                      <a:endParaRPr lang="en-US" sz="1000" dirty="0">
                        <a:solidFill>
                          <a:schemeClr val="tx1"/>
                        </a:solidFill>
                      </a:endParaRPr>
                    </a:p>
                  </a:txBody>
                  <a:tcPr marL="45720" marR="45720"/>
                </a:tc>
                <a:tc hMerge="1">
                  <a:txBody>
                    <a:bodyPr/>
                    <a:lstStyle/>
                    <a:p>
                      <a:pPr marL="171450" indent="-171450">
                        <a:buFont typeface="Arial" panose="020B0604020202020204" pitchFamily="34" charset="0"/>
                        <a:buChar char="•"/>
                      </a:pPr>
                      <a:endParaRPr lang="en-US" sz="1000" dirty="0">
                        <a:solidFill>
                          <a:schemeClr val="tx1"/>
                        </a:solidFill>
                      </a:endParaRPr>
                    </a:p>
                  </a:txBody>
                  <a:tcPr marL="45720" marR="45720"/>
                </a:tc>
                <a:extLst>
                  <a:ext uri="{0D108BD9-81ED-4DB2-BD59-A6C34878D82A}">
                    <a16:rowId xmlns:a16="http://schemas.microsoft.com/office/drawing/2014/main" val="772455448"/>
                  </a:ext>
                </a:extLst>
              </a:tr>
              <a:tr h="0">
                <a:tc>
                  <a:txBody>
                    <a:bodyPr/>
                    <a:lstStyle/>
                    <a:p>
                      <a:pPr marL="119063" indent="-119063" algn="l">
                        <a:buFont typeface="Arial" panose="020B0604020202020204" pitchFamily="34" charset="0"/>
                        <a:buChar char="•"/>
                        <a:tabLst/>
                      </a:pPr>
                      <a:r>
                        <a:rPr lang="en-US" sz="1000" dirty="0">
                          <a:solidFill>
                            <a:schemeClr val="tx1"/>
                          </a:solidFill>
                        </a:rPr>
                        <a:t>Executive Champion meeting</a:t>
                      </a:r>
                    </a:p>
                    <a:p>
                      <a:pPr marL="119063" marR="0" lvl="0" indent="-1190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dirty="0">
                          <a:solidFill>
                            <a:schemeClr val="tx1"/>
                          </a:solidFill>
                        </a:rPr>
                        <a:t>Paired w Mentor</a:t>
                      </a:r>
                    </a:p>
                  </a:txBody>
                  <a:tcPr marL="45720" marR="45720" marT="0" marB="0" anchor="ctr"/>
                </a:tc>
                <a:tc gridSpan="4">
                  <a:txBody>
                    <a:bodyPr/>
                    <a:lstStyle/>
                    <a:p>
                      <a:pPr marL="2462213" indent="-171450" algn="l">
                        <a:buFont typeface="Arial" panose="020B0604020202020204" pitchFamily="34" charset="0"/>
                        <a:buChar char="•"/>
                      </a:pPr>
                      <a:endParaRPr lang="en-US" sz="1000" dirty="0">
                        <a:solidFill>
                          <a:schemeClr val="tx1"/>
                        </a:solidFill>
                      </a:endParaRPr>
                    </a:p>
                  </a:txBody>
                  <a:tcPr marL="45720" marR="45720" marT="0" marB="0" anchor="ctr"/>
                </a:tc>
                <a:tc hMerge="1">
                  <a:txBody>
                    <a:bodyPr/>
                    <a:lstStyle/>
                    <a:p>
                      <a:pPr marL="171450" indent="-171450">
                        <a:buFont typeface="Arial" panose="020B0604020202020204" pitchFamily="34" charset="0"/>
                        <a:buChar char="•"/>
                      </a:pPr>
                      <a:endParaRPr lang="en-US" sz="1000" dirty="0">
                        <a:solidFill>
                          <a:schemeClr val="tx1"/>
                        </a:solidFill>
                      </a:endParaRPr>
                    </a:p>
                  </a:txBody>
                  <a:tcPr marL="45720" marR="45720"/>
                </a:tc>
                <a:tc hMerge="1">
                  <a:txBody>
                    <a:bodyPr/>
                    <a:lstStyle/>
                    <a:p>
                      <a:pPr marL="171450" indent="-171450">
                        <a:buFont typeface="Arial" panose="020B0604020202020204" pitchFamily="34" charset="0"/>
                        <a:buChar char="•"/>
                      </a:pPr>
                      <a:endParaRPr lang="en-US" sz="1000" dirty="0">
                        <a:solidFill>
                          <a:schemeClr val="tx1"/>
                        </a:solidFill>
                      </a:endParaRPr>
                    </a:p>
                  </a:txBody>
                  <a:tcPr marL="45720" marR="45720"/>
                </a:tc>
                <a:tc hMerge="1">
                  <a:txBody>
                    <a:bodyPr/>
                    <a:lstStyle/>
                    <a:p>
                      <a:pPr marL="171450" indent="-171450">
                        <a:buFont typeface="Arial" panose="020B0604020202020204" pitchFamily="34" charset="0"/>
                        <a:buChar char="•"/>
                      </a:pPr>
                      <a:endParaRPr lang="en-US" sz="1000" dirty="0">
                        <a:solidFill>
                          <a:schemeClr val="tx1"/>
                        </a:solidFill>
                      </a:endParaRPr>
                    </a:p>
                  </a:txBody>
                  <a:tcPr marL="45720" marR="45720"/>
                </a:tc>
                <a:extLst>
                  <a:ext uri="{0D108BD9-81ED-4DB2-BD59-A6C34878D82A}">
                    <a16:rowId xmlns:a16="http://schemas.microsoft.com/office/drawing/2014/main" val="2213672502"/>
                  </a:ext>
                </a:extLst>
              </a:tr>
              <a:tr h="427374">
                <a:tc gridSpan="5">
                  <a:txBody>
                    <a:bodyPr/>
                    <a:lstStyle/>
                    <a:p>
                      <a:pPr marL="32067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00" dirty="0">
                        <a:solidFill>
                          <a:schemeClr val="tx1"/>
                        </a:solidFill>
                      </a:endParaRPr>
                    </a:p>
                  </a:txBody>
                  <a:tcPr marL="45720" marR="45720" marT="0" marB="0" anchor="ctr"/>
                </a:tc>
                <a:tc hMerge="1">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00" dirty="0">
                        <a:solidFill>
                          <a:schemeClr val="tx1"/>
                        </a:solidFill>
                      </a:endParaRPr>
                    </a:p>
                  </a:txBody>
                  <a:tcPr marL="45720" marR="45720"/>
                </a:tc>
                <a:tc hMerge="1">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00" dirty="0">
                        <a:solidFill>
                          <a:schemeClr val="tx1"/>
                        </a:solidFill>
                      </a:endParaRPr>
                    </a:p>
                  </a:txBody>
                  <a:tcPr marL="45720" marR="45720"/>
                </a:tc>
                <a:tc hMerge="1">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00" dirty="0">
                        <a:solidFill>
                          <a:schemeClr val="tx1"/>
                        </a:solidFill>
                      </a:endParaRPr>
                    </a:p>
                  </a:txBody>
                  <a:tcPr marL="45720" marR="45720"/>
                </a:tc>
                <a:tc hMerge="1">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00" dirty="0">
                        <a:solidFill>
                          <a:schemeClr val="tx1"/>
                        </a:solidFill>
                      </a:endParaRPr>
                    </a:p>
                  </a:txBody>
                  <a:tcPr marL="45720" marR="45720"/>
                </a:tc>
                <a:extLst>
                  <a:ext uri="{0D108BD9-81ED-4DB2-BD59-A6C34878D82A}">
                    <a16:rowId xmlns:a16="http://schemas.microsoft.com/office/drawing/2014/main" val="1885193615"/>
                  </a:ext>
                </a:extLst>
              </a:tr>
              <a:tr h="404977">
                <a:tc gridSpan="5">
                  <a:txBody>
                    <a:bodyPr/>
                    <a:lstStyle/>
                    <a:p>
                      <a:pPr marL="3149600" indent="-111125" algn="l">
                        <a:buFont typeface="Arial" panose="020B0604020202020204" pitchFamily="34" charset="0"/>
                        <a:buChar char="•"/>
                        <a:tabLst/>
                      </a:pPr>
                      <a:r>
                        <a:rPr lang="en-US" sz="1000" dirty="0">
                          <a:solidFill>
                            <a:schemeClr val="tx1"/>
                          </a:solidFill>
                        </a:rPr>
                        <a:t>Formal supervisor feedback</a:t>
                      </a:r>
                    </a:p>
                  </a:txBody>
                  <a:tcPr marL="45720" marR="45720" marT="0" marB="0" anchor="ctr"/>
                </a:tc>
                <a:tc hMerge="1">
                  <a:txBody>
                    <a:bodyPr/>
                    <a:lstStyle/>
                    <a:p>
                      <a:pPr marL="2462213" indent="-171450" algn="l">
                        <a:buFont typeface="Arial" panose="020B0604020202020204" pitchFamily="34" charset="0"/>
                        <a:buChar char="•"/>
                      </a:pPr>
                      <a:r>
                        <a:rPr lang="en-US" sz="1000" dirty="0">
                          <a:solidFill>
                            <a:schemeClr val="tx1"/>
                          </a:solidFill>
                        </a:rPr>
                        <a:t>Affinity Group Activity</a:t>
                      </a:r>
                    </a:p>
                    <a:p>
                      <a:pPr marL="2462213" indent="-171450" algn="l">
                        <a:buFont typeface="Arial" panose="020B0604020202020204" pitchFamily="34" charset="0"/>
                        <a:buChar char="•"/>
                      </a:pPr>
                      <a:r>
                        <a:rPr lang="en-US" sz="1000" dirty="0">
                          <a:solidFill>
                            <a:schemeClr val="tx1"/>
                          </a:solidFill>
                        </a:rPr>
                        <a:t>Formal supervisor feedback</a:t>
                      </a:r>
                    </a:p>
                  </a:txBody>
                  <a:tcPr marL="45720" marR="45720" marT="0" marB="0" anchor="ctr"/>
                </a:tc>
                <a:tc hMerge="1">
                  <a:txBody>
                    <a:bodyPr/>
                    <a:lstStyle/>
                    <a:p>
                      <a:pPr marL="171450" indent="-171450">
                        <a:buFont typeface="Arial" panose="020B0604020202020204" pitchFamily="34" charset="0"/>
                        <a:buChar char="•"/>
                      </a:pPr>
                      <a:endParaRPr lang="en-US" sz="1000" dirty="0">
                        <a:solidFill>
                          <a:schemeClr val="tx1"/>
                        </a:solidFill>
                      </a:endParaRPr>
                    </a:p>
                  </a:txBody>
                  <a:tcPr marL="45720" marR="45720"/>
                </a:tc>
                <a:tc hMerge="1">
                  <a:txBody>
                    <a:bodyPr/>
                    <a:lstStyle/>
                    <a:p>
                      <a:pPr marL="171450" indent="-171450">
                        <a:buFont typeface="Arial" panose="020B0604020202020204" pitchFamily="34" charset="0"/>
                        <a:buChar char="•"/>
                      </a:pPr>
                      <a:endParaRPr lang="en-US" sz="1000" dirty="0">
                        <a:solidFill>
                          <a:schemeClr val="tx1"/>
                        </a:solidFill>
                      </a:endParaRPr>
                    </a:p>
                  </a:txBody>
                  <a:tcPr marL="45720" marR="45720"/>
                </a:tc>
                <a:tc hMerge="1">
                  <a:txBody>
                    <a:bodyPr/>
                    <a:lstStyle/>
                    <a:p>
                      <a:pPr marL="171450" indent="-171450">
                        <a:buFont typeface="Arial" panose="020B0604020202020204" pitchFamily="34" charset="0"/>
                        <a:buChar char="•"/>
                      </a:pPr>
                      <a:endParaRPr lang="en-US" sz="1000" dirty="0">
                        <a:solidFill>
                          <a:schemeClr val="tx1"/>
                        </a:solidFill>
                      </a:endParaRPr>
                    </a:p>
                  </a:txBody>
                  <a:tcPr marL="45720" marR="45720"/>
                </a:tc>
                <a:extLst>
                  <a:ext uri="{0D108BD9-81ED-4DB2-BD59-A6C34878D82A}">
                    <a16:rowId xmlns:a16="http://schemas.microsoft.com/office/drawing/2014/main" val="2446036156"/>
                  </a:ext>
                </a:extLst>
              </a:tr>
              <a:tr h="434586">
                <a:tc>
                  <a:txBody>
                    <a:bodyPr/>
                    <a:lstStyle/>
                    <a:p>
                      <a:pPr marL="119063" indent="-119063" algn="l">
                        <a:buFont typeface="Arial" panose="020B0604020202020204" pitchFamily="34" charset="0"/>
                        <a:buChar char="•"/>
                        <a:tabLst/>
                      </a:pPr>
                      <a:r>
                        <a:rPr lang="en-US" sz="1000" dirty="0">
                          <a:solidFill>
                            <a:schemeClr val="tx1"/>
                          </a:solidFill>
                        </a:rPr>
                        <a:t>Mentor touch-point</a:t>
                      </a:r>
                    </a:p>
                    <a:p>
                      <a:pPr marL="119063" indent="-119063" algn="l">
                        <a:buFont typeface="Arial" panose="020B0604020202020204" pitchFamily="34" charset="0"/>
                        <a:buChar char="•"/>
                        <a:tabLst/>
                      </a:pPr>
                      <a:r>
                        <a:rPr lang="en-US" sz="1000" dirty="0">
                          <a:solidFill>
                            <a:schemeClr val="tx1"/>
                          </a:solidFill>
                        </a:rPr>
                        <a:t>Veterans Assimilation Training</a:t>
                      </a:r>
                    </a:p>
                  </a:txBody>
                  <a:tcPr marL="45720" marR="45720" marT="0" marB="0" anchor="ctr"/>
                </a:tc>
                <a:tc>
                  <a:txBody>
                    <a:bodyPr/>
                    <a:lstStyle/>
                    <a:p>
                      <a:pPr marL="119063" marR="0" lvl="0" indent="-1190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dirty="0">
                          <a:solidFill>
                            <a:schemeClr val="tx1"/>
                          </a:solidFill>
                        </a:rPr>
                        <a:t>Affinity Group Activity</a:t>
                      </a:r>
                    </a:p>
                    <a:p>
                      <a:pPr marL="119063" marR="0" lvl="0" indent="-1190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dirty="0">
                          <a:solidFill>
                            <a:schemeClr val="tx1"/>
                          </a:solidFill>
                        </a:rPr>
                        <a:t>Veterans Assimilation Training (optional)</a:t>
                      </a:r>
                    </a:p>
                  </a:txBody>
                  <a:tcPr marL="45720" marR="45720" marT="0" marB="0" anchor="ctr"/>
                </a:tc>
                <a:tc gridSpan="3">
                  <a:txBody>
                    <a:bodyPr/>
                    <a:lstStyle/>
                    <a:p>
                      <a:pPr marL="1547813"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00" dirty="0">
                        <a:solidFill>
                          <a:schemeClr val="tx1"/>
                        </a:solidFill>
                      </a:endParaRPr>
                    </a:p>
                  </a:txBody>
                  <a:tcPr marL="45720" marR="45720" marT="0" marB="0" anchor="ctr"/>
                </a:tc>
                <a:tc hMerge="1">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00" dirty="0">
                        <a:solidFill>
                          <a:schemeClr val="tx1"/>
                        </a:solidFill>
                      </a:endParaRPr>
                    </a:p>
                  </a:txBody>
                  <a:tcPr marL="45720" marR="45720"/>
                </a:tc>
                <a:tc hMerge="1">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00" dirty="0">
                        <a:solidFill>
                          <a:schemeClr val="tx1"/>
                        </a:solidFill>
                      </a:endParaRPr>
                    </a:p>
                  </a:txBody>
                  <a:tcPr marL="45720" marR="45720"/>
                </a:tc>
                <a:extLst>
                  <a:ext uri="{0D108BD9-81ED-4DB2-BD59-A6C34878D82A}">
                    <a16:rowId xmlns:a16="http://schemas.microsoft.com/office/drawing/2014/main" val="654550408"/>
                  </a:ext>
                </a:extLst>
              </a:tr>
              <a:tr h="540094">
                <a:tc>
                  <a:txBody>
                    <a:bodyPr/>
                    <a:lstStyle/>
                    <a:p>
                      <a:pPr marL="119063" marR="0" lvl="0" indent="-1190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dirty="0">
                          <a:solidFill>
                            <a:schemeClr val="tx1"/>
                          </a:solidFill>
                        </a:rPr>
                        <a:t>Mentor touch-point</a:t>
                      </a:r>
                    </a:p>
                    <a:p>
                      <a:pPr marL="119063" indent="-119063" algn="l">
                        <a:buFont typeface="Arial" panose="020B0604020202020204" pitchFamily="34" charset="0"/>
                        <a:buChar char="•"/>
                        <a:tabLst/>
                      </a:pPr>
                      <a:r>
                        <a:rPr lang="en-US" sz="1000" dirty="0"/>
                        <a:t>Informal supervisor </a:t>
                      </a:r>
                      <a:r>
                        <a:rPr lang="en-US" sz="1000" dirty="0">
                          <a:solidFill>
                            <a:schemeClr val="tx1"/>
                          </a:solidFill>
                        </a:rPr>
                        <a:t>check-in</a:t>
                      </a:r>
                    </a:p>
                  </a:txBody>
                  <a:tcPr marL="45720" marR="45720" marT="0" marB="0" anchor="ctr"/>
                </a:tc>
                <a:tc gridSpan="4">
                  <a:txBody>
                    <a:bodyPr/>
                    <a:lstStyle/>
                    <a:p>
                      <a:pPr marL="2409825" indent="-119063" algn="l">
                        <a:buFont typeface="Arial" panose="020B0604020202020204" pitchFamily="34" charset="0"/>
                        <a:buChar char="•"/>
                        <a:tabLst/>
                      </a:pPr>
                      <a:r>
                        <a:rPr lang="en-US" sz="1000" dirty="0"/>
                        <a:t>Informal supervisor </a:t>
                      </a:r>
                      <a:r>
                        <a:rPr lang="en-US" sz="1000" dirty="0">
                          <a:solidFill>
                            <a:schemeClr val="tx1"/>
                          </a:solidFill>
                        </a:rPr>
                        <a:t>check-in</a:t>
                      </a:r>
                    </a:p>
                    <a:p>
                      <a:pPr marL="2409825" marR="0" lvl="0" indent="-1190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dirty="0">
                          <a:solidFill>
                            <a:schemeClr val="tx1"/>
                          </a:solidFill>
                        </a:rPr>
                        <a:t>Affinity Group Activity</a:t>
                      </a:r>
                    </a:p>
                  </a:txBody>
                  <a:tcPr marL="45720" marR="45720" marT="0" marB="0" anchor="ctr"/>
                </a:tc>
                <a:tc hMerge="1">
                  <a:txBody>
                    <a:bodyPr/>
                    <a:lstStyle/>
                    <a:p>
                      <a:pPr marL="171450" indent="-171450" algn="ctr">
                        <a:buFont typeface="Arial" panose="020B0604020202020204" pitchFamily="34" charset="0"/>
                        <a:buChar char="•"/>
                      </a:pPr>
                      <a:endParaRPr lang="en-US" sz="1000" dirty="0">
                        <a:solidFill>
                          <a:schemeClr val="tx1"/>
                        </a:solidFill>
                      </a:endParaRPr>
                    </a:p>
                  </a:txBody>
                  <a:tcPr marL="45720" marR="45720" anchor="ctr"/>
                </a:tc>
                <a:tc hMerge="1">
                  <a:txBody>
                    <a:bodyPr/>
                    <a:lstStyle/>
                    <a:p>
                      <a:pPr marL="171450" indent="-171450" algn="ctr">
                        <a:buFont typeface="Arial" panose="020B0604020202020204" pitchFamily="34" charset="0"/>
                        <a:buChar char="•"/>
                      </a:pPr>
                      <a:endParaRPr lang="en-US" sz="1000" dirty="0">
                        <a:solidFill>
                          <a:schemeClr val="tx1"/>
                        </a:solidFill>
                      </a:endParaRPr>
                    </a:p>
                  </a:txBody>
                  <a:tcPr marL="45720" marR="45720" anchor="ctr"/>
                </a:tc>
                <a:tc hMerge="1">
                  <a:txBody>
                    <a:bodyPr/>
                    <a:lstStyle/>
                    <a:p>
                      <a:pPr marL="171450" indent="-171450" algn="ctr">
                        <a:buFont typeface="Arial" panose="020B0604020202020204" pitchFamily="34" charset="0"/>
                        <a:buChar char="•"/>
                      </a:pPr>
                      <a:endParaRPr lang="en-US" sz="1000" dirty="0">
                        <a:solidFill>
                          <a:schemeClr val="tx1"/>
                        </a:solidFill>
                      </a:endParaRPr>
                    </a:p>
                  </a:txBody>
                  <a:tcPr marL="45720" marR="45720" anchor="ctr"/>
                </a:tc>
                <a:extLst>
                  <a:ext uri="{0D108BD9-81ED-4DB2-BD59-A6C34878D82A}">
                    <a16:rowId xmlns:a16="http://schemas.microsoft.com/office/drawing/2014/main" val="3494960651"/>
                  </a:ext>
                </a:extLst>
              </a:tr>
              <a:tr h="404977">
                <a:tc>
                  <a:txBody>
                    <a:bodyPr/>
                    <a:lstStyle/>
                    <a:p>
                      <a:pPr marL="119063" marR="0" lvl="0" indent="-1190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dirty="0">
                          <a:solidFill>
                            <a:schemeClr val="tx1"/>
                          </a:solidFill>
                        </a:rPr>
                        <a:t>Mentor touch-point</a:t>
                      </a:r>
                    </a:p>
                    <a:p>
                      <a:pPr marL="119063" marR="0" lvl="0" indent="-1190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dirty="0">
                          <a:solidFill>
                            <a:schemeClr val="tx1"/>
                          </a:solidFill>
                        </a:rPr>
                        <a:t>Affinity Group Activity</a:t>
                      </a:r>
                    </a:p>
                  </a:txBody>
                  <a:tcPr marL="45720" marR="45720" marT="0" marB="0" anchor="ctr"/>
                </a:tc>
                <a:tc gridSpan="4">
                  <a:txBody>
                    <a:bodyPr/>
                    <a:lstStyle/>
                    <a:p>
                      <a:pPr marL="2409825" marR="0" lvl="0" indent="-1190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dirty="0">
                          <a:solidFill>
                            <a:schemeClr val="tx1"/>
                          </a:solidFill>
                        </a:rPr>
                        <a:t>Affinity Group Activity</a:t>
                      </a:r>
                    </a:p>
                  </a:txBody>
                  <a:tcPr marL="45720" marR="45720" marT="0" marB="0" anchor="ctr"/>
                </a:tc>
                <a:tc hMerge="1">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00" dirty="0">
                        <a:solidFill>
                          <a:schemeClr val="tx1"/>
                        </a:solidFill>
                      </a:endParaRPr>
                    </a:p>
                  </a:txBody>
                  <a:tcPr marL="45720" marR="45720"/>
                </a:tc>
                <a:tc hMerge="1">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00" dirty="0">
                        <a:solidFill>
                          <a:schemeClr val="tx1"/>
                        </a:solidFill>
                      </a:endParaRPr>
                    </a:p>
                  </a:txBody>
                  <a:tcPr marL="45720" marR="45720"/>
                </a:tc>
                <a:tc hMerge="1">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00" dirty="0">
                        <a:solidFill>
                          <a:schemeClr val="tx1"/>
                        </a:solidFill>
                      </a:endParaRPr>
                    </a:p>
                  </a:txBody>
                  <a:tcPr marL="45720" marR="45720"/>
                </a:tc>
                <a:extLst>
                  <a:ext uri="{0D108BD9-81ED-4DB2-BD59-A6C34878D82A}">
                    <a16:rowId xmlns:a16="http://schemas.microsoft.com/office/drawing/2014/main" val="2166358281"/>
                  </a:ext>
                </a:extLst>
              </a:tr>
              <a:tr h="404977">
                <a:tc gridSpan="5">
                  <a:txBody>
                    <a:bodyPr/>
                    <a:lstStyle/>
                    <a:p>
                      <a:pPr marL="3149600" marR="0" lvl="0" indent="-1111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dirty="0">
                          <a:solidFill>
                            <a:schemeClr val="tx1"/>
                          </a:solidFill>
                        </a:rPr>
                        <a:t>Formal supervisor feedback</a:t>
                      </a:r>
                    </a:p>
                  </a:txBody>
                  <a:tcPr marL="45720" marR="45720" marT="0" marB="0" anchor="ctr"/>
                </a:tc>
                <a:tc hMerge="1">
                  <a:txBody>
                    <a:bodyPr/>
                    <a:lstStyle/>
                    <a:p>
                      <a:pPr marL="2462213"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dirty="0">
                          <a:solidFill>
                            <a:schemeClr val="tx1"/>
                          </a:solidFill>
                        </a:rPr>
                        <a:t>Affinity Group Activity</a:t>
                      </a:r>
                    </a:p>
                    <a:p>
                      <a:pPr marL="2462213"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dirty="0">
                          <a:solidFill>
                            <a:schemeClr val="tx1"/>
                          </a:solidFill>
                        </a:rPr>
                        <a:t>Formal supervisor feedback</a:t>
                      </a:r>
                    </a:p>
                  </a:txBody>
                  <a:tcPr marL="45720" marR="45720" marT="0" marB="0" anchor="ctr"/>
                </a:tc>
                <a:tc hMerge="1">
                  <a:txBody>
                    <a:bodyPr/>
                    <a:lstStyle/>
                    <a:p>
                      <a:pPr marL="171450" marR="0" lvl="0" indent="-1714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00" dirty="0">
                        <a:solidFill>
                          <a:schemeClr val="tx1"/>
                        </a:solidFill>
                      </a:endParaRPr>
                    </a:p>
                  </a:txBody>
                  <a:tcPr marL="45720" marR="45720" anchor="ctr"/>
                </a:tc>
                <a:tc hMerge="1">
                  <a:txBody>
                    <a:bodyPr/>
                    <a:lstStyle/>
                    <a:p>
                      <a:pPr marL="171450" marR="0" lvl="0" indent="-1714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00" dirty="0">
                        <a:solidFill>
                          <a:schemeClr val="tx1"/>
                        </a:solidFill>
                      </a:endParaRPr>
                    </a:p>
                  </a:txBody>
                  <a:tcPr marL="45720" marR="45720" anchor="ctr"/>
                </a:tc>
                <a:tc hMerge="1">
                  <a:txBody>
                    <a:bodyPr/>
                    <a:lstStyle/>
                    <a:p>
                      <a:pPr marL="171450" marR="0" lvl="0" indent="-1714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00" dirty="0">
                        <a:solidFill>
                          <a:schemeClr val="tx1"/>
                        </a:solidFill>
                      </a:endParaRPr>
                    </a:p>
                  </a:txBody>
                  <a:tcPr marL="45720" marR="45720" anchor="ctr"/>
                </a:tc>
                <a:extLst>
                  <a:ext uri="{0D108BD9-81ED-4DB2-BD59-A6C34878D82A}">
                    <a16:rowId xmlns:a16="http://schemas.microsoft.com/office/drawing/2014/main" val="1403344850"/>
                  </a:ext>
                </a:extLst>
              </a:tr>
              <a:tr h="404977">
                <a:tc>
                  <a:txBody>
                    <a:bodyPr/>
                    <a:lstStyle/>
                    <a:p>
                      <a:pPr marL="119063" marR="0" lvl="0" indent="-1190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dirty="0">
                          <a:solidFill>
                            <a:schemeClr val="tx1"/>
                          </a:solidFill>
                        </a:rPr>
                        <a:t>Mentor touch-point</a:t>
                      </a:r>
                    </a:p>
                    <a:p>
                      <a:pPr marL="119063" indent="-119063" algn="l">
                        <a:buFont typeface="Arial" panose="020B0604020202020204" pitchFamily="34" charset="0"/>
                        <a:buChar char="•"/>
                        <a:tabLst/>
                      </a:pPr>
                      <a:r>
                        <a:rPr lang="en-US" sz="1000" dirty="0"/>
                        <a:t>Informal supervisor </a:t>
                      </a:r>
                      <a:r>
                        <a:rPr lang="en-US" sz="1000" dirty="0">
                          <a:solidFill>
                            <a:schemeClr val="tx1"/>
                          </a:solidFill>
                        </a:rPr>
                        <a:t>check-in</a:t>
                      </a:r>
                    </a:p>
                  </a:txBody>
                  <a:tcPr marL="45720" marR="45720" marT="0" marB="0" anchor="ctr"/>
                </a:tc>
                <a:tc gridSpan="4">
                  <a:txBody>
                    <a:bodyPr/>
                    <a:lstStyle/>
                    <a:p>
                      <a:pPr marL="2409825" marR="0" lvl="0" indent="-1190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dirty="0">
                          <a:solidFill>
                            <a:schemeClr val="tx1"/>
                          </a:solidFill>
                        </a:rPr>
                        <a:t>Affinity Group Activity</a:t>
                      </a:r>
                    </a:p>
                  </a:txBody>
                  <a:tcPr marL="45720" marR="45720" marT="0" marB="0" anchor="ctr"/>
                </a:tc>
                <a:tc hMerge="1">
                  <a:txBody>
                    <a:bodyPr/>
                    <a:lstStyle/>
                    <a:p>
                      <a:pPr marL="171450" indent="-171450">
                        <a:buFont typeface="Arial" panose="020B0604020202020204" pitchFamily="34" charset="0"/>
                        <a:buChar char="•"/>
                      </a:pPr>
                      <a:endParaRPr lang="en-US" sz="1000" dirty="0">
                        <a:solidFill>
                          <a:schemeClr val="tx1"/>
                        </a:solidFill>
                      </a:endParaRPr>
                    </a:p>
                  </a:txBody>
                  <a:tcPr marL="45720" marR="45720"/>
                </a:tc>
                <a:tc hMerge="1">
                  <a:txBody>
                    <a:bodyPr/>
                    <a:lstStyle/>
                    <a:p>
                      <a:pPr marL="171450" indent="-171450">
                        <a:buFont typeface="Arial" panose="020B0604020202020204" pitchFamily="34" charset="0"/>
                        <a:buChar char="•"/>
                      </a:pPr>
                      <a:endParaRPr lang="en-US" sz="1000" dirty="0">
                        <a:solidFill>
                          <a:schemeClr val="tx1"/>
                        </a:solidFill>
                      </a:endParaRPr>
                    </a:p>
                  </a:txBody>
                  <a:tcPr marL="45720" marR="45720"/>
                </a:tc>
                <a:tc hMerge="1">
                  <a:txBody>
                    <a:bodyPr/>
                    <a:lstStyle/>
                    <a:p>
                      <a:pPr marL="171450" indent="-171450">
                        <a:buFont typeface="Arial" panose="020B0604020202020204" pitchFamily="34" charset="0"/>
                        <a:buChar char="•"/>
                      </a:pPr>
                      <a:endParaRPr lang="en-US" sz="1000" dirty="0">
                        <a:solidFill>
                          <a:schemeClr val="tx1"/>
                        </a:solidFill>
                      </a:endParaRPr>
                    </a:p>
                  </a:txBody>
                  <a:tcPr marL="45720" marR="45720"/>
                </a:tc>
                <a:extLst>
                  <a:ext uri="{0D108BD9-81ED-4DB2-BD59-A6C34878D82A}">
                    <a16:rowId xmlns:a16="http://schemas.microsoft.com/office/drawing/2014/main" val="674832732"/>
                  </a:ext>
                </a:extLst>
              </a:tr>
              <a:tr h="404977">
                <a:tc>
                  <a:txBody>
                    <a:bodyPr/>
                    <a:lstStyle/>
                    <a:p>
                      <a:pPr marL="119063" marR="0" lvl="0" indent="-1190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dirty="0">
                          <a:solidFill>
                            <a:schemeClr val="tx1"/>
                          </a:solidFill>
                        </a:rPr>
                        <a:t>Mentor touch-point</a:t>
                      </a:r>
                    </a:p>
                    <a:p>
                      <a:pPr marL="119063" marR="0" lvl="0" indent="-1190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dirty="0">
                          <a:solidFill>
                            <a:schemeClr val="tx1"/>
                          </a:solidFill>
                        </a:rPr>
                        <a:t>Affinity Group Activity</a:t>
                      </a:r>
                    </a:p>
                  </a:txBody>
                  <a:tcPr marL="45720" marR="45720" marT="0" marB="0" anchor="ctr"/>
                </a:tc>
                <a:tc gridSpan="4">
                  <a:txBody>
                    <a:bodyPr/>
                    <a:lstStyle/>
                    <a:p>
                      <a:pPr marL="2409825" marR="0" lvl="0" indent="-1190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dirty="0">
                          <a:solidFill>
                            <a:schemeClr val="tx1"/>
                          </a:solidFill>
                        </a:rPr>
                        <a:t>Affinity Group Activity</a:t>
                      </a:r>
                    </a:p>
                  </a:txBody>
                  <a:tcPr marL="45720" marR="45720" marT="0" marB="0" anchor="ctr"/>
                </a:tc>
                <a:tc hMerge="1">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00" dirty="0">
                        <a:solidFill>
                          <a:schemeClr val="tx1"/>
                        </a:solidFill>
                      </a:endParaRPr>
                    </a:p>
                  </a:txBody>
                  <a:tcPr marL="45720" marR="45720"/>
                </a:tc>
                <a:tc hMerge="1">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00" dirty="0">
                        <a:solidFill>
                          <a:schemeClr val="tx1"/>
                        </a:solidFill>
                      </a:endParaRPr>
                    </a:p>
                  </a:txBody>
                  <a:tcPr marL="45720" marR="45720"/>
                </a:tc>
                <a:tc hMerge="1">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00" dirty="0">
                        <a:solidFill>
                          <a:schemeClr val="tx1"/>
                        </a:solidFill>
                      </a:endParaRPr>
                    </a:p>
                  </a:txBody>
                  <a:tcPr marL="45720" marR="45720"/>
                </a:tc>
                <a:extLst>
                  <a:ext uri="{0D108BD9-81ED-4DB2-BD59-A6C34878D82A}">
                    <a16:rowId xmlns:a16="http://schemas.microsoft.com/office/drawing/2014/main" val="4230619862"/>
                  </a:ext>
                </a:extLst>
              </a:tr>
              <a:tr h="404977">
                <a:tc>
                  <a:txBody>
                    <a:bodyPr/>
                    <a:lstStyle/>
                    <a:p>
                      <a:pPr marL="119063" marR="0" lvl="0" indent="-1190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dirty="0">
                          <a:solidFill>
                            <a:schemeClr val="tx1"/>
                          </a:solidFill>
                        </a:rPr>
                        <a:t>Mentor touch-point</a:t>
                      </a:r>
                    </a:p>
                    <a:p>
                      <a:pPr marL="119063" marR="0" lvl="0" indent="-1190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dirty="0">
                          <a:solidFill>
                            <a:schemeClr val="tx1"/>
                          </a:solidFill>
                        </a:rPr>
                        <a:t>Affinity Group Activity</a:t>
                      </a:r>
                    </a:p>
                  </a:txBody>
                  <a:tcPr marL="45720" marR="45720" marT="0" marB="0" anchor="ctr"/>
                </a:tc>
                <a:tc gridSpan="4">
                  <a:txBody>
                    <a:bodyPr/>
                    <a:lstStyle/>
                    <a:p>
                      <a:pPr marL="2409825" marR="0" lvl="0" indent="-1190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dirty="0">
                          <a:solidFill>
                            <a:schemeClr val="tx1"/>
                          </a:solidFill>
                        </a:rPr>
                        <a:t>Affinity Group Activity</a:t>
                      </a:r>
                    </a:p>
                  </a:txBody>
                  <a:tcPr marL="45720" marR="45720" marT="0" marB="0" anchor="ctr"/>
                </a:tc>
                <a:tc hMerge="1">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00" dirty="0">
                        <a:solidFill>
                          <a:schemeClr val="tx1"/>
                        </a:solidFill>
                      </a:endParaRPr>
                    </a:p>
                  </a:txBody>
                  <a:tcPr marL="45720" marR="45720"/>
                </a:tc>
                <a:tc hMerge="1">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00" dirty="0">
                        <a:solidFill>
                          <a:schemeClr val="tx1"/>
                        </a:solidFill>
                      </a:endParaRPr>
                    </a:p>
                  </a:txBody>
                  <a:tcPr marL="45720" marR="45720"/>
                </a:tc>
                <a:tc hMerge="1">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00" dirty="0">
                        <a:solidFill>
                          <a:schemeClr val="tx1"/>
                        </a:solidFill>
                      </a:endParaRPr>
                    </a:p>
                  </a:txBody>
                  <a:tcPr marL="45720" marR="45720"/>
                </a:tc>
                <a:extLst>
                  <a:ext uri="{0D108BD9-81ED-4DB2-BD59-A6C34878D82A}">
                    <a16:rowId xmlns:a16="http://schemas.microsoft.com/office/drawing/2014/main" val="1759364359"/>
                  </a:ext>
                </a:extLst>
              </a:tr>
              <a:tr h="404977">
                <a:tc gridSpan="5">
                  <a:txBody>
                    <a:bodyPr/>
                    <a:lstStyle/>
                    <a:p>
                      <a:pPr marL="3149600" marR="0" lvl="0" indent="-1111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dirty="0">
                          <a:solidFill>
                            <a:schemeClr val="tx1"/>
                          </a:solidFill>
                        </a:rPr>
                        <a:t>Formal supervisor feedback</a:t>
                      </a:r>
                    </a:p>
                  </a:txBody>
                  <a:tcPr marL="45720" marR="45720" marT="0" marB="0" anchor="ctr"/>
                </a:tc>
                <a:tc hMerge="1">
                  <a:txBody>
                    <a:bodyPr/>
                    <a:lstStyle/>
                    <a:p>
                      <a:pPr marL="2462213"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dirty="0">
                          <a:solidFill>
                            <a:schemeClr val="tx1"/>
                          </a:solidFill>
                        </a:rPr>
                        <a:t>Formal supervisor feedback</a:t>
                      </a:r>
                    </a:p>
                    <a:p>
                      <a:pPr marL="2462213"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dirty="0">
                          <a:solidFill>
                            <a:schemeClr val="tx1"/>
                          </a:solidFill>
                        </a:rPr>
                        <a:t>Affinity Group Activity</a:t>
                      </a:r>
                    </a:p>
                  </a:txBody>
                  <a:tcPr marL="45720" marR="45720" marT="0" marB="0" anchor="ctr"/>
                </a:tc>
                <a:tc hMerge="1">
                  <a:txBody>
                    <a:bodyPr/>
                    <a:lstStyle/>
                    <a:p>
                      <a:pPr marL="171450" indent="-171450">
                        <a:buFont typeface="Arial" panose="020B0604020202020204" pitchFamily="34" charset="0"/>
                        <a:buChar char="•"/>
                      </a:pPr>
                      <a:endParaRPr lang="en-US" sz="1000" dirty="0">
                        <a:solidFill>
                          <a:schemeClr val="tx1"/>
                        </a:solidFill>
                      </a:endParaRPr>
                    </a:p>
                  </a:txBody>
                  <a:tcPr marL="45720" marR="45720"/>
                </a:tc>
                <a:tc hMerge="1">
                  <a:txBody>
                    <a:bodyPr/>
                    <a:lstStyle/>
                    <a:p>
                      <a:pPr marL="171450" indent="-171450">
                        <a:buFont typeface="Arial" panose="020B0604020202020204" pitchFamily="34" charset="0"/>
                        <a:buChar char="•"/>
                      </a:pPr>
                      <a:endParaRPr lang="en-US" sz="1000" dirty="0">
                        <a:solidFill>
                          <a:schemeClr val="tx1"/>
                        </a:solidFill>
                      </a:endParaRPr>
                    </a:p>
                  </a:txBody>
                  <a:tcPr marL="45720" marR="45720"/>
                </a:tc>
                <a:tc hMerge="1">
                  <a:txBody>
                    <a:bodyPr/>
                    <a:lstStyle/>
                    <a:p>
                      <a:pPr marL="171450" indent="-171450">
                        <a:buFont typeface="Arial" panose="020B0604020202020204" pitchFamily="34" charset="0"/>
                        <a:buChar char="•"/>
                      </a:pPr>
                      <a:endParaRPr lang="en-US" sz="1000" dirty="0">
                        <a:solidFill>
                          <a:schemeClr val="tx1"/>
                        </a:solidFill>
                      </a:endParaRPr>
                    </a:p>
                  </a:txBody>
                  <a:tcPr marL="45720" marR="45720"/>
                </a:tc>
                <a:extLst>
                  <a:ext uri="{0D108BD9-81ED-4DB2-BD59-A6C34878D82A}">
                    <a16:rowId xmlns:a16="http://schemas.microsoft.com/office/drawing/2014/main" val="3903675891"/>
                  </a:ext>
                </a:extLst>
              </a:tr>
            </a:tbl>
          </a:graphicData>
        </a:graphic>
      </p:graphicFrame>
      <p:sp>
        <p:nvSpPr>
          <p:cNvPr id="78" name="TextBox 77">
            <a:extLst>
              <a:ext uri="{FF2B5EF4-FFF2-40B4-BE49-F238E27FC236}">
                <a16:creationId xmlns:a16="http://schemas.microsoft.com/office/drawing/2014/main" id="{4557EA05-526D-A218-AB6B-C1E9F8BB3223}"/>
              </a:ext>
            </a:extLst>
          </p:cNvPr>
          <p:cNvSpPr txBox="1"/>
          <p:nvPr/>
        </p:nvSpPr>
        <p:spPr>
          <a:xfrm>
            <a:off x="5217450" y="365825"/>
            <a:ext cx="736210" cy="577081"/>
          </a:xfrm>
          <a:prstGeom prst="rect">
            <a:avLst/>
          </a:prstGeom>
          <a:noFill/>
        </p:spPr>
        <p:txBody>
          <a:bodyPr wrap="square" lIns="0" rIns="0" rtlCol="0">
            <a:spAutoFit/>
          </a:bodyPr>
          <a:lstStyle/>
          <a:p>
            <a:pPr algn="r"/>
            <a:r>
              <a:rPr lang="en-US" sz="1050" dirty="0"/>
              <a:t>Veteran Population Type</a:t>
            </a:r>
          </a:p>
        </p:txBody>
      </p:sp>
      <p:sp>
        <p:nvSpPr>
          <p:cNvPr id="79" name="TextBox 78">
            <a:extLst>
              <a:ext uri="{FF2B5EF4-FFF2-40B4-BE49-F238E27FC236}">
                <a16:creationId xmlns:a16="http://schemas.microsoft.com/office/drawing/2014/main" id="{CB557A4D-9239-7241-A5CF-070937239812}"/>
              </a:ext>
            </a:extLst>
          </p:cNvPr>
          <p:cNvSpPr txBox="1"/>
          <p:nvPr/>
        </p:nvSpPr>
        <p:spPr>
          <a:xfrm>
            <a:off x="9978361" y="1358370"/>
            <a:ext cx="2200589" cy="253916"/>
          </a:xfrm>
          <a:prstGeom prst="rect">
            <a:avLst/>
          </a:prstGeom>
          <a:noFill/>
        </p:spPr>
        <p:txBody>
          <a:bodyPr wrap="square" rtlCol="0">
            <a:spAutoFit/>
          </a:bodyPr>
          <a:lstStyle/>
          <a:p>
            <a:pPr marL="119063" indent="-119063">
              <a:buFont typeface="Arial" panose="020B0604020202020204" pitchFamily="34" charset="0"/>
              <a:buChar char="•"/>
            </a:pPr>
            <a:r>
              <a:rPr lang="en-US" sz="1000" dirty="0"/>
              <a:t>Informal supervisor check-in</a:t>
            </a:r>
          </a:p>
        </p:txBody>
      </p:sp>
      <p:sp>
        <p:nvSpPr>
          <p:cNvPr id="80" name="TextBox 79">
            <a:extLst>
              <a:ext uri="{FF2B5EF4-FFF2-40B4-BE49-F238E27FC236}">
                <a16:creationId xmlns:a16="http://schemas.microsoft.com/office/drawing/2014/main" id="{3DA97183-4022-DFE1-EB20-1A6A5B4647C5}"/>
              </a:ext>
            </a:extLst>
          </p:cNvPr>
          <p:cNvSpPr txBox="1"/>
          <p:nvPr/>
        </p:nvSpPr>
        <p:spPr>
          <a:xfrm>
            <a:off x="7859835" y="2225117"/>
            <a:ext cx="2200589" cy="246221"/>
          </a:xfrm>
          <a:prstGeom prst="rect">
            <a:avLst/>
          </a:prstGeom>
          <a:noFill/>
        </p:spPr>
        <p:txBody>
          <a:bodyPr wrap="square" rtlCol="0">
            <a:spAutoFit/>
          </a:bodyPr>
          <a:lstStyle/>
          <a:p>
            <a:pPr marL="119063" indent="-119063">
              <a:buFont typeface="Arial" panose="020B0604020202020204" pitchFamily="34" charset="0"/>
              <a:buChar char="•"/>
            </a:pPr>
            <a:r>
              <a:rPr lang="en-US" sz="1000" dirty="0"/>
              <a:t>Mentor touch-point (optional)</a:t>
            </a:r>
          </a:p>
        </p:txBody>
      </p:sp>
      <p:sp>
        <p:nvSpPr>
          <p:cNvPr id="81" name="TextBox 80">
            <a:extLst>
              <a:ext uri="{FF2B5EF4-FFF2-40B4-BE49-F238E27FC236}">
                <a16:creationId xmlns:a16="http://schemas.microsoft.com/office/drawing/2014/main" id="{8608FEC4-BD13-E224-ED3F-D6422537D29E}"/>
              </a:ext>
            </a:extLst>
          </p:cNvPr>
          <p:cNvSpPr txBox="1"/>
          <p:nvPr/>
        </p:nvSpPr>
        <p:spPr>
          <a:xfrm>
            <a:off x="7859835" y="1362218"/>
            <a:ext cx="2200589" cy="246221"/>
          </a:xfrm>
          <a:prstGeom prst="rect">
            <a:avLst/>
          </a:prstGeom>
          <a:noFill/>
        </p:spPr>
        <p:txBody>
          <a:bodyPr wrap="square" rtlCol="0">
            <a:spAutoFit/>
          </a:bodyPr>
          <a:lstStyle/>
          <a:p>
            <a:pPr marL="119063" indent="-119063">
              <a:buFont typeface="Arial" panose="020B0604020202020204" pitchFamily="34" charset="0"/>
              <a:buChar char="•"/>
            </a:pPr>
            <a:r>
              <a:rPr lang="en-US" sz="1000" dirty="0"/>
              <a:t>Personal goal identification</a:t>
            </a:r>
          </a:p>
        </p:txBody>
      </p:sp>
      <p:sp>
        <p:nvSpPr>
          <p:cNvPr id="82" name="TextBox 81">
            <a:extLst>
              <a:ext uri="{FF2B5EF4-FFF2-40B4-BE49-F238E27FC236}">
                <a16:creationId xmlns:a16="http://schemas.microsoft.com/office/drawing/2014/main" id="{650C56D2-9506-DDB7-BD61-2B8A569272F4}"/>
              </a:ext>
            </a:extLst>
          </p:cNvPr>
          <p:cNvSpPr txBox="1"/>
          <p:nvPr/>
        </p:nvSpPr>
        <p:spPr>
          <a:xfrm>
            <a:off x="9978361" y="1779508"/>
            <a:ext cx="2200589" cy="253916"/>
          </a:xfrm>
          <a:prstGeom prst="rect">
            <a:avLst/>
          </a:prstGeom>
          <a:noFill/>
        </p:spPr>
        <p:txBody>
          <a:bodyPr wrap="square" rtlCol="0">
            <a:spAutoFit/>
          </a:bodyPr>
          <a:lstStyle/>
          <a:p>
            <a:pPr marL="119063" indent="-119063">
              <a:buFont typeface="Arial" panose="020B0604020202020204" pitchFamily="34" charset="0"/>
              <a:buChar char="•"/>
            </a:pPr>
            <a:r>
              <a:rPr lang="en-US" sz="1000" dirty="0"/>
              <a:t>Informal supervisor check-in</a:t>
            </a:r>
          </a:p>
        </p:txBody>
      </p:sp>
      <p:sp>
        <p:nvSpPr>
          <p:cNvPr id="83" name="TextBox 82">
            <a:extLst>
              <a:ext uri="{FF2B5EF4-FFF2-40B4-BE49-F238E27FC236}">
                <a16:creationId xmlns:a16="http://schemas.microsoft.com/office/drawing/2014/main" id="{F2B3B7D7-8683-A1F2-FE58-6A2C787F2E4B}"/>
              </a:ext>
            </a:extLst>
          </p:cNvPr>
          <p:cNvSpPr txBox="1"/>
          <p:nvPr/>
        </p:nvSpPr>
        <p:spPr>
          <a:xfrm>
            <a:off x="7859835" y="1706411"/>
            <a:ext cx="2200589" cy="400110"/>
          </a:xfrm>
          <a:prstGeom prst="rect">
            <a:avLst/>
          </a:prstGeom>
          <a:noFill/>
        </p:spPr>
        <p:txBody>
          <a:bodyPr wrap="square" rtlCol="0">
            <a:spAutoFit/>
          </a:bodyPr>
          <a:lstStyle/>
          <a:p>
            <a:pPr marL="119063" indent="-119063">
              <a:buFont typeface="Arial" panose="020B0604020202020204" pitchFamily="34" charset="0"/>
              <a:buChar char="•"/>
            </a:pPr>
            <a:r>
              <a:rPr lang="en-US" sz="1000" dirty="0"/>
              <a:t>Executive Champion meeting</a:t>
            </a:r>
          </a:p>
          <a:p>
            <a:pPr marL="119063" indent="-119063">
              <a:buFont typeface="Arial" panose="020B0604020202020204" pitchFamily="34" charset="0"/>
              <a:buChar char="•"/>
            </a:pPr>
            <a:r>
              <a:rPr lang="en-US" sz="1000" dirty="0"/>
              <a:t>Paired w Mentor (optional)</a:t>
            </a:r>
          </a:p>
        </p:txBody>
      </p:sp>
      <p:sp>
        <p:nvSpPr>
          <p:cNvPr id="84" name="TextBox 83">
            <a:extLst>
              <a:ext uri="{FF2B5EF4-FFF2-40B4-BE49-F238E27FC236}">
                <a16:creationId xmlns:a16="http://schemas.microsoft.com/office/drawing/2014/main" id="{2F2CC493-D82A-A76C-D162-026DD2420CD3}"/>
              </a:ext>
            </a:extLst>
          </p:cNvPr>
          <p:cNvSpPr txBox="1"/>
          <p:nvPr/>
        </p:nvSpPr>
        <p:spPr>
          <a:xfrm>
            <a:off x="9978361" y="2221269"/>
            <a:ext cx="2200589" cy="253916"/>
          </a:xfrm>
          <a:prstGeom prst="rect">
            <a:avLst/>
          </a:prstGeom>
          <a:noFill/>
        </p:spPr>
        <p:txBody>
          <a:bodyPr wrap="square" rtlCol="0">
            <a:spAutoFit/>
          </a:bodyPr>
          <a:lstStyle/>
          <a:p>
            <a:pPr marL="119063" indent="-119063">
              <a:buFont typeface="Arial" panose="020B0604020202020204" pitchFamily="34" charset="0"/>
              <a:buChar char="•"/>
            </a:pPr>
            <a:r>
              <a:rPr lang="en-US" sz="1000" dirty="0"/>
              <a:t>Informal supervisor check-in</a:t>
            </a:r>
          </a:p>
        </p:txBody>
      </p:sp>
      <p:sp>
        <p:nvSpPr>
          <p:cNvPr id="85" name="TextBox 84">
            <a:extLst>
              <a:ext uri="{FF2B5EF4-FFF2-40B4-BE49-F238E27FC236}">
                <a16:creationId xmlns:a16="http://schemas.microsoft.com/office/drawing/2014/main" id="{F4FF83B5-753E-F434-0A2B-66F8AF8D7670}"/>
              </a:ext>
            </a:extLst>
          </p:cNvPr>
          <p:cNvSpPr txBox="1"/>
          <p:nvPr/>
        </p:nvSpPr>
        <p:spPr>
          <a:xfrm>
            <a:off x="5941385" y="1362218"/>
            <a:ext cx="2200589" cy="246221"/>
          </a:xfrm>
          <a:prstGeom prst="rect">
            <a:avLst/>
          </a:prstGeom>
          <a:noFill/>
        </p:spPr>
        <p:txBody>
          <a:bodyPr wrap="square" rtlCol="0">
            <a:spAutoFit/>
          </a:bodyPr>
          <a:lstStyle/>
          <a:p>
            <a:pPr marL="119063" indent="-119063">
              <a:buFont typeface="Arial" panose="020B0604020202020204" pitchFamily="34" charset="0"/>
              <a:buChar char="•"/>
            </a:pPr>
            <a:r>
              <a:rPr lang="en-US" sz="1000" dirty="0"/>
              <a:t>Onboarding training</a:t>
            </a:r>
          </a:p>
        </p:txBody>
      </p:sp>
      <p:sp>
        <p:nvSpPr>
          <p:cNvPr id="86" name="TextBox 85">
            <a:extLst>
              <a:ext uri="{FF2B5EF4-FFF2-40B4-BE49-F238E27FC236}">
                <a16:creationId xmlns:a16="http://schemas.microsoft.com/office/drawing/2014/main" id="{CD929802-C307-88FA-431C-99B052C9D813}"/>
              </a:ext>
            </a:extLst>
          </p:cNvPr>
          <p:cNvSpPr txBox="1"/>
          <p:nvPr/>
        </p:nvSpPr>
        <p:spPr>
          <a:xfrm>
            <a:off x="6759540" y="948124"/>
            <a:ext cx="2200589" cy="246221"/>
          </a:xfrm>
          <a:prstGeom prst="rect">
            <a:avLst/>
          </a:prstGeom>
          <a:noFill/>
        </p:spPr>
        <p:txBody>
          <a:bodyPr wrap="square" rtlCol="0">
            <a:spAutoFit/>
          </a:bodyPr>
          <a:lstStyle/>
          <a:p>
            <a:pPr marL="119063" indent="-119063">
              <a:buFont typeface="Arial" panose="020B0604020202020204" pitchFamily="34" charset="0"/>
              <a:buChar char="•"/>
            </a:pPr>
            <a:r>
              <a:rPr lang="en-US" sz="1000" dirty="0"/>
              <a:t>Welcome briefing</a:t>
            </a:r>
          </a:p>
        </p:txBody>
      </p:sp>
      <p:sp>
        <p:nvSpPr>
          <p:cNvPr id="87" name="TextBox 86">
            <a:extLst>
              <a:ext uri="{FF2B5EF4-FFF2-40B4-BE49-F238E27FC236}">
                <a16:creationId xmlns:a16="http://schemas.microsoft.com/office/drawing/2014/main" id="{03E61485-EC1B-5831-2798-957C0E4FF2B7}"/>
              </a:ext>
            </a:extLst>
          </p:cNvPr>
          <p:cNvSpPr txBox="1"/>
          <p:nvPr/>
        </p:nvSpPr>
        <p:spPr>
          <a:xfrm>
            <a:off x="5933901" y="2225117"/>
            <a:ext cx="2200589" cy="246221"/>
          </a:xfrm>
          <a:prstGeom prst="rect">
            <a:avLst/>
          </a:prstGeom>
          <a:noFill/>
        </p:spPr>
        <p:txBody>
          <a:bodyPr wrap="square" rtlCol="0">
            <a:spAutoFit/>
          </a:bodyPr>
          <a:lstStyle/>
          <a:p>
            <a:pPr marL="119063" indent="-119063">
              <a:buFont typeface="Arial" panose="020B0604020202020204" pitchFamily="34" charset="0"/>
              <a:buChar char="•"/>
            </a:pPr>
            <a:r>
              <a:rPr lang="en-US" sz="1000" dirty="0"/>
              <a:t>Veteran Affinity Group Briefing</a:t>
            </a:r>
          </a:p>
        </p:txBody>
      </p:sp>
      <p:sp>
        <p:nvSpPr>
          <p:cNvPr id="88" name="TextBox 87">
            <a:extLst>
              <a:ext uri="{FF2B5EF4-FFF2-40B4-BE49-F238E27FC236}">
                <a16:creationId xmlns:a16="http://schemas.microsoft.com/office/drawing/2014/main" id="{37B896AD-AD17-D63A-7EEA-69856099287C}"/>
              </a:ext>
            </a:extLst>
          </p:cNvPr>
          <p:cNvSpPr txBox="1"/>
          <p:nvPr/>
        </p:nvSpPr>
        <p:spPr>
          <a:xfrm>
            <a:off x="6759540" y="2644429"/>
            <a:ext cx="2200589" cy="246221"/>
          </a:xfrm>
          <a:prstGeom prst="rect">
            <a:avLst/>
          </a:prstGeom>
          <a:noFill/>
        </p:spPr>
        <p:txBody>
          <a:bodyPr wrap="square" rtlCol="0">
            <a:spAutoFit/>
          </a:bodyPr>
          <a:lstStyle/>
          <a:p>
            <a:pPr marL="119063" indent="-119063">
              <a:buFont typeface="Arial" panose="020B0604020202020204" pitchFamily="34" charset="0"/>
              <a:buChar char="•"/>
            </a:pPr>
            <a:r>
              <a:rPr lang="en-US" sz="1000" dirty="0"/>
              <a:t>Affinity Group Activity</a:t>
            </a:r>
          </a:p>
        </p:txBody>
      </p:sp>
      <p:sp>
        <p:nvSpPr>
          <p:cNvPr id="89" name="TextBox 88">
            <a:extLst>
              <a:ext uri="{FF2B5EF4-FFF2-40B4-BE49-F238E27FC236}">
                <a16:creationId xmlns:a16="http://schemas.microsoft.com/office/drawing/2014/main" id="{A6603246-4E72-BC1D-D350-F708A01085C4}"/>
              </a:ext>
            </a:extLst>
          </p:cNvPr>
          <p:cNvSpPr txBox="1"/>
          <p:nvPr/>
        </p:nvSpPr>
        <p:spPr>
          <a:xfrm>
            <a:off x="7859835" y="3566148"/>
            <a:ext cx="2200589" cy="246221"/>
          </a:xfrm>
          <a:prstGeom prst="rect">
            <a:avLst/>
          </a:prstGeom>
          <a:noFill/>
        </p:spPr>
        <p:txBody>
          <a:bodyPr wrap="square" rtlCol="0">
            <a:spAutoFit/>
          </a:bodyPr>
          <a:lstStyle/>
          <a:p>
            <a:pPr marL="119063" indent="-119063">
              <a:buFont typeface="Arial" panose="020B0604020202020204" pitchFamily="34" charset="0"/>
              <a:buChar char="•"/>
            </a:pPr>
            <a:r>
              <a:rPr lang="en-US" sz="1000" dirty="0"/>
              <a:t>Mentor touch-point (optional)</a:t>
            </a:r>
          </a:p>
        </p:txBody>
      </p:sp>
      <p:sp>
        <p:nvSpPr>
          <p:cNvPr id="90" name="TextBox 89">
            <a:extLst>
              <a:ext uri="{FF2B5EF4-FFF2-40B4-BE49-F238E27FC236}">
                <a16:creationId xmlns:a16="http://schemas.microsoft.com/office/drawing/2014/main" id="{F85A66AA-A6DF-66C8-6BE9-BCD6B4CA6725}"/>
              </a:ext>
            </a:extLst>
          </p:cNvPr>
          <p:cNvSpPr txBox="1"/>
          <p:nvPr/>
        </p:nvSpPr>
        <p:spPr>
          <a:xfrm>
            <a:off x="7859835" y="4041156"/>
            <a:ext cx="2200589" cy="246221"/>
          </a:xfrm>
          <a:prstGeom prst="rect">
            <a:avLst/>
          </a:prstGeom>
          <a:noFill/>
        </p:spPr>
        <p:txBody>
          <a:bodyPr wrap="square" rtlCol="0">
            <a:spAutoFit/>
          </a:bodyPr>
          <a:lstStyle/>
          <a:p>
            <a:pPr marL="119063" indent="-119063">
              <a:buFont typeface="Arial" panose="020B0604020202020204" pitchFamily="34" charset="0"/>
              <a:buChar char="•"/>
            </a:pPr>
            <a:r>
              <a:rPr lang="en-US" sz="1000" dirty="0"/>
              <a:t>Mentor touch-point (optional)</a:t>
            </a:r>
          </a:p>
        </p:txBody>
      </p:sp>
      <p:sp>
        <p:nvSpPr>
          <p:cNvPr id="91" name="TextBox 90">
            <a:extLst>
              <a:ext uri="{FF2B5EF4-FFF2-40B4-BE49-F238E27FC236}">
                <a16:creationId xmlns:a16="http://schemas.microsoft.com/office/drawing/2014/main" id="{E6457988-E22D-B701-2FE0-E4615D3A6F42}"/>
              </a:ext>
            </a:extLst>
          </p:cNvPr>
          <p:cNvSpPr txBox="1"/>
          <p:nvPr/>
        </p:nvSpPr>
        <p:spPr>
          <a:xfrm>
            <a:off x="6759540" y="4461636"/>
            <a:ext cx="2200589" cy="246221"/>
          </a:xfrm>
          <a:prstGeom prst="rect">
            <a:avLst/>
          </a:prstGeom>
          <a:noFill/>
        </p:spPr>
        <p:txBody>
          <a:bodyPr wrap="square" rtlCol="0">
            <a:spAutoFit/>
          </a:bodyPr>
          <a:lstStyle/>
          <a:p>
            <a:pPr marL="119063" indent="-119063">
              <a:buFont typeface="Arial" panose="020B0604020202020204" pitchFamily="34" charset="0"/>
              <a:buChar char="•"/>
            </a:pPr>
            <a:r>
              <a:rPr lang="en-US" sz="1000" dirty="0"/>
              <a:t>Affinity Group Activity</a:t>
            </a:r>
          </a:p>
        </p:txBody>
      </p:sp>
      <p:sp>
        <p:nvSpPr>
          <p:cNvPr id="92" name="TextBox 91">
            <a:extLst>
              <a:ext uri="{FF2B5EF4-FFF2-40B4-BE49-F238E27FC236}">
                <a16:creationId xmlns:a16="http://schemas.microsoft.com/office/drawing/2014/main" id="{FD76054A-4821-09A4-1E54-E09D2396924C}"/>
              </a:ext>
            </a:extLst>
          </p:cNvPr>
          <p:cNvSpPr txBox="1"/>
          <p:nvPr/>
        </p:nvSpPr>
        <p:spPr>
          <a:xfrm>
            <a:off x="7859835" y="5318176"/>
            <a:ext cx="2200589" cy="246221"/>
          </a:xfrm>
          <a:prstGeom prst="rect">
            <a:avLst/>
          </a:prstGeom>
          <a:noFill/>
        </p:spPr>
        <p:txBody>
          <a:bodyPr wrap="square" rtlCol="0">
            <a:spAutoFit/>
          </a:bodyPr>
          <a:lstStyle/>
          <a:p>
            <a:pPr marL="119063" indent="-119063">
              <a:buFont typeface="Arial" panose="020B0604020202020204" pitchFamily="34" charset="0"/>
              <a:buChar char="•"/>
            </a:pPr>
            <a:r>
              <a:rPr lang="en-US" sz="1000" dirty="0"/>
              <a:t>Mentor touch-point (optional)</a:t>
            </a:r>
          </a:p>
        </p:txBody>
      </p:sp>
      <p:sp>
        <p:nvSpPr>
          <p:cNvPr id="93" name="TextBox 92">
            <a:extLst>
              <a:ext uri="{FF2B5EF4-FFF2-40B4-BE49-F238E27FC236}">
                <a16:creationId xmlns:a16="http://schemas.microsoft.com/office/drawing/2014/main" id="{57ACFE3F-BCE5-AEAA-2341-0AE94229A054}"/>
              </a:ext>
            </a:extLst>
          </p:cNvPr>
          <p:cNvSpPr txBox="1"/>
          <p:nvPr/>
        </p:nvSpPr>
        <p:spPr>
          <a:xfrm>
            <a:off x="7859835" y="5720995"/>
            <a:ext cx="2200589" cy="246221"/>
          </a:xfrm>
          <a:prstGeom prst="rect">
            <a:avLst/>
          </a:prstGeom>
          <a:noFill/>
        </p:spPr>
        <p:txBody>
          <a:bodyPr wrap="square" rtlCol="0">
            <a:spAutoFit/>
          </a:bodyPr>
          <a:lstStyle/>
          <a:p>
            <a:pPr marL="119063" indent="-119063">
              <a:buFont typeface="Arial" panose="020B0604020202020204" pitchFamily="34" charset="0"/>
              <a:buChar char="•"/>
            </a:pPr>
            <a:r>
              <a:rPr lang="en-US" sz="1000" dirty="0"/>
              <a:t>Mentor touch-point (optional)</a:t>
            </a:r>
          </a:p>
        </p:txBody>
      </p:sp>
      <p:sp>
        <p:nvSpPr>
          <p:cNvPr id="94" name="TextBox 93">
            <a:extLst>
              <a:ext uri="{FF2B5EF4-FFF2-40B4-BE49-F238E27FC236}">
                <a16:creationId xmlns:a16="http://schemas.microsoft.com/office/drawing/2014/main" id="{A1261EC9-C025-9BDB-0A08-9530AE1419F8}"/>
              </a:ext>
            </a:extLst>
          </p:cNvPr>
          <p:cNvSpPr txBox="1"/>
          <p:nvPr/>
        </p:nvSpPr>
        <p:spPr>
          <a:xfrm>
            <a:off x="6759540" y="6109986"/>
            <a:ext cx="2200589" cy="246221"/>
          </a:xfrm>
          <a:prstGeom prst="rect">
            <a:avLst/>
          </a:prstGeom>
          <a:noFill/>
        </p:spPr>
        <p:txBody>
          <a:bodyPr wrap="square" rtlCol="0">
            <a:spAutoFit/>
          </a:bodyPr>
          <a:lstStyle/>
          <a:p>
            <a:pPr marL="119063" indent="-119063">
              <a:buFont typeface="Arial" panose="020B0604020202020204" pitchFamily="34" charset="0"/>
              <a:buChar char="•"/>
            </a:pPr>
            <a:r>
              <a:rPr lang="en-US" sz="1000" dirty="0"/>
              <a:t>Affinity Group Activity</a:t>
            </a:r>
          </a:p>
        </p:txBody>
      </p:sp>
      <p:sp>
        <p:nvSpPr>
          <p:cNvPr id="95" name="TextBox 94">
            <a:extLst>
              <a:ext uri="{FF2B5EF4-FFF2-40B4-BE49-F238E27FC236}">
                <a16:creationId xmlns:a16="http://schemas.microsoft.com/office/drawing/2014/main" id="{685BEA86-29AA-324E-E1AE-8F53538893C5}"/>
              </a:ext>
            </a:extLst>
          </p:cNvPr>
          <p:cNvSpPr txBox="1"/>
          <p:nvPr/>
        </p:nvSpPr>
        <p:spPr>
          <a:xfrm>
            <a:off x="7859835" y="4884906"/>
            <a:ext cx="2200589" cy="246221"/>
          </a:xfrm>
          <a:prstGeom prst="rect">
            <a:avLst/>
          </a:prstGeom>
          <a:noFill/>
        </p:spPr>
        <p:txBody>
          <a:bodyPr wrap="square" rtlCol="0">
            <a:spAutoFit/>
          </a:bodyPr>
          <a:lstStyle/>
          <a:p>
            <a:pPr marL="119063" indent="-119063">
              <a:buFont typeface="Arial" panose="020B0604020202020204" pitchFamily="34" charset="0"/>
              <a:buChar char="•"/>
            </a:pPr>
            <a:r>
              <a:rPr lang="en-US" sz="1000" dirty="0"/>
              <a:t>Informal supervisor check-in</a:t>
            </a:r>
          </a:p>
        </p:txBody>
      </p:sp>
      <p:sp>
        <p:nvSpPr>
          <p:cNvPr id="96" name="TextBox 95">
            <a:extLst>
              <a:ext uri="{FF2B5EF4-FFF2-40B4-BE49-F238E27FC236}">
                <a16:creationId xmlns:a16="http://schemas.microsoft.com/office/drawing/2014/main" id="{07289781-5FCF-BE33-113A-54862D49BC06}"/>
              </a:ext>
            </a:extLst>
          </p:cNvPr>
          <p:cNvSpPr txBox="1"/>
          <p:nvPr/>
        </p:nvSpPr>
        <p:spPr>
          <a:xfrm>
            <a:off x="9032582" y="3067344"/>
            <a:ext cx="2200589" cy="246221"/>
          </a:xfrm>
          <a:prstGeom prst="rect">
            <a:avLst/>
          </a:prstGeom>
          <a:noFill/>
        </p:spPr>
        <p:txBody>
          <a:bodyPr wrap="square" rtlCol="0">
            <a:spAutoFit/>
          </a:bodyPr>
          <a:lstStyle/>
          <a:p>
            <a:pPr marL="119063" indent="-119063">
              <a:buFont typeface="Arial" panose="020B0604020202020204" pitchFamily="34" charset="0"/>
              <a:buChar char="•"/>
            </a:pPr>
            <a:r>
              <a:rPr lang="en-US" sz="1000" dirty="0"/>
              <a:t>Affinity Group Activity</a:t>
            </a:r>
          </a:p>
        </p:txBody>
      </p:sp>
      <p:sp>
        <p:nvSpPr>
          <p:cNvPr id="97" name="TextBox 96">
            <a:extLst>
              <a:ext uri="{FF2B5EF4-FFF2-40B4-BE49-F238E27FC236}">
                <a16:creationId xmlns:a16="http://schemas.microsoft.com/office/drawing/2014/main" id="{83130416-DB62-9D72-C02F-6EA81FAC4739}"/>
              </a:ext>
            </a:extLst>
          </p:cNvPr>
          <p:cNvSpPr txBox="1"/>
          <p:nvPr/>
        </p:nvSpPr>
        <p:spPr>
          <a:xfrm>
            <a:off x="10312514" y="3074346"/>
            <a:ext cx="2200589" cy="246221"/>
          </a:xfrm>
          <a:prstGeom prst="rect">
            <a:avLst/>
          </a:prstGeom>
          <a:noFill/>
        </p:spPr>
        <p:txBody>
          <a:bodyPr wrap="square" rtlCol="0">
            <a:spAutoFit/>
          </a:bodyPr>
          <a:lstStyle/>
          <a:p>
            <a:pPr marL="119063" marR="0" lvl="0" indent="-109538"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lang="en-US" sz="1000" dirty="0">
                <a:solidFill>
                  <a:schemeClr val="tx1"/>
                </a:solidFill>
              </a:rPr>
              <a:t>Veterans Assimilation Training</a:t>
            </a:r>
          </a:p>
        </p:txBody>
      </p:sp>
      <p:sp>
        <p:nvSpPr>
          <p:cNvPr id="17" name="Footer Placeholder 14">
            <a:extLst>
              <a:ext uri="{FF2B5EF4-FFF2-40B4-BE49-F238E27FC236}">
                <a16:creationId xmlns:a16="http://schemas.microsoft.com/office/drawing/2014/main" id="{76B06C8D-93B6-80F6-0AA7-68F7D16D7135}"/>
              </a:ext>
            </a:extLst>
          </p:cNvPr>
          <p:cNvSpPr txBox="1">
            <a:spLocks/>
          </p:cNvSpPr>
          <p:nvPr/>
        </p:nvSpPr>
        <p:spPr>
          <a:xfrm>
            <a:off x="11183565" y="6470089"/>
            <a:ext cx="1018039" cy="404614"/>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chemeClr val="tx1">
                    <a:lumMod val="50000"/>
                    <a:lumOff val="50000"/>
                  </a:schemeClr>
                </a:solidFill>
              </a:rPr>
              <a:t>COPYRIGHT</a:t>
            </a:r>
          </a:p>
        </p:txBody>
      </p:sp>
      <p:sp>
        <p:nvSpPr>
          <p:cNvPr id="98" name="TextBox 97">
            <a:extLst>
              <a:ext uri="{FF2B5EF4-FFF2-40B4-BE49-F238E27FC236}">
                <a16:creationId xmlns:a16="http://schemas.microsoft.com/office/drawing/2014/main" id="{CAB25FBA-5CB1-79C1-7B4F-FF2D79DBB869}"/>
              </a:ext>
            </a:extLst>
          </p:cNvPr>
          <p:cNvSpPr txBox="1"/>
          <p:nvPr/>
        </p:nvSpPr>
        <p:spPr>
          <a:xfrm>
            <a:off x="1550592" y="6270406"/>
            <a:ext cx="3677257" cy="507831"/>
          </a:xfrm>
          <a:prstGeom prst="rect">
            <a:avLst/>
          </a:prstGeom>
          <a:noFill/>
        </p:spPr>
        <p:txBody>
          <a:bodyPr wrap="square" rtlCol="0">
            <a:spAutoFit/>
          </a:bodyPr>
          <a:lstStyle/>
          <a:p>
            <a:r>
              <a:rPr lang="en-US" sz="900" dirty="0"/>
              <a:t>Source: Matthew J. Louis, </a:t>
            </a:r>
            <a:r>
              <a:rPr lang="en-US" sz="900" i="1" dirty="0"/>
              <a:t>Hiring Veterans: How to Leverage Military Talent for Organizational Growth </a:t>
            </a:r>
            <a:r>
              <a:rPr lang="en-US" sz="900" dirty="0"/>
              <a:t>(Newburyport, MA: Career Press, 2023). </a:t>
            </a:r>
          </a:p>
        </p:txBody>
      </p:sp>
    </p:spTree>
    <p:extLst>
      <p:ext uri="{BB962C8B-B14F-4D97-AF65-F5344CB8AC3E}">
        <p14:creationId xmlns:p14="http://schemas.microsoft.com/office/powerpoint/2010/main" val="18691856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A7F65D9-6EB8-29C3-D1F4-887C153ED83E}"/>
              </a:ext>
            </a:extLst>
          </p:cNvPr>
          <p:cNvPicPr>
            <a:picLocks noChangeAspect="1"/>
          </p:cNvPicPr>
          <p:nvPr/>
        </p:nvPicPr>
        <p:blipFill>
          <a:blip r:embed="rId3"/>
          <a:stretch>
            <a:fillRect/>
          </a:stretch>
        </p:blipFill>
        <p:spPr>
          <a:xfrm>
            <a:off x="0" y="-1"/>
            <a:ext cx="12390120" cy="8258687"/>
          </a:xfrm>
          <a:prstGeom prst="rect">
            <a:avLst/>
          </a:prstGeom>
        </p:spPr>
      </p:pic>
      <p:sp>
        <p:nvSpPr>
          <p:cNvPr id="4" name="Rectangle 3">
            <a:extLst>
              <a:ext uri="{FF2B5EF4-FFF2-40B4-BE49-F238E27FC236}">
                <a16:creationId xmlns:a16="http://schemas.microsoft.com/office/drawing/2014/main" id="{DBA9A88E-27CD-F6B1-8E7B-12CA2E268BB2}"/>
              </a:ext>
            </a:extLst>
          </p:cNvPr>
          <p:cNvSpPr/>
          <p:nvPr/>
        </p:nvSpPr>
        <p:spPr>
          <a:xfrm>
            <a:off x="0" y="0"/>
            <a:ext cx="12390120" cy="6071616"/>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02031EC-6889-4D14-88E7-FE406A0BED65}"/>
              </a:ext>
            </a:extLst>
          </p:cNvPr>
          <p:cNvSpPr>
            <a:spLocks noGrp="1"/>
          </p:cNvSpPr>
          <p:nvPr>
            <p:ph type="title"/>
          </p:nvPr>
        </p:nvSpPr>
        <p:spPr>
          <a:xfrm>
            <a:off x="1031357" y="451874"/>
            <a:ext cx="10383569" cy="1485900"/>
          </a:xfrm>
        </p:spPr>
        <p:txBody>
          <a:bodyPr vert="horz" lIns="91440" tIns="45720" rIns="91440" bIns="45720" rtlCol="0" anchor="t">
            <a:normAutofit/>
          </a:bodyPr>
          <a:lstStyle/>
          <a:p>
            <a:r>
              <a:rPr lang="en-US" dirty="0">
                <a:latin typeface="Rockwell" panose="02060603020205020403" pitchFamily="18" charset="0"/>
              </a:rPr>
              <a:t>The Civil-Military Divide – A Definition</a:t>
            </a:r>
          </a:p>
        </p:txBody>
      </p:sp>
      <p:sp>
        <p:nvSpPr>
          <p:cNvPr id="20" name="TextBox 19">
            <a:extLst>
              <a:ext uri="{FF2B5EF4-FFF2-40B4-BE49-F238E27FC236}">
                <a16:creationId xmlns:a16="http://schemas.microsoft.com/office/drawing/2014/main" id="{BB9D665C-A842-49D9-9723-A84A92052506}"/>
              </a:ext>
            </a:extLst>
          </p:cNvPr>
          <p:cNvSpPr txBox="1"/>
          <p:nvPr/>
        </p:nvSpPr>
        <p:spPr>
          <a:xfrm>
            <a:off x="1371599" y="6127529"/>
            <a:ext cx="9793705" cy="646331"/>
          </a:xfrm>
          <a:prstGeom prst="rect">
            <a:avLst/>
          </a:prstGeom>
          <a:solidFill>
            <a:srgbClr val="FFC000"/>
          </a:solidFill>
          <a:ln>
            <a:solidFill>
              <a:srgbClr val="FFC000"/>
            </a:solidFill>
          </a:ln>
        </p:spPr>
        <p:txBody>
          <a:bodyPr wrap="square" rtlCol="0">
            <a:spAutoFit/>
          </a:bodyPr>
          <a:lstStyle/>
          <a:p>
            <a:pPr algn="ctr"/>
            <a:r>
              <a:rPr lang="en-US" dirty="0"/>
              <a:t>This drives a fundamental disconnect between what veterans expect of employers and what employers expect of veterans</a:t>
            </a:r>
          </a:p>
        </p:txBody>
      </p:sp>
      <p:sp>
        <p:nvSpPr>
          <p:cNvPr id="7" name="Freeform: Shape 6">
            <a:extLst>
              <a:ext uri="{FF2B5EF4-FFF2-40B4-BE49-F238E27FC236}">
                <a16:creationId xmlns:a16="http://schemas.microsoft.com/office/drawing/2014/main" id="{0FFCADC6-E9B7-44AA-BBD1-30526FD2E336}"/>
              </a:ext>
            </a:extLst>
          </p:cNvPr>
          <p:cNvSpPr/>
          <p:nvPr/>
        </p:nvSpPr>
        <p:spPr>
          <a:xfrm>
            <a:off x="5096614" y="1523811"/>
            <a:ext cx="4568616" cy="810229"/>
          </a:xfrm>
          <a:custGeom>
            <a:avLst/>
            <a:gdLst>
              <a:gd name="connsiteX0" fmla="*/ 135041 w 810228"/>
              <a:gd name="connsiteY0" fmla="*/ 0 h 4568615"/>
              <a:gd name="connsiteX1" fmla="*/ 675187 w 810228"/>
              <a:gd name="connsiteY1" fmla="*/ 0 h 4568615"/>
              <a:gd name="connsiteX2" fmla="*/ 810228 w 810228"/>
              <a:gd name="connsiteY2" fmla="*/ 135041 h 4568615"/>
              <a:gd name="connsiteX3" fmla="*/ 810228 w 810228"/>
              <a:gd name="connsiteY3" fmla="*/ 4568615 h 4568615"/>
              <a:gd name="connsiteX4" fmla="*/ 810228 w 810228"/>
              <a:gd name="connsiteY4" fmla="*/ 4568615 h 4568615"/>
              <a:gd name="connsiteX5" fmla="*/ 0 w 810228"/>
              <a:gd name="connsiteY5" fmla="*/ 4568615 h 4568615"/>
              <a:gd name="connsiteX6" fmla="*/ 0 w 810228"/>
              <a:gd name="connsiteY6" fmla="*/ 4568615 h 4568615"/>
              <a:gd name="connsiteX7" fmla="*/ 0 w 810228"/>
              <a:gd name="connsiteY7" fmla="*/ 135041 h 4568615"/>
              <a:gd name="connsiteX8" fmla="*/ 135041 w 810228"/>
              <a:gd name="connsiteY8" fmla="*/ 0 h 4568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0228" h="4568615">
                <a:moveTo>
                  <a:pt x="810228" y="761455"/>
                </a:moveTo>
                <a:lnTo>
                  <a:pt x="810228" y="3807160"/>
                </a:lnTo>
                <a:cubicBezTo>
                  <a:pt x="810228" y="4227698"/>
                  <a:pt x="799506" y="4568612"/>
                  <a:pt x="786279" y="4568612"/>
                </a:cubicBezTo>
                <a:lnTo>
                  <a:pt x="0" y="4568612"/>
                </a:lnTo>
                <a:lnTo>
                  <a:pt x="0" y="4568612"/>
                </a:lnTo>
                <a:lnTo>
                  <a:pt x="0" y="3"/>
                </a:lnTo>
                <a:lnTo>
                  <a:pt x="0" y="3"/>
                </a:lnTo>
                <a:lnTo>
                  <a:pt x="786279" y="3"/>
                </a:lnTo>
                <a:cubicBezTo>
                  <a:pt x="799506" y="3"/>
                  <a:pt x="810228" y="340917"/>
                  <a:pt x="810228" y="761455"/>
                </a:cubicBezTo>
                <a:close/>
              </a:path>
            </a:pathLst>
          </a:custGeom>
        </p:spPr>
        <p:style>
          <a:lnRef idx="2">
            <a:schemeClr val="dk2">
              <a:alpha val="90000"/>
              <a:tint val="40000"/>
              <a:hueOff val="0"/>
              <a:satOff val="0"/>
              <a:lumOff val="0"/>
              <a:alphaOff val="0"/>
            </a:schemeClr>
          </a:lnRef>
          <a:fillRef idx="1">
            <a:schemeClr val="dk2">
              <a:alpha val="90000"/>
              <a:tint val="40000"/>
              <a:hueOff val="0"/>
              <a:satOff val="0"/>
              <a:lumOff val="0"/>
              <a:alphaOff val="0"/>
            </a:schemeClr>
          </a:fillRef>
          <a:effectRef idx="0">
            <a:schemeClr val="dk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1911" tIns="60507" rIns="81462" bIns="60508" numCol="1" spcCol="1270" anchor="ctr" anchorCtr="0">
            <a:noAutofit/>
          </a:bodyPr>
          <a:lstStyle/>
          <a:p>
            <a:pPr marL="57150" lvl="1" indent="-57150" algn="l" defTabSz="488950">
              <a:lnSpc>
                <a:spcPct val="90000"/>
              </a:lnSpc>
              <a:spcBef>
                <a:spcPct val="0"/>
              </a:spcBef>
              <a:spcAft>
                <a:spcPct val="15000"/>
              </a:spcAft>
              <a:buChar char="•"/>
            </a:pPr>
            <a:r>
              <a:rPr lang="en-US" sz="1400" kern="1200" dirty="0"/>
              <a:t>The nation’s civilian population and</a:t>
            </a:r>
          </a:p>
          <a:p>
            <a:pPr marL="57150" lvl="1" indent="-57150" algn="l" defTabSz="488950">
              <a:lnSpc>
                <a:spcPct val="90000"/>
              </a:lnSpc>
              <a:spcBef>
                <a:spcPct val="0"/>
              </a:spcBef>
              <a:spcAft>
                <a:spcPct val="15000"/>
              </a:spcAft>
              <a:buChar char="•"/>
            </a:pPr>
            <a:r>
              <a:rPr lang="en-US" sz="1400" kern="1200" dirty="0"/>
              <a:t>Those who serve in the all-volunteer military</a:t>
            </a:r>
          </a:p>
        </p:txBody>
      </p:sp>
      <p:sp>
        <p:nvSpPr>
          <p:cNvPr id="8" name="Freeform: Shape 7">
            <a:extLst>
              <a:ext uri="{FF2B5EF4-FFF2-40B4-BE49-F238E27FC236}">
                <a16:creationId xmlns:a16="http://schemas.microsoft.com/office/drawing/2014/main" id="{B7EEDB06-ADC2-4551-BD1D-87F249CE4B88}"/>
              </a:ext>
            </a:extLst>
          </p:cNvPr>
          <p:cNvSpPr/>
          <p:nvPr/>
        </p:nvSpPr>
        <p:spPr>
          <a:xfrm>
            <a:off x="2526769" y="1422532"/>
            <a:ext cx="2569846" cy="1012786"/>
          </a:xfrm>
          <a:custGeom>
            <a:avLst/>
            <a:gdLst>
              <a:gd name="connsiteX0" fmla="*/ 0 w 2569846"/>
              <a:gd name="connsiteY0" fmla="*/ 168801 h 1012786"/>
              <a:gd name="connsiteX1" fmla="*/ 168801 w 2569846"/>
              <a:gd name="connsiteY1" fmla="*/ 0 h 1012786"/>
              <a:gd name="connsiteX2" fmla="*/ 2401045 w 2569846"/>
              <a:gd name="connsiteY2" fmla="*/ 0 h 1012786"/>
              <a:gd name="connsiteX3" fmla="*/ 2569846 w 2569846"/>
              <a:gd name="connsiteY3" fmla="*/ 168801 h 1012786"/>
              <a:gd name="connsiteX4" fmla="*/ 2569846 w 2569846"/>
              <a:gd name="connsiteY4" fmla="*/ 843985 h 1012786"/>
              <a:gd name="connsiteX5" fmla="*/ 2401045 w 2569846"/>
              <a:gd name="connsiteY5" fmla="*/ 1012786 h 1012786"/>
              <a:gd name="connsiteX6" fmla="*/ 168801 w 2569846"/>
              <a:gd name="connsiteY6" fmla="*/ 1012786 h 1012786"/>
              <a:gd name="connsiteX7" fmla="*/ 0 w 2569846"/>
              <a:gd name="connsiteY7" fmla="*/ 843985 h 1012786"/>
              <a:gd name="connsiteX8" fmla="*/ 0 w 2569846"/>
              <a:gd name="connsiteY8" fmla="*/ 168801 h 1012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69846" h="1012786">
                <a:moveTo>
                  <a:pt x="0" y="168801"/>
                </a:moveTo>
                <a:cubicBezTo>
                  <a:pt x="0" y="75575"/>
                  <a:pt x="75575" y="0"/>
                  <a:pt x="168801" y="0"/>
                </a:cubicBezTo>
                <a:lnTo>
                  <a:pt x="2401045" y="0"/>
                </a:lnTo>
                <a:cubicBezTo>
                  <a:pt x="2494271" y="0"/>
                  <a:pt x="2569846" y="75575"/>
                  <a:pt x="2569846" y="168801"/>
                </a:cubicBezTo>
                <a:lnTo>
                  <a:pt x="2569846" y="843985"/>
                </a:lnTo>
                <a:cubicBezTo>
                  <a:pt x="2569846" y="937211"/>
                  <a:pt x="2494271" y="1012786"/>
                  <a:pt x="2401045" y="1012786"/>
                </a:cubicBezTo>
                <a:lnTo>
                  <a:pt x="168801" y="1012786"/>
                </a:lnTo>
                <a:cubicBezTo>
                  <a:pt x="75575" y="1012786"/>
                  <a:pt x="0" y="937211"/>
                  <a:pt x="0" y="843985"/>
                </a:cubicBezTo>
                <a:lnTo>
                  <a:pt x="0" y="168801"/>
                </a:lnTo>
                <a:close/>
              </a:path>
            </a:pathLst>
          </a:custGeom>
          <a:solidFill>
            <a:schemeClr val="tx1"/>
          </a:solidFill>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spcFirstLastPara="0" vert="horz" wrap="square" lIns="129450" tIns="89445" rIns="129450" bIns="89445" numCol="1" spcCol="1270" anchor="ctr" anchorCtr="0">
            <a:noAutofit/>
          </a:bodyPr>
          <a:lstStyle/>
          <a:p>
            <a:pPr marL="0" lvl="0" indent="0" algn="ctr" defTabSz="933450">
              <a:lnSpc>
                <a:spcPct val="90000"/>
              </a:lnSpc>
              <a:spcBef>
                <a:spcPct val="0"/>
              </a:spcBef>
              <a:spcAft>
                <a:spcPct val="35000"/>
              </a:spcAft>
              <a:buNone/>
            </a:pPr>
            <a:r>
              <a:rPr lang="en-US" sz="2100" kern="1200" dirty="0"/>
              <a:t>A lack of understanding between…</a:t>
            </a:r>
          </a:p>
        </p:txBody>
      </p:sp>
      <p:sp>
        <p:nvSpPr>
          <p:cNvPr id="9" name="Freeform: Shape 8">
            <a:extLst>
              <a:ext uri="{FF2B5EF4-FFF2-40B4-BE49-F238E27FC236}">
                <a16:creationId xmlns:a16="http://schemas.microsoft.com/office/drawing/2014/main" id="{8326E882-13B4-4AB9-A673-8E8689C97DFC}"/>
              </a:ext>
            </a:extLst>
          </p:cNvPr>
          <p:cNvSpPr/>
          <p:nvPr/>
        </p:nvSpPr>
        <p:spPr>
          <a:xfrm>
            <a:off x="5096614" y="2587237"/>
            <a:ext cx="4568616" cy="810229"/>
          </a:xfrm>
          <a:custGeom>
            <a:avLst/>
            <a:gdLst>
              <a:gd name="connsiteX0" fmla="*/ 135041 w 810228"/>
              <a:gd name="connsiteY0" fmla="*/ 0 h 4568615"/>
              <a:gd name="connsiteX1" fmla="*/ 675187 w 810228"/>
              <a:gd name="connsiteY1" fmla="*/ 0 h 4568615"/>
              <a:gd name="connsiteX2" fmla="*/ 810228 w 810228"/>
              <a:gd name="connsiteY2" fmla="*/ 135041 h 4568615"/>
              <a:gd name="connsiteX3" fmla="*/ 810228 w 810228"/>
              <a:gd name="connsiteY3" fmla="*/ 4568615 h 4568615"/>
              <a:gd name="connsiteX4" fmla="*/ 810228 w 810228"/>
              <a:gd name="connsiteY4" fmla="*/ 4568615 h 4568615"/>
              <a:gd name="connsiteX5" fmla="*/ 0 w 810228"/>
              <a:gd name="connsiteY5" fmla="*/ 4568615 h 4568615"/>
              <a:gd name="connsiteX6" fmla="*/ 0 w 810228"/>
              <a:gd name="connsiteY6" fmla="*/ 4568615 h 4568615"/>
              <a:gd name="connsiteX7" fmla="*/ 0 w 810228"/>
              <a:gd name="connsiteY7" fmla="*/ 135041 h 4568615"/>
              <a:gd name="connsiteX8" fmla="*/ 135041 w 810228"/>
              <a:gd name="connsiteY8" fmla="*/ 0 h 4568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0228" h="4568615">
                <a:moveTo>
                  <a:pt x="810228" y="761455"/>
                </a:moveTo>
                <a:lnTo>
                  <a:pt x="810228" y="3807160"/>
                </a:lnTo>
                <a:cubicBezTo>
                  <a:pt x="810228" y="4227698"/>
                  <a:pt x="799506" y="4568612"/>
                  <a:pt x="786279" y="4568612"/>
                </a:cubicBezTo>
                <a:lnTo>
                  <a:pt x="0" y="4568612"/>
                </a:lnTo>
                <a:lnTo>
                  <a:pt x="0" y="4568612"/>
                </a:lnTo>
                <a:lnTo>
                  <a:pt x="0" y="3"/>
                </a:lnTo>
                <a:lnTo>
                  <a:pt x="0" y="3"/>
                </a:lnTo>
                <a:lnTo>
                  <a:pt x="786279" y="3"/>
                </a:lnTo>
                <a:cubicBezTo>
                  <a:pt x="799506" y="3"/>
                  <a:pt x="810228" y="340917"/>
                  <a:pt x="810228" y="761455"/>
                </a:cubicBezTo>
                <a:close/>
              </a:path>
            </a:pathLst>
          </a:custGeom>
        </p:spPr>
        <p:style>
          <a:lnRef idx="2">
            <a:schemeClr val="dk2">
              <a:alpha val="90000"/>
              <a:tint val="40000"/>
              <a:hueOff val="0"/>
              <a:satOff val="0"/>
              <a:lumOff val="0"/>
              <a:alphaOff val="0"/>
            </a:schemeClr>
          </a:lnRef>
          <a:fillRef idx="1">
            <a:schemeClr val="dk2">
              <a:alpha val="90000"/>
              <a:tint val="40000"/>
              <a:hueOff val="0"/>
              <a:satOff val="0"/>
              <a:lumOff val="0"/>
              <a:alphaOff val="0"/>
            </a:schemeClr>
          </a:fillRef>
          <a:effectRef idx="0">
            <a:schemeClr val="dk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1911" tIns="60507" rIns="81462" bIns="60508" numCol="1" spcCol="1270" anchor="ctr" anchorCtr="0">
            <a:noAutofit/>
          </a:bodyPr>
          <a:lstStyle/>
          <a:p>
            <a:pPr marL="57150" lvl="1" indent="-57150" algn="l" defTabSz="488950">
              <a:lnSpc>
                <a:spcPct val="90000"/>
              </a:lnSpc>
              <a:spcBef>
                <a:spcPct val="0"/>
              </a:spcBef>
              <a:spcAft>
                <a:spcPct val="15000"/>
              </a:spcAft>
              <a:buChar char="•"/>
            </a:pPr>
            <a:r>
              <a:rPr lang="en-US" sz="1400" kern="1200" dirty="0"/>
              <a:t>Geographic</a:t>
            </a:r>
          </a:p>
          <a:p>
            <a:pPr marL="57150" lvl="1" indent="-57150" algn="l" defTabSz="488950">
              <a:lnSpc>
                <a:spcPct val="90000"/>
              </a:lnSpc>
              <a:spcBef>
                <a:spcPct val="0"/>
              </a:spcBef>
              <a:spcAft>
                <a:spcPct val="15000"/>
              </a:spcAft>
              <a:buChar char="•"/>
            </a:pPr>
            <a:r>
              <a:rPr lang="en-US" sz="1400" kern="1200" dirty="0"/>
              <a:t>Demographic</a:t>
            </a:r>
          </a:p>
          <a:p>
            <a:pPr marL="57150" lvl="1" indent="-57150" algn="l" defTabSz="488950">
              <a:lnSpc>
                <a:spcPct val="90000"/>
              </a:lnSpc>
              <a:spcBef>
                <a:spcPct val="0"/>
              </a:spcBef>
              <a:spcAft>
                <a:spcPct val="15000"/>
              </a:spcAft>
              <a:buChar char="•"/>
            </a:pPr>
            <a:r>
              <a:rPr lang="en-US" sz="1400" kern="1200" dirty="0"/>
              <a:t>Cultural</a:t>
            </a:r>
          </a:p>
          <a:p>
            <a:pPr marL="57150" lvl="1" indent="-57150" algn="l" defTabSz="488950">
              <a:lnSpc>
                <a:spcPct val="90000"/>
              </a:lnSpc>
              <a:spcBef>
                <a:spcPct val="0"/>
              </a:spcBef>
              <a:spcAft>
                <a:spcPct val="15000"/>
              </a:spcAft>
              <a:buChar char="•"/>
            </a:pPr>
            <a:r>
              <a:rPr lang="en-US" sz="1400" kern="1200" dirty="0"/>
              <a:t>Social</a:t>
            </a:r>
          </a:p>
        </p:txBody>
      </p:sp>
      <p:sp>
        <p:nvSpPr>
          <p:cNvPr id="10" name="Freeform: Shape 9">
            <a:extLst>
              <a:ext uri="{FF2B5EF4-FFF2-40B4-BE49-F238E27FC236}">
                <a16:creationId xmlns:a16="http://schemas.microsoft.com/office/drawing/2014/main" id="{7611595A-0DAD-4256-871B-A4B8A53CFFF5}"/>
              </a:ext>
            </a:extLst>
          </p:cNvPr>
          <p:cNvSpPr/>
          <p:nvPr/>
        </p:nvSpPr>
        <p:spPr>
          <a:xfrm>
            <a:off x="2526769" y="2485958"/>
            <a:ext cx="2569846" cy="1012786"/>
          </a:xfrm>
          <a:custGeom>
            <a:avLst/>
            <a:gdLst>
              <a:gd name="connsiteX0" fmla="*/ 0 w 2569846"/>
              <a:gd name="connsiteY0" fmla="*/ 168801 h 1012786"/>
              <a:gd name="connsiteX1" fmla="*/ 168801 w 2569846"/>
              <a:gd name="connsiteY1" fmla="*/ 0 h 1012786"/>
              <a:gd name="connsiteX2" fmla="*/ 2401045 w 2569846"/>
              <a:gd name="connsiteY2" fmla="*/ 0 h 1012786"/>
              <a:gd name="connsiteX3" fmla="*/ 2569846 w 2569846"/>
              <a:gd name="connsiteY3" fmla="*/ 168801 h 1012786"/>
              <a:gd name="connsiteX4" fmla="*/ 2569846 w 2569846"/>
              <a:gd name="connsiteY4" fmla="*/ 843985 h 1012786"/>
              <a:gd name="connsiteX5" fmla="*/ 2401045 w 2569846"/>
              <a:gd name="connsiteY5" fmla="*/ 1012786 h 1012786"/>
              <a:gd name="connsiteX6" fmla="*/ 168801 w 2569846"/>
              <a:gd name="connsiteY6" fmla="*/ 1012786 h 1012786"/>
              <a:gd name="connsiteX7" fmla="*/ 0 w 2569846"/>
              <a:gd name="connsiteY7" fmla="*/ 843985 h 1012786"/>
              <a:gd name="connsiteX8" fmla="*/ 0 w 2569846"/>
              <a:gd name="connsiteY8" fmla="*/ 168801 h 1012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69846" h="1012786">
                <a:moveTo>
                  <a:pt x="0" y="168801"/>
                </a:moveTo>
                <a:cubicBezTo>
                  <a:pt x="0" y="75575"/>
                  <a:pt x="75575" y="0"/>
                  <a:pt x="168801" y="0"/>
                </a:cubicBezTo>
                <a:lnTo>
                  <a:pt x="2401045" y="0"/>
                </a:lnTo>
                <a:cubicBezTo>
                  <a:pt x="2494271" y="0"/>
                  <a:pt x="2569846" y="75575"/>
                  <a:pt x="2569846" y="168801"/>
                </a:cubicBezTo>
                <a:lnTo>
                  <a:pt x="2569846" y="843985"/>
                </a:lnTo>
                <a:cubicBezTo>
                  <a:pt x="2569846" y="937211"/>
                  <a:pt x="2494271" y="1012786"/>
                  <a:pt x="2401045" y="1012786"/>
                </a:cubicBezTo>
                <a:lnTo>
                  <a:pt x="168801" y="1012786"/>
                </a:lnTo>
                <a:cubicBezTo>
                  <a:pt x="75575" y="1012786"/>
                  <a:pt x="0" y="937211"/>
                  <a:pt x="0" y="843985"/>
                </a:cubicBezTo>
                <a:lnTo>
                  <a:pt x="0" y="168801"/>
                </a:lnTo>
                <a:close/>
              </a:path>
            </a:pathLst>
          </a:custGeom>
          <a:solidFill>
            <a:schemeClr val="tx1"/>
          </a:solidFill>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spcFirstLastPara="0" vert="horz" wrap="square" lIns="129450" tIns="89445" rIns="129450" bIns="89445" numCol="1" spcCol="1270" anchor="ctr" anchorCtr="0">
            <a:noAutofit/>
          </a:bodyPr>
          <a:lstStyle/>
          <a:p>
            <a:pPr marL="0" lvl="0" indent="0" algn="ctr" defTabSz="933450">
              <a:lnSpc>
                <a:spcPct val="90000"/>
              </a:lnSpc>
              <a:spcBef>
                <a:spcPct val="0"/>
              </a:spcBef>
              <a:spcAft>
                <a:spcPct val="35000"/>
              </a:spcAft>
              <a:buNone/>
            </a:pPr>
            <a:r>
              <a:rPr lang="en-US" sz="2100" kern="1200" dirty="0"/>
              <a:t>Characterized by issues along multiple dimensions</a:t>
            </a:r>
          </a:p>
        </p:txBody>
      </p:sp>
      <p:sp>
        <p:nvSpPr>
          <p:cNvPr id="11" name="Freeform: Shape 10">
            <a:extLst>
              <a:ext uri="{FF2B5EF4-FFF2-40B4-BE49-F238E27FC236}">
                <a16:creationId xmlns:a16="http://schemas.microsoft.com/office/drawing/2014/main" id="{971E7E6D-17CA-4993-80CB-C42F3372472A}"/>
              </a:ext>
            </a:extLst>
          </p:cNvPr>
          <p:cNvSpPr/>
          <p:nvPr/>
        </p:nvSpPr>
        <p:spPr>
          <a:xfrm>
            <a:off x="5096614" y="3650661"/>
            <a:ext cx="4568616" cy="810229"/>
          </a:xfrm>
          <a:custGeom>
            <a:avLst/>
            <a:gdLst>
              <a:gd name="connsiteX0" fmla="*/ 135041 w 810228"/>
              <a:gd name="connsiteY0" fmla="*/ 0 h 4568615"/>
              <a:gd name="connsiteX1" fmla="*/ 675187 w 810228"/>
              <a:gd name="connsiteY1" fmla="*/ 0 h 4568615"/>
              <a:gd name="connsiteX2" fmla="*/ 810228 w 810228"/>
              <a:gd name="connsiteY2" fmla="*/ 135041 h 4568615"/>
              <a:gd name="connsiteX3" fmla="*/ 810228 w 810228"/>
              <a:gd name="connsiteY3" fmla="*/ 4568615 h 4568615"/>
              <a:gd name="connsiteX4" fmla="*/ 810228 w 810228"/>
              <a:gd name="connsiteY4" fmla="*/ 4568615 h 4568615"/>
              <a:gd name="connsiteX5" fmla="*/ 0 w 810228"/>
              <a:gd name="connsiteY5" fmla="*/ 4568615 h 4568615"/>
              <a:gd name="connsiteX6" fmla="*/ 0 w 810228"/>
              <a:gd name="connsiteY6" fmla="*/ 4568615 h 4568615"/>
              <a:gd name="connsiteX7" fmla="*/ 0 w 810228"/>
              <a:gd name="connsiteY7" fmla="*/ 135041 h 4568615"/>
              <a:gd name="connsiteX8" fmla="*/ 135041 w 810228"/>
              <a:gd name="connsiteY8" fmla="*/ 0 h 4568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0228" h="4568615">
                <a:moveTo>
                  <a:pt x="810228" y="761455"/>
                </a:moveTo>
                <a:lnTo>
                  <a:pt x="810228" y="3807160"/>
                </a:lnTo>
                <a:cubicBezTo>
                  <a:pt x="810228" y="4227698"/>
                  <a:pt x="799506" y="4568612"/>
                  <a:pt x="786279" y="4568612"/>
                </a:cubicBezTo>
                <a:lnTo>
                  <a:pt x="0" y="4568612"/>
                </a:lnTo>
                <a:lnTo>
                  <a:pt x="0" y="4568612"/>
                </a:lnTo>
                <a:lnTo>
                  <a:pt x="0" y="3"/>
                </a:lnTo>
                <a:lnTo>
                  <a:pt x="0" y="3"/>
                </a:lnTo>
                <a:lnTo>
                  <a:pt x="786279" y="3"/>
                </a:lnTo>
                <a:cubicBezTo>
                  <a:pt x="799506" y="3"/>
                  <a:pt x="810228" y="340917"/>
                  <a:pt x="810228" y="761455"/>
                </a:cubicBezTo>
                <a:close/>
              </a:path>
            </a:pathLst>
          </a:custGeom>
        </p:spPr>
        <p:style>
          <a:lnRef idx="2">
            <a:schemeClr val="dk2">
              <a:alpha val="90000"/>
              <a:tint val="40000"/>
              <a:hueOff val="0"/>
              <a:satOff val="0"/>
              <a:lumOff val="0"/>
              <a:alphaOff val="0"/>
            </a:schemeClr>
          </a:lnRef>
          <a:fillRef idx="1">
            <a:schemeClr val="dk2">
              <a:alpha val="90000"/>
              <a:tint val="40000"/>
              <a:hueOff val="0"/>
              <a:satOff val="0"/>
              <a:lumOff val="0"/>
              <a:alphaOff val="0"/>
            </a:schemeClr>
          </a:fillRef>
          <a:effectRef idx="0">
            <a:schemeClr val="dk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1911" tIns="60507" rIns="81462" bIns="60508" numCol="1" spcCol="1270" anchor="ctr" anchorCtr="0">
            <a:noAutofit/>
          </a:bodyPr>
          <a:lstStyle/>
          <a:p>
            <a:pPr marL="57150" lvl="1" indent="-57150" algn="l" defTabSz="488950">
              <a:lnSpc>
                <a:spcPct val="90000"/>
              </a:lnSpc>
              <a:spcBef>
                <a:spcPct val="0"/>
              </a:spcBef>
              <a:spcAft>
                <a:spcPct val="15000"/>
              </a:spcAft>
              <a:buChar char="•"/>
            </a:pPr>
            <a:r>
              <a:rPr lang="en-US" sz="1400" kern="1200" dirty="0"/>
              <a:t>Incomplete/poor transitions from military service</a:t>
            </a:r>
          </a:p>
          <a:p>
            <a:pPr marL="57150" lvl="1" indent="-57150" algn="l" defTabSz="488950">
              <a:lnSpc>
                <a:spcPct val="90000"/>
              </a:lnSpc>
              <a:spcBef>
                <a:spcPct val="0"/>
              </a:spcBef>
              <a:spcAft>
                <a:spcPct val="15000"/>
              </a:spcAft>
              <a:buChar char="•"/>
            </a:pPr>
            <a:r>
              <a:rPr lang="en-US" sz="1400" kern="1200" dirty="0"/>
              <a:t>Lack of coordinated support systems</a:t>
            </a:r>
          </a:p>
        </p:txBody>
      </p:sp>
      <p:sp>
        <p:nvSpPr>
          <p:cNvPr id="12" name="Freeform: Shape 11">
            <a:extLst>
              <a:ext uri="{FF2B5EF4-FFF2-40B4-BE49-F238E27FC236}">
                <a16:creationId xmlns:a16="http://schemas.microsoft.com/office/drawing/2014/main" id="{489BC401-F67D-47E4-BEA3-69051B0035C5}"/>
              </a:ext>
            </a:extLst>
          </p:cNvPr>
          <p:cNvSpPr/>
          <p:nvPr/>
        </p:nvSpPr>
        <p:spPr>
          <a:xfrm>
            <a:off x="2526769" y="3549383"/>
            <a:ext cx="2569846" cy="1012786"/>
          </a:xfrm>
          <a:custGeom>
            <a:avLst/>
            <a:gdLst>
              <a:gd name="connsiteX0" fmla="*/ 0 w 2569846"/>
              <a:gd name="connsiteY0" fmla="*/ 168801 h 1012786"/>
              <a:gd name="connsiteX1" fmla="*/ 168801 w 2569846"/>
              <a:gd name="connsiteY1" fmla="*/ 0 h 1012786"/>
              <a:gd name="connsiteX2" fmla="*/ 2401045 w 2569846"/>
              <a:gd name="connsiteY2" fmla="*/ 0 h 1012786"/>
              <a:gd name="connsiteX3" fmla="*/ 2569846 w 2569846"/>
              <a:gd name="connsiteY3" fmla="*/ 168801 h 1012786"/>
              <a:gd name="connsiteX4" fmla="*/ 2569846 w 2569846"/>
              <a:gd name="connsiteY4" fmla="*/ 843985 h 1012786"/>
              <a:gd name="connsiteX5" fmla="*/ 2401045 w 2569846"/>
              <a:gd name="connsiteY5" fmla="*/ 1012786 h 1012786"/>
              <a:gd name="connsiteX6" fmla="*/ 168801 w 2569846"/>
              <a:gd name="connsiteY6" fmla="*/ 1012786 h 1012786"/>
              <a:gd name="connsiteX7" fmla="*/ 0 w 2569846"/>
              <a:gd name="connsiteY7" fmla="*/ 843985 h 1012786"/>
              <a:gd name="connsiteX8" fmla="*/ 0 w 2569846"/>
              <a:gd name="connsiteY8" fmla="*/ 168801 h 1012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69846" h="1012786">
                <a:moveTo>
                  <a:pt x="0" y="168801"/>
                </a:moveTo>
                <a:cubicBezTo>
                  <a:pt x="0" y="75575"/>
                  <a:pt x="75575" y="0"/>
                  <a:pt x="168801" y="0"/>
                </a:cubicBezTo>
                <a:lnTo>
                  <a:pt x="2401045" y="0"/>
                </a:lnTo>
                <a:cubicBezTo>
                  <a:pt x="2494271" y="0"/>
                  <a:pt x="2569846" y="75575"/>
                  <a:pt x="2569846" y="168801"/>
                </a:cubicBezTo>
                <a:lnTo>
                  <a:pt x="2569846" y="843985"/>
                </a:lnTo>
                <a:cubicBezTo>
                  <a:pt x="2569846" y="937211"/>
                  <a:pt x="2494271" y="1012786"/>
                  <a:pt x="2401045" y="1012786"/>
                </a:cubicBezTo>
                <a:lnTo>
                  <a:pt x="168801" y="1012786"/>
                </a:lnTo>
                <a:cubicBezTo>
                  <a:pt x="75575" y="1012786"/>
                  <a:pt x="0" y="937211"/>
                  <a:pt x="0" y="843985"/>
                </a:cubicBezTo>
                <a:lnTo>
                  <a:pt x="0" y="168801"/>
                </a:lnTo>
                <a:close/>
              </a:path>
            </a:pathLst>
          </a:custGeom>
          <a:solidFill>
            <a:schemeClr val="tx1"/>
          </a:solidFill>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spcFirstLastPara="0" vert="horz" wrap="square" lIns="129450" tIns="89445" rIns="129450" bIns="89445" numCol="1" spcCol="1270" anchor="ctr" anchorCtr="0">
            <a:noAutofit/>
          </a:bodyPr>
          <a:lstStyle/>
          <a:p>
            <a:pPr marL="0" lvl="0" indent="0" algn="ctr" defTabSz="933450">
              <a:lnSpc>
                <a:spcPct val="90000"/>
              </a:lnSpc>
              <a:spcBef>
                <a:spcPct val="0"/>
              </a:spcBef>
              <a:spcAft>
                <a:spcPct val="35000"/>
              </a:spcAft>
              <a:buNone/>
            </a:pPr>
            <a:r>
              <a:rPr lang="en-US" sz="2100" kern="1200" dirty="0"/>
              <a:t>Driven by many root causes</a:t>
            </a:r>
          </a:p>
        </p:txBody>
      </p:sp>
      <p:sp>
        <p:nvSpPr>
          <p:cNvPr id="13" name="Freeform: Shape 12">
            <a:extLst>
              <a:ext uri="{FF2B5EF4-FFF2-40B4-BE49-F238E27FC236}">
                <a16:creationId xmlns:a16="http://schemas.microsoft.com/office/drawing/2014/main" id="{10C47A79-617F-4856-9D92-B858C434B049}"/>
              </a:ext>
            </a:extLst>
          </p:cNvPr>
          <p:cNvSpPr/>
          <p:nvPr/>
        </p:nvSpPr>
        <p:spPr>
          <a:xfrm>
            <a:off x="5096614" y="4714087"/>
            <a:ext cx="4568616" cy="810229"/>
          </a:xfrm>
          <a:custGeom>
            <a:avLst/>
            <a:gdLst>
              <a:gd name="connsiteX0" fmla="*/ 135041 w 810228"/>
              <a:gd name="connsiteY0" fmla="*/ 0 h 4568615"/>
              <a:gd name="connsiteX1" fmla="*/ 675187 w 810228"/>
              <a:gd name="connsiteY1" fmla="*/ 0 h 4568615"/>
              <a:gd name="connsiteX2" fmla="*/ 810228 w 810228"/>
              <a:gd name="connsiteY2" fmla="*/ 135041 h 4568615"/>
              <a:gd name="connsiteX3" fmla="*/ 810228 w 810228"/>
              <a:gd name="connsiteY3" fmla="*/ 4568615 h 4568615"/>
              <a:gd name="connsiteX4" fmla="*/ 810228 w 810228"/>
              <a:gd name="connsiteY4" fmla="*/ 4568615 h 4568615"/>
              <a:gd name="connsiteX5" fmla="*/ 0 w 810228"/>
              <a:gd name="connsiteY5" fmla="*/ 4568615 h 4568615"/>
              <a:gd name="connsiteX6" fmla="*/ 0 w 810228"/>
              <a:gd name="connsiteY6" fmla="*/ 4568615 h 4568615"/>
              <a:gd name="connsiteX7" fmla="*/ 0 w 810228"/>
              <a:gd name="connsiteY7" fmla="*/ 135041 h 4568615"/>
              <a:gd name="connsiteX8" fmla="*/ 135041 w 810228"/>
              <a:gd name="connsiteY8" fmla="*/ 0 h 4568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0228" h="4568615">
                <a:moveTo>
                  <a:pt x="810228" y="761455"/>
                </a:moveTo>
                <a:lnTo>
                  <a:pt x="810228" y="3807160"/>
                </a:lnTo>
                <a:cubicBezTo>
                  <a:pt x="810228" y="4227698"/>
                  <a:pt x="799506" y="4568612"/>
                  <a:pt x="786279" y="4568612"/>
                </a:cubicBezTo>
                <a:lnTo>
                  <a:pt x="0" y="4568612"/>
                </a:lnTo>
                <a:lnTo>
                  <a:pt x="0" y="4568612"/>
                </a:lnTo>
                <a:lnTo>
                  <a:pt x="0" y="3"/>
                </a:lnTo>
                <a:lnTo>
                  <a:pt x="0" y="3"/>
                </a:lnTo>
                <a:lnTo>
                  <a:pt x="786279" y="3"/>
                </a:lnTo>
                <a:cubicBezTo>
                  <a:pt x="799506" y="3"/>
                  <a:pt x="810228" y="340917"/>
                  <a:pt x="810228" y="761455"/>
                </a:cubicBezTo>
                <a:close/>
              </a:path>
            </a:pathLst>
          </a:custGeom>
        </p:spPr>
        <p:style>
          <a:lnRef idx="2">
            <a:schemeClr val="dk2">
              <a:alpha val="90000"/>
              <a:tint val="40000"/>
              <a:hueOff val="0"/>
              <a:satOff val="0"/>
              <a:lumOff val="0"/>
              <a:alphaOff val="0"/>
            </a:schemeClr>
          </a:lnRef>
          <a:fillRef idx="1">
            <a:schemeClr val="dk2">
              <a:alpha val="90000"/>
              <a:tint val="40000"/>
              <a:hueOff val="0"/>
              <a:satOff val="0"/>
              <a:lumOff val="0"/>
              <a:alphaOff val="0"/>
            </a:schemeClr>
          </a:fillRef>
          <a:effectRef idx="0">
            <a:schemeClr val="dk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1911" tIns="60507" rIns="81462" bIns="60508" numCol="1" spcCol="1270" anchor="ctr" anchorCtr="0">
            <a:noAutofit/>
          </a:bodyPr>
          <a:lstStyle/>
          <a:p>
            <a:pPr marL="57150" lvl="1" indent="-57150" algn="l" defTabSz="488950">
              <a:lnSpc>
                <a:spcPct val="90000"/>
              </a:lnSpc>
              <a:spcBef>
                <a:spcPct val="0"/>
              </a:spcBef>
              <a:spcAft>
                <a:spcPct val="15000"/>
              </a:spcAft>
              <a:buChar char="•"/>
            </a:pPr>
            <a:r>
              <a:rPr lang="en-US" sz="1400" kern="1200" dirty="0"/>
              <a:t>Pity from the public</a:t>
            </a:r>
          </a:p>
          <a:p>
            <a:pPr marL="57150" lvl="1" indent="-57150" algn="l" defTabSz="488950">
              <a:lnSpc>
                <a:spcPct val="90000"/>
              </a:lnSpc>
              <a:spcBef>
                <a:spcPct val="0"/>
              </a:spcBef>
              <a:spcAft>
                <a:spcPct val="15000"/>
              </a:spcAft>
              <a:buChar char="•"/>
            </a:pPr>
            <a:r>
              <a:rPr lang="en-US" sz="1400" kern="1200" dirty="0"/>
              <a:t>A sense of superiority from the military</a:t>
            </a:r>
          </a:p>
        </p:txBody>
      </p:sp>
      <p:sp>
        <p:nvSpPr>
          <p:cNvPr id="14" name="Freeform: Shape 13">
            <a:extLst>
              <a:ext uri="{FF2B5EF4-FFF2-40B4-BE49-F238E27FC236}">
                <a16:creationId xmlns:a16="http://schemas.microsoft.com/office/drawing/2014/main" id="{35604D82-F87A-4B30-A275-658BC92116E5}"/>
              </a:ext>
            </a:extLst>
          </p:cNvPr>
          <p:cNvSpPr/>
          <p:nvPr/>
        </p:nvSpPr>
        <p:spPr>
          <a:xfrm>
            <a:off x="2526769" y="4612809"/>
            <a:ext cx="2569846" cy="1012786"/>
          </a:xfrm>
          <a:custGeom>
            <a:avLst/>
            <a:gdLst>
              <a:gd name="connsiteX0" fmla="*/ 0 w 2569846"/>
              <a:gd name="connsiteY0" fmla="*/ 168801 h 1012786"/>
              <a:gd name="connsiteX1" fmla="*/ 168801 w 2569846"/>
              <a:gd name="connsiteY1" fmla="*/ 0 h 1012786"/>
              <a:gd name="connsiteX2" fmla="*/ 2401045 w 2569846"/>
              <a:gd name="connsiteY2" fmla="*/ 0 h 1012786"/>
              <a:gd name="connsiteX3" fmla="*/ 2569846 w 2569846"/>
              <a:gd name="connsiteY3" fmla="*/ 168801 h 1012786"/>
              <a:gd name="connsiteX4" fmla="*/ 2569846 w 2569846"/>
              <a:gd name="connsiteY4" fmla="*/ 843985 h 1012786"/>
              <a:gd name="connsiteX5" fmla="*/ 2401045 w 2569846"/>
              <a:gd name="connsiteY5" fmla="*/ 1012786 h 1012786"/>
              <a:gd name="connsiteX6" fmla="*/ 168801 w 2569846"/>
              <a:gd name="connsiteY6" fmla="*/ 1012786 h 1012786"/>
              <a:gd name="connsiteX7" fmla="*/ 0 w 2569846"/>
              <a:gd name="connsiteY7" fmla="*/ 843985 h 1012786"/>
              <a:gd name="connsiteX8" fmla="*/ 0 w 2569846"/>
              <a:gd name="connsiteY8" fmla="*/ 168801 h 1012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69846" h="1012786">
                <a:moveTo>
                  <a:pt x="0" y="168801"/>
                </a:moveTo>
                <a:cubicBezTo>
                  <a:pt x="0" y="75575"/>
                  <a:pt x="75575" y="0"/>
                  <a:pt x="168801" y="0"/>
                </a:cubicBezTo>
                <a:lnTo>
                  <a:pt x="2401045" y="0"/>
                </a:lnTo>
                <a:cubicBezTo>
                  <a:pt x="2494271" y="0"/>
                  <a:pt x="2569846" y="75575"/>
                  <a:pt x="2569846" y="168801"/>
                </a:cubicBezTo>
                <a:lnTo>
                  <a:pt x="2569846" y="843985"/>
                </a:lnTo>
                <a:cubicBezTo>
                  <a:pt x="2569846" y="937211"/>
                  <a:pt x="2494271" y="1012786"/>
                  <a:pt x="2401045" y="1012786"/>
                </a:cubicBezTo>
                <a:lnTo>
                  <a:pt x="168801" y="1012786"/>
                </a:lnTo>
                <a:cubicBezTo>
                  <a:pt x="75575" y="1012786"/>
                  <a:pt x="0" y="937211"/>
                  <a:pt x="0" y="843985"/>
                </a:cubicBezTo>
                <a:lnTo>
                  <a:pt x="0" y="168801"/>
                </a:lnTo>
                <a:close/>
              </a:path>
            </a:pathLst>
          </a:custGeom>
          <a:solidFill>
            <a:schemeClr val="tx1"/>
          </a:solidFill>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spcFirstLastPara="0" vert="horz" wrap="square" lIns="129450" tIns="89445" rIns="129450" bIns="89445" numCol="1" spcCol="1270" anchor="ctr" anchorCtr="0">
            <a:noAutofit/>
          </a:bodyPr>
          <a:lstStyle/>
          <a:p>
            <a:pPr marL="0" lvl="0" indent="0" algn="ctr" defTabSz="933450">
              <a:lnSpc>
                <a:spcPct val="90000"/>
              </a:lnSpc>
              <a:spcBef>
                <a:spcPct val="0"/>
              </a:spcBef>
              <a:spcAft>
                <a:spcPct val="35000"/>
              </a:spcAft>
              <a:buNone/>
            </a:pPr>
            <a:r>
              <a:rPr lang="en-US" sz="2100" kern="1200" dirty="0"/>
              <a:t>Exacerbated by opposing attitudes</a:t>
            </a:r>
          </a:p>
        </p:txBody>
      </p:sp>
      <p:sp>
        <p:nvSpPr>
          <p:cNvPr id="3" name="Footer Placeholder 14">
            <a:extLst>
              <a:ext uri="{FF2B5EF4-FFF2-40B4-BE49-F238E27FC236}">
                <a16:creationId xmlns:a16="http://schemas.microsoft.com/office/drawing/2014/main" id="{B631E319-D968-9DC4-476F-CB5A37AA147E}"/>
              </a:ext>
            </a:extLst>
          </p:cNvPr>
          <p:cNvSpPr txBox="1">
            <a:spLocks/>
          </p:cNvSpPr>
          <p:nvPr/>
        </p:nvSpPr>
        <p:spPr>
          <a:xfrm>
            <a:off x="11183565" y="6534257"/>
            <a:ext cx="1018039" cy="404614"/>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COPYRIGHT</a:t>
            </a:r>
          </a:p>
        </p:txBody>
      </p:sp>
    </p:spTree>
    <p:extLst>
      <p:ext uri="{BB962C8B-B14F-4D97-AF65-F5344CB8AC3E}">
        <p14:creationId xmlns:p14="http://schemas.microsoft.com/office/powerpoint/2010/main" val="957696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9" grpId="0" animBg="1"/>
      <p:bldP spid="10" grpId="0" animBg="1"/>
      <p:bldP spid="11" grpId="0" animBg="1"/>
      <p:bldP spid="12" grpId="0" animBg="1"/>
      <p:bldP spid="13" grpId="0" animBg="1"/>
      <p:bldP spid="14"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up of a flag&#10;&#10;Description automatically generated with medium confidence">
            <a:extLst>
              <a:ext uri="{FF2B5EF4-FFF2-40B4-BE49-F238E27FC236}">
                <a16:creationId xmlns:a16="http://schemas.microsoft.com/office/drawing/2014/main" id="{35EB36E3-0947-0A8B-AA21-1FCFF7C8A6E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1"/>
            <a:ext cx="12328634" cy="8219089"/>
          </a:xfrm>
          <a:prstGeom prst="rect">
            <a:avLst/>
          </a:prstGeom>
        </p:spPr>
      </p:pic>
      <p:sp>
        <p:nvSpPr>
          <p:cNvPr id="2" name="Rectangle 1">
            <a:extLst>
              <a:ext uri="{FF2B5EF4-FFF2-40B4-BE49-F238E27FC236}">
                <a16:creationId xmlns:a16="http://schemas.microsoft.com/office/drawing/2014/main" id="{BE09DC13-0FE7-41A4-6828-357621D6A7B0}"/>
              </a:ext>
            </a:extLst>
          </p:cNvPr>
          <p:cNvSpPr/>
          <p:nvPr/>
        </p:nvSpPr>
        <p:spPr>
          <a:xfrm>
            <a:off x="0" y="0"/>
            <a:ext cx="12328634" cy="7866993"/>
          </a:xfrm>
          <a:prstGeom prst="rect">
            <a:avLst/>
          </a:prstGeom>
          <a:gradFill flip="none" rotWithShape="1">
            <a:gsLst>
              <a:gs pos="0">
                <a:srgbClr val="001F60">
                  <a:alpha val="18383"/>
                </a:srgbClr>
              </a:gs>
              <a:gs pos="37000">
                <a:srgbClr val="001F60">
                  <a:alpha val="42000"/>
                </a:srgbClr>
              </a:gs>
              <a:gs pos="61000">
                <a:srgbClr val="001F60">
                  <a:alpha val="69309"/>
                </a:srgbClr>
              </a:gs>
              <a:gs pos="78000">
                <a:srgbClr val="001F60">
                  <a:alpha val="76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075FAE1E-BC95-2D8B-27C9-58A4610D9833}"/>
              </a:ext>
            </a:extLst>
          </p:cNvPr>
          <p:cNvSpPr txBox="1"/>
          <p:nvPr/>
        </p:nvSpPr>
        <p:spPr>
          <a:xfrm>
            <a:off x="2433145" y="2364826"/>
            <a:ext cx="10016763" cy="2092881"/>
          </a:xfrm>
          <a:prstGeom prst="rect">
            <a:avLst/>
          </a:prstGeom>
          <a:noFill/>
        </p:spPr>
        <p:txBody>
          <a:bodyPr wrap="square" rtlCol="0">
            <a:spAutoFit/>
          </a:bodyPr>
          <a:lstStyle/>
          <a:p>
            <a:pPr>
              <a:spcAft>
                <a:spcPts val="1200"/>
              </a:spcAft>
            </a:pPr>
            <a:r>
              <a:rPr lang="en-US" sz="6600" b="1" spc="170" dirty="0">
                <a:solidFill>
                  <a:schemeClr val="bg1"/>
                </a:solidFill>
                <a:latin typeface="Rockwell" panose="02060603020205020403" pitchFamily="18" charset="77"/>
              </a:rPr>
              <a:t>Hiring Veterans</a:t>
            </a:r>
          </a:p>
          <a:p>
            <a:pPr>
              <a:spcAft>
                <a:spcPts val="1200"/>
              </a:spcAft>
            </a:pPr>
            <a:r>
              <a:rPr lang="en-US" sz="5400" spc="170" dirty="0">
                <a:solidFill>
                  <a:schemeClr val="bg1"/>
                </a:solidFill>
                <a:latin typeface="Rockwell" panose="02060603020205020403" pitchFamily="18" charset="77"/>
              </a:rPr>
              <a:t>Resources</a:t>
            </a:r>
          </a:p>
        </p:txBody>
      </p:sp>
      <p:cxnSp>
        <p:nvCxnSpPr>
          <p:cNvPr id="8" name="Straight Connector 7">
            <a:extLst>
              <a:ext uri="{FF2B5EF4-FFF2-40B4-BE49-F238E27FC236}">
                <a16:creationId xmlns:a16="http://schemas.microsoft.com/office/drawing/2014/main" id="{32FAC3F2-A7EE-5F41-3288-88352D959946}"/>
              </a:ext>
            </a:extLst>
          </p:cNvPr>
          <p:cNvCxnSpPr>
            <a:cxnSpLocks/>
          </p:cNvCxnSpPr>
          <p:nvPr/>
        </p:nvCxnSpPr>
        <p:spPr>
          <a:xfrm>
            <a:off x="2527739" y="3499944"/>
            <a:ext cx="722376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856AF54E-70FA-9539-54C8-1D7EE1003B21}"/>
              </a:ext>
            </a:extLst>
          </p:cNvPr>
          <p:cNvPicPr>
            <a:picLocks noChangeAspect="1"/>
          </p:cNvPicPr>
          <p:nvPr/>
        </p:nvPicPr>
        <p:blipFill>
          <a:blip r:embed="rId3"/>
          <a:stretch>
            <a:fillRect/>
          </a:stretch>
        </p:blipFill>
        <p:spPr>
          <a:xfrm>
            <a:off x="1061546" y="2631989"/>
            <a:ext cx="1190901" cy="1782355"/>
          </a:xfrm>
          <a:prstGeom prst="rect">
            <a:avLst/>
          </a:prstGeom>
        </p:spPr>
      </p:pic>
      <p:pic>
        <p:nvPicPr>
          <p:cNvPr id="6" name="Picture 5">
            <a:extLst>
              <a:ext uri="{FF2B5EF4-FFF2-40B4-BE49-F238E27FC236}">
                <a16:creationId xmlns:a16="http://schemas.microsoft.com/office/drawing/2014/main" id="{943CD52E-6898-EBE2-27CD-B2A13C2406E0}"/>
              </a:ext>
            </a:extLst>
          </p:cNvPr>
          <p:cNvPicPr>
            <a:picLocks noChangeAspect="1"/>
          </p:cNvPicPr>
          <p:nvPr/>
        </p:nvPicPr>
        <p:blipFill>
          <a:blip r:embed="rId4"/>
          <a:stretch>
            <a:fillRect/>
          </a:stretch>
        </p:blipFill>
        <p:spPr>
          <a:xfrm>
            <a:off x="10791930" y="149050"/>
            <a:ext cx="1400070" cy="1074472"/>
          </a:xfrm>
          <a:prstGeom prst="rect">
            <a:avLst/>
          </a:prstGeom>
        </p:spPr>
      </p:pic>
    </p:spTree>
    <p:extLst>
      <p:ext uri="{BB962C8B-B14F-4D97-AF65-F5344CB8AC3E}">
        <p14:creationId xmlns:p14="http://schemas.microsoft.com/office/powerpoint/2010/main" val="42190011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C1E21F6-0B23-8C58-F626-4ECA9F8A0412}"/>
              </a:ext>
            </a:extLst>
          </p:cNvPr>
          <p:cNvPicPr>
            <a:picLocks noChangeAspect="1"/>
          </p:cNvPicPr>
          <p:nvPr/>
        </p:nvPicPr>
        <p:blipFill>
          <a:blip r:embed="rId3"/>
          <a:stretch>
            <a:fillRect/>
          </a:stretch>
        </p:blipFill>
        <p:spPr>
          <a:xfrm>
            <a:off x="0" y="-1"/>
            <a:ext cx="12390120" cy="8258687"/>
          </a:xfrm>
          <a:prstGeom prst="rect">
            <a:avLst/>
          </a:prstGeom>
        </p:spPr>
      </p:pic>
      <p:sp>
        <p:nvSpPr>
          <p:cNvPr id="5" name="Rectangle 4">
            <a:extLst>
              <a:ext uri="{FF2B5EF4-FFF2-40B4-BE49-F238E27FC236}">
                <a16:creationId xmlns:a16="http://schemas.microsoft.com/office/drawing/2014/main" id="{8853E65E-B46F-90D2-A1B3-08FF5AA05F93}"/>
              </a:ext>
            </a:extLst>
          </p:cNvPr>
          <p:cNvSpPr/>
          <p:nvPr/>
        </p:nvSpPr>
        <p:spPr>
          <a:xfrm>
            <a:off x="0" y="-1"/>
            <a:ext cx="12390120" cy="7063992"/>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EF9A68EA-C42E-B4E6-21C2-573D1262D8A3}"/>
              </a:ext>
            </a:extLst>
          </p:cNvPr>
          <p:cNvPicPr>
            <a:picLocks noChangeAspect="1"/>
          </p:cNvPicPr>
          <p:nvPr/>
        </p:nvPicPr>
        <p:blipFill>
          <a:blip r:embed="rId4"/>
          <a:stretch>
            <a:fillRect/>
          </a:stretch>
        </p:blipFill>
        <p:spPr>
          <a:xfrm>
            <a:off x="5398004" y="3909815"/>
            <a:ext cx="4628561" cy="1756947"/>
          </a:xfrm>
          <a:prstGeom prst="rect">
            <a:avLst/>
          </a:prstGeom>
        </p:spPr>
      </p:pic>
      <p:pic>
        <p:nvPicPr>
          <p:cNvPr id="17" name="Picture 16">
            <a:extLst>
              <a:ext uri="{FF2B5EF4-FFF2-40B4-BE49-F238E27FC236}">
                <a16:creationId xmlns:a16="http://schemas.microsoft.com/office/drawing/2014/main" id="{43397D22-A7B6-CB49-6B02-14CDDC2F3780}"/>
              </a:ext>
            </a:extLst>
          </p:cNvPr>
          <p:cNvPicPr>
            <a:picLocks noChangeAspect="1"/>
          </p:cNvPicPr>
          <p:nvPr/>
        </p:nvPicPr>
        <p:blipFill>
          <a:blip r:embed="rId5"/>
          <a:stretch>
            <a:fillRect/>
          </a:stretch>
        </p:blipFill>
        <p:spPr>
          <a:xfrm>
            <a:off x="5398004" y="2879"/>
            <a:ext cx="3719249" cy="2461225"/>
          </a:xfrm>
          <a:prstGeom prst="rect">
            <a:avLst/>
          </a:prstGeom>
        </p:spPr>
      </p:pic>
      <p:pic>
        <p:nvPicPr>
          <p:cNvPr id="11" name="Picture 10">
            <a:extLst>
              <a:ext uri="{FF2B5EF4-FFF2-40B4-BE49-F238E27FC236}">
                <a16:creationId xmlns:a16="http://schemas.microsoft.com/office/drawing/2014/main" id="{69C9F982-3507-8842-0339-3F54FA2D2934}"/>
              </a:ext>
            </a:extLst>
          </p:cNvPr>
          <p:cNvPicPr>
            <a:picLocks noChangeAspect="1"/>
          </p:cNvPicPr>
          <p:nvPr/>
        </p:nvPicPr>
        <p:blipFill>
          <a:blip r:embed="rId6"/>
          <a:stretch>
            <a:fillRect/>
          </a:stretch>
        </p:blipFill>
        <p:spPr>
          <a:xfrm>
            <a:off x="45619" y="1545812"/>
            <a:ext cx="5044855" cy="2859127"/>
          </a:xfrm>
          <a:prstGeom prst="rect">
            <a:avLst/>
          </a:prstGeom>
        </p:spPr>
      </p:pic>
      <p:sp>
        <p:nvSpPr>
          <p:cNvPr id="13" name="Title 12">
            <a:extLst>
              <a:ext uri="{FF2B5EF4-FFF2-40B4-BE49-F238E27FC236}">
                <a16:creationId xmlns:a16="http://schemas.microsoft.com/office/drawing/2014/main" id="{45AEA69C-2995-C900-6015-F090EB4C1D3A}"/>
              </a:ext>
            </a:extLst>
          </p:cNvPr>
          <p:cNvSpPr>
            <a:spLocks noGrp="1"/>
          </p:cNvSpPr>
          <p:nvPr>
            <p:ph type="title"/>
          </p:nvPr>
        </p:nvSpPr>
        <p:spPr>
          <a:xfrm>
            <a:off x="261257" y="193521"/>
            <a:ext cx="10238688" cy="1485900"/>
          </a:xfrm>
        </p:spPr>
        <p:txBody>
          <a:bodyPr vert="horz" lIns="91440" tIns="45720" rIns="91440" bIns="45720" rtlCol="0" anchor="t">
            <a:normAutofit/>
          </a:bodyPr>
          <a:lstStyle/>
          <a:p>
            <a:r>
              <a:rPr lang="en-US" dirty="0">
                <a:latin typeface="Rockwell" panose="02060603020205020403" pitchFamily="18" charset="0"/>
              </a:rPr>
              <a:t>My Website</a:t>
            </a:r>
            <a:br>
              <a:rPr lang="en-US" dirty="0">
                <a:latin typeface="Rockwell" panose="02060603020205020403" pitchFamily="18" charset="0"/>
              </a:rPr>
            </a:br>
            <a:r>
              <a:rPr lang="en-US" sz="3200" dirty="0">
                <a:latin typeface="Rockwell" panose="02060603020205020403" pitchFamily="18" charset="0"/>
                <a:hlinkClick r:id="rId7"/>
              </a:rPr>
              <a:t>www.matthewjlouis.com</a:t>
            </a:r>
            <a:r>
              <a:rPr lang="en-US" sz="3200" dirty="0">
                <a:latin typeface="Rockwell" panose="02060603020205020403" pitchFamily="18" charset="0"/>
              </a:rPr>
              <a:t> </a:t>
            </a:r>
            <a:endParaRPr lang="en-US" dirty="0">
              <a:latin typeface="Rockwell" panose="02060603020205020403" pitchFamily="18" charset="0"/>
            </a:endParaRPr>
          </a:p>
        </p:txBody>
      </p:sp>
      <p:sp>
        <p:nvSpPr>
          <p:cNvPr id="4" name="Slide Number Placeholder 3">
            <a:extLst>
              <a:ext uri="{FF2B5EF4-FFF2-40B4-BE49-F238E27FC236}">
                <a16:creationId xmlns:a16="http://schemas.microsoft.com/office/drawing/2014/main" id="{5F6B374F-1EAC-4382-A489-DDDBC1643ABF}"/>
              </a:ext>
            </a:extLst>
          </p:cNvPr>
          <p:cNvSpPr>
            <a:spLocks noGrp="1"/>
          </p:cNvSpPr>
          <p:nvPr>
            <p:ph type="sldNum" sz="quarter" idx="12"/>
          </p:nvPr>
        </p:nvSpPr>
        <p:spPr/>
        <p:txBody>
          <a:bodyPr/>
          <a:lstStyle/>
          <a:p>
            <a:fld id="{1BB2922B-F58E-43CC-8613-72424BB2E84D}" type="slidenum">
              <a:rPr lang="en-US" smtClean="0"/>
              <a:t>61</a:t>
            </a:fld>
            <a:endParaRPr lang="en-US" dirty="0"/>
          </a:p>
        </p:txBody>
      </p:sp>
      <p:sp>
        <p:nvSpPr>
          <p:cNvPr id="9" name="Arrow: Right 5">
            <a:extLst>
              <a:ext uri="{FF2B5EF4-FFF2-40B4-BE49-F238E27FC236}">
                <a16:creationId xmlns:a16="http://schemas.microsoft.com/office/drawing/2014/main" id="{550F9D31-DB40-1867-CEA8-3BC52AD15887}"/>
              </a:ext>
            </a:extLst>
          </p:cNvPr>
          <p:cNvSpPr/>
          <p:nvPr/>
        </p:nvSpPr>
        <p:spPr>
          <a:xfrm rot="1055739">
            <a:off x="4334952" y="4214525"/>
            <a:ext cx="2566737" cy="657727"/>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a:extLst>
              <a:ext uri="{FF2B5EF4-FFF2-40B4-BE49-F238E27FC236}">
                <a16:creationId xmlns:a16="http://schemas.microsoft.com/office/drawing/2014/main" id="{DF8D06D7-D632-6D3A-DD53-022E7612B6F7}"/>
              </a:ext>
            </a:extLst>
          </p:cNvPr>
          <p:cNvPicPr>
            <a:picLocks noChangeAspect="1"/>
          </p:cNvPicPr>
          <p:nvPr/>
        </p:nvPicPr>
        <p:blipFill>
          <a:blip r:embed="rId8"/>
          <a:stretch>
            <a:fillRect/>
          </a:stretch>
        </p:blipFill>
        <p:spPr>
          <a:xfrm>
            <a:off x="8470679" y="1448130"/>
            <a:ext cx="3719249" cy="2454356"/>
          </a:xfrm>
          <a:prstGeom prst="rect">
            <a:avLst/>
          </a:prstGeom>
        </p:spPr>
      </p:pic>
      <p:sp>
        <p:nvSpPr>
          <p:cNvPr id="10" name="Arrow: Right 5">
            <a:extLst>
              <a:ext uri="{FF2B5EF4-FFF2-40B4-BE49-F238E27FC236}">
                <a16:creationId xmlns:a16="http://schemas.microsoft.com/office/drawing/2014/main" id="{704856B8-DC0D-8963-A74D-89A0B7073987}"/>
              </a:ext>
            </a:extLst>
          </p:cNvPr>
          <p:cNvSpPr/>
          <p:nvPr/>
        </p:nvSpPr>
        <p:spPr>
          <a:xfrm rot="20544261" flipV="1">
            <a:off x="4197984" y="1954193"/>
            <a:ext cx="2566737" cy="657727"/>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D8C90F13-D8F2-84B9-4173-908096EA5F1D}"/>
              </a:ext>
            </a:extLst>
          </p:cNvPr>
          <p:cNvSpPr txBox="1"/>
          <p:nvPr/>
        </p:nvSpPr>
        <p:spPr>
          <a:xfrm>
            <a:off x="756930" y="4500524"/>
            <a:ext cx="6100762" cy="2308324"/>
          </a:xfrm>
          <a:prstGeom prst="rect">
            <a:avLst/>
          </a:prstGeom>
          <a:noFill/>
          <a:ln>
            <a:noFill/>
          </a:ln>
        </p:spPr>
        <p:txBody>
          <a:bodyPr wrap="square">
            <a:spAutoFit/>
          </a:bodyPr>
          <a:lstStyle/>
          <a:p>
            <a:pPr marL="285750" indent="-285750">
              <a:buFont typeface="Arial" panose="020B0604020202020204" pitchFamily="34" charset="0"/>
              <a:buChar char="•"/>
            </a:pPr>
            <a:r>
              <a:rPr lang="en-US" dirty="0"/>
              <a:t>21 free video courses; free e-course</a:t>
            </a:r>
          </a:p>
          <a:p>
            <a:pPr marL="285750" indent="-285750">
              <a:buFont typeface="Arial" panose="020B0604020202020204" pitchFamily="34" charset="0"/>
              <a:buChar char="•"/>
            </a:pPr>
            <a:r>
              <a:rPr lang="en-US" dirty="0"/>
              <a:t>Tons of free resources</a:t>
            </a:r>
          </a:p>
          <a:p>
            <a:pPr marL="742950" lvl="1" indent="-285750">
              <a:buFont typeface="Courier New" panose="02070309020205020404" pitchFamily="49" charset="0"/>
              <a:buChar char="o"/>
            </a:pPr>
            <a:r>
              <a:rPr lang="en-US" dirty="0"/>
              <a:t>Thorough Military-to-Civilian thesaurus</a:t>
            </a:r>
          </a:p>
          <a:p>
            <a:pPr marL="742950" lvl="1" indent="-285750">
              <a:buFont typeface="Courier New" panose="02070309020205020404" pitchFamily="49" charset="0"/>
              <a:buChar char="o"/>
            </a:pPr>
            <a:r>
              <a:rPr lang="en-US" dirty="0"/>
              <a:t>Resume / Letter templates</a:t>
            </a:r>
          </a:p>
          <a:p>
            <a:pPr marL="742950" lvl="1" indent="-285750">
              <a:buFont typeface="Courier New" panose="02070309020205020404" pitchFamily="49" charset="0"/>
              <a:buChar char="o"/>
            </a:pPr>
            <a:r>
              <a:rPr lang="en-US" dirty="0"/>
              <a:t>Financial needs exercises</a:t>
            </a:r>
          </a:p>
          <a:p>
            <a:pPr marL="742950" lvl="1" indent="-285750">
              <a:buFont typeface="Courier New" panose="02070309020205020404" pitchFamily="49" charset="0"/>
              <a:buChar char="o"/>
            </a:pPr>
            <a:r>
              <a:rPr lang="en-US" dirty="0"/>
              <a:t>Repository for lessons learned</a:t>
            </a:r>
          </a:p>
          <a:p>
            <a:pPr marL="742950" lvl="1" indent="-285750">
              <a:buFont typeface="Courier New" panose="02070309020205020404" pitchFamily="49" charset="0"/>
              <a:buChar char="o"/>
            </a:pPr>
            <a:r>
              <a:rPr lang="en-US" dirty="0"/>
              <a:t>Additional Reading &amp; Guidance (RC/Guard)</a:t>
            </a:r>
          </a:p>
          <a:p>
            <a:pPr marL="742950" lvl="1" indent="-285750">
              <a:buFont typeface="Courier New" panose="02070309020205020404" pitchFamily="49" charset="0"/>
              <a:buChar char="o"/>
            </a:pPr>
            <a:r>
              <a:rPr lang="en-US" dirty="0"/>
              <a:t>Interactive tools</a:t>
            </a:r>
          </a:p>
        </p:txBody>
      </p:sp>
      <p:sp>
        <p:nvSpPr>
          <p:cNvPr id="2" name="Explosion 1 1">
            <a:extLst>
              <a:ext uri="{FF2B5EF4-FFF2-40B4-BE49-F238E27FC236}">
                <a16:creationId xmlns:a16="http://schemas.microsoft.com/office/drawing/2014/main" id="{4570EECC-5537-5CCA-C053-4735FD88BCE2}"/>
              </a:ext>
            </a:extLst>
          </p:cNvPr>
          <p:cNvSpPr/>
          <p:nvPr/>
        </p:nvSpPr>
        <p:spPr>
          <a:xfrm>
            <a:off x="8852015" y="-115393"/>
            <a:ext cx="3295859" cy="1631567"/>
          </a:xfrm>
          <a:prstGeom prst="irregularSeal1">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n>
                  <a:solidFill>
                    <a:sysClr val="windowText" lastClr="000000"/>
                  </a:solidFill>
                </a:ln>
                <a:solidFill>
                  <a:schemeClr val="tx1"/>
                </a:solidFill>
              </a:rPr>
              <a:t>Free Courses</a:t>
            </a:r>
          </a:p>
        </p:txBody>
      </p:sp>
      <p:sp>
        <p:nvSpPr>
          <p:cNvPr id="3" name="Footer Placeholder 14">
            <a:extLst>
              <a:ext uri="{FF2B5EF4-FFF2-40B4-BE49-F238E27FC236}">
                <a16:creationId xmlns:a16="http://schemas.microsoft.com/office/drawing/2014/main" id="{702566C0-5D80-1185-575B-6D988422CC52}"/>
              </a:ext>
            </a:extLst>
          </p:cNvPr>
          <p:cNvSpPr txBox="1">
            <a:spLocks/>
          </p:cNvSpPr>
          <p:nvPr/>
        </p:nvSpPr>
        <p:spPr>
          <a:xfrm>
            <a:off x="11183565" y="6534257"/>
            <a:ext cx="1018039" cy="404614"/>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COPYRIGHT</a:t>
            </a:r>
          </a:p>
        </p:txBody>
      </p:sp>
      <p:pic>
        <p:nvPicPr>
          <p:cNvPr id="21" name="Picture 20">
            <a:extLst>
              <a:ext uri="{FF2B5EF4-FFF2-40B4-BE49-F238E27FC236}">
                <a16:creationId xmlns:a16="http://schemas.microsoft.com/office/drawing/2014/main" id="{922B65A6-0FC1-C54C-A19D-DB05E5478A48}"/>
              </a:ext>
            </a:extLst>
          </p:cNvPr>
          <p:cNvPicPr>
            <a:picLocks noChangeAspect="1"/>
          </p:cNvPicPr>
          <p:nvPr/>
        </p:nvPicPr>
        <p:blipFill>
          <a:blip r:embed="rId9"/>
          <a:stretch>
            <a:fillRect/>
          </a:stretch>
        </p:blipFill>
        <p:spPr>
          <a:xfrm>
            <a:off x="8044347" y="5655381"/>
            <a:ext cx="4145581" cy="1198815"/>
          </a:xfrm>
          <a:prstGeom prst="rect">
            <a:avLst/>
          </a:prstGeom>
        </p:spPr>
      </p:pic>
      <p:sp>
        <p:nvSpPr>
          <p:cNvPr id="22" name="Explosion 1 21">
            <a:extLst>
              <a:ext uri="{FF2B5EF4-FFF2-40B4-BE49-F238E27FC236}">
                <a16:creationId xmlns:a16="http://schemas.microsoft.com/office/drawing/2014/main" id="{A3D3768C-AC4F-ED54-E6A5-FA787AD22A56}"/>
              </a:ext>
            </a:extLst>
          </p:cNvPr>
          <p:cNvSpPr/>
          <p:nvPr/>
        </p:nvSpPr>
        <p:spPr>
          <a:xfrm>
            <a:off x="5618320" y="2379678"/>
            <a:ext cx="3295859" cy="1631567"/>
          </a:xfrm>
          <a:prstGeom prst="irregularSeal1">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n>
                  <a:solidFill>
                    <a:sysClr val="windowText" lastClr="000000"/>
                  </a:solidFill>
                </a:ln>
                <a:solidFill>
                  <a:schemeClr val="tx1"/>
                </a:solidFill>
              </a:rPr>
              <a:t>Free Resources</a:t>
            </a:r>
          </a:p>
        </p:txBody>
      </p:sp>
      <p:pic>
        <p:nvPicPr>
          <p:cNvPr id="14" name="Picture 13">
            <a:extLst>
              <a:ext uri="{FF2B5EF4-FFF2-40B4-BE49-F238E27FC236}">
                <a16:creationId xmlns:a16="http://schemas.microsoft.com/office/drawing/2014/main" id="{CDBC9C5C-35F9-110A-7E0F-4EBF67A3AB0F}"/>
              </a:ext>
            </a:extLst>
          </p:cNvPr>
          <p:cNvPicPr>
            <a:picLocks noChangeAspect="1"/>
          </p:cNvPicPr>
          <p:nvPr/>
        </p:nvPicPr>
        <p:blipFill>
          <a:blip r:embed="rId10"/>
          <a:stretch>
            <a:fillRect/>
          </a:stretch>
        </p:blipFill>
        <p:spPr>
          <a:xfrm>
            <a:off x="5779281" y="5753602"/>
            <a:ext cx="2049622" cy="1119018"/>
          </a:xfrm>
          <a:prstGeom prst="rect">
            <a:avLst/>
          </a:prstGeom>
        </p:spPr>
      </p:pic>
      <p:sp>
        <p:nvSpPr>
          <p:cNvPr id="27" name="Right Arrow 26">
            <a:extLst>
              <a:ext uri="{FF2B5EF4-FFF2-40B4-BE49-F238E27FC236}">
                <a16:creationId xmlns:a16="http://schemas.microsoft.com/office/drawing/2014/main" id="{D0442AC6-2619-2C85-9B0B-35126A426AB7}"/>
              </a:ext>
            </a:extLst>
          </p:cNvPr>
          <p:cNvSpPr/>
          <p:nvPr/>
        </p:nvSpPr>
        <p:spPr>
          <a:xfrm>
            <a:off x="7716191" y="6064228"/>
            <a:ext cx="548640" cy="470029"/>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FD3D7991-178F-B8BB-5E08-EA81383CED19}"/>
              </a:ext>
            </a:extLst>
          </p:cNvPr>
          <p:cNvPicPr>
            <a:picLocks noChangeAspect="1"/>
          </p:cNvPicPr>
          <p:nvPr/>
        </p:nvPicPr>
        <p:blipFill>
          <a:blip r:embed="rId11"/>
          <a:stretch>
            <a:fillRect/>
          </a:stretch>
        </p:blipFill>
        <p:spPr>
          <a:xfrm>
            <a:off x="10247629" y="4222125"/>
            <a:ext cx="2105749" cy="1117437"/>
          </a:xfrm>
          <a:prstGeom prst="rect">
            <a:avLst/>
          </a:prstGeom>
        </p:spPr>
      </p:pic>
      <p:sp>
        <p:nvSpPr>
          <p:cNvPr id="28" name="Left Arrow 27">
            <a:extLst>
              <a:ext uri="{FF2B5EF4-FFF2-40B4-BE49-F238E27FC236}">
                <a16:creationId xmlns:a16="http://schemas.microsoft.com/office/drawing/2014/main" id="{B4EDCA7B-2B9C-551D-15BE-AB8A46752A1E}"/>
              </a:ext>
            </a:extLst>
          </p:cNvPr>
          <p:cNvSpPr/>
          <p:nvPr/>
        </p:nvSpPr>
        <p:spPr>
          <a:xfrm>
            <a:off x="9845701" y="4519307"/>
            <a:ext cx="453146" cy="537961"/>
          </a:xfrm>
          <a:prstGeom prst="leftArrow">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95642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444941C5-650A-6728-9243-92E0200940BE}"/>
              </a:ext>
            </a:extLst>
          </p:cNvPr>
          <p:cNvPicPr>
            <a:picLocks noChangeAspect="1"/>
          </p:cNvPicPr>
          <p:nvPr/>
        </p:nvPicPr>
        <p:blipFill>
          <a:blip r:embed="rId2"/>
          <a:stretch>
            <a:fillRect/>
          </a:stretch>
        </p:blipFill>
        <p:spPr>
          <a:xfrm>
            <a:off x="0" y="-1"/>
            <a:ext cx="12390120" cy="8258687"/>
          </a:xfrm>
          <a:prstGeom prst="rect">
            <a:avLst/>
          </a:prstGeom>
        </p:spPr>
      </p:pic>
      <p:sp>
        <p:nvSpPr>
          <p:cNvPr id="19" name="Footer Placeholder 14">
            <a:extLst>
              <a:ext uri="{FF2B5EF4-FFF2-40B4-BE49-F238E27FC236}">
                <a16:creationId xmlns:a16="http://schemas.microsoft.com/office/drawing/2014/main" id="{FA793D22-8899-1E65-77CE-6A4298EF7BA6}"/>
              </a:ext>
            </a:extLst>
          </p:cNvPr>
          <p:cNvSpPr txBox="1">
            <a:spLocks/>
          </p:cNvSpPr>
          <p:nvPr/>
        </p:nvSpPr>
        <p:spPr>
          <a:xfrm>
            <a:off x="10958318" y="6447531"/>
            <a:ext cx="1018039" cy="404614"/>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COPYRIGHT</a:t>
            </a:r>
          </a:p>
        </p:txBody>
      </p:sp>
      <p:pic>
        <p:nvPicPr>
          <p:cNvPr id="20" name="Picture 19" descr="PNC-Bank-logo - SD Regional Chamber">
            <a:extLst>
              <a:ext uri="{FF2B5EF4-FFF2-40B4-BE49-F238E27FC236}">
                <a16:creationId xmlns:a16="http://schemas.microsoft.com/office/drawing/2014/main" id="{61435527-E435-6A56-46E7-C1182915E3D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4019" b="25425"/>
          <a:stretch/>
        </p:blipFill>
        <p:spPr bwMode="auto">
          <a:xfrm>
            <a:off x="10488778" y="115583"/>
            <a:ext cx="1503179" cy="45597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6364B28D-7635-CFF6-208A-FBC2A1BD072F}"/>
              </a:ext>
            </a:extLst>
          </p:cNvPr>
          <p:cNvSpPr/>
          <p:nvPr/>
        </p:nvSpPr>
        <p:spPr>
          <a:xfrm>
            <a:off x="0" y="-1"/>
            <a:ext cx="12390120" cy="6405283"/>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2">
            <a:extLst>
              <a:ext uri="{FF2B5EF4-FFF2-40B4-BE49-F238E27FC236}">
                <a16:creationId xmlns:a16="http://schemas.microsoft.com/office/drawing/2014/main" id="{54EA248E-5ACD-9B8D-C83C-C6B231F898E5}"/>
              </a:ext>
            </a:extLst>
          </p:cNvPr>
          <p:cNvSpPr>
            <a:spLocks noGrp="1"/>
          </p:cNvSpPr>
          <p:nvPr>
            <p:ph type="title"/>
          </p:nvPr>
        </p:nvSpPr>
        <p:spPr>
          <a:xfrm>
            <a:off x="394764" y="142298"/>
            <a:ext cx="9408251" cy="1485900"/>
          </a:xfrm>
        </p:spPr>
        <p:txBody>
          <a:bodyPr>
            <a:normAutofit fontScale="90000"/>
          </a:bodyPr>
          <a:lstStyle/>
          <a:p>
            <a:r>
              <a:rPr lang="en-US" dirty="0" err="1">
                <a:latin typeface="Rockwell" panose="02060603020205020403" pitchFamily="18" charset="0"/>
              </a:rPr>
              <a:t>Purepost</a:t>
            </a:r>
            <a:r>
              <a:rPr lang="en-US" dirty="0">
                <a:latin typeface="Rockwell" panose="02060603020205020403" pitchFamily="18" charset="0"/>
              </a:rPr>
              <a:t> Services &amp; Who We Serve</a:t>
            </a:r>
            <a:br>
              <a:rPr lang="en-US" dirty="0">
                <a:latin typeface="Rockwell" panose="02060603020205020403" pitchFamily="18" charset="0"/>
              </a:rPr>
            </a:br>
            <a:br>
              <a:rPr lang="en-US" dirty="0"/>
            </a:br>
            <a:endParaRPr lang="en-US" dirty="0">
              <a:latin typeface="Rockwell" panose="02060603020205020403" pitchFamily="18" charset="0"/>
            </a:endParaRPr>
          </a:p>
        </p:txBody>
      </p:sp>
      <p:pic>
        <p:nvPicPr>
          <p:cNvPr id="5" name="Google Shape;326;p8">
            <a:extLst>
              <a:ext uri="{FF2B5EF4-FFF2-40B4-BE49-F238E27FC236}">
                <a16:creationId xmlns:a16="http://schemas.microsoft.com/office/drawing/2014/main" id="{B536FDAE-5B6E-6815-65CD-4D4D91B0C53E}"/>
              </a:ext>
            </a:extLst>
          </p:cNvPr>
          <p:cNvPicPr preferRelativeResize="0"/>
          <p:nvPr/>
        </p:nvPicPr>
        <p:blipFill rotWithShape="1">
          <a:blip r:embed="rId4">
            <a:alphaModFix/>
          </a:blip>
          <a:srcRect/>
          <a:stretch/>
        </p:blipFill>
        <p:spPr>
          <a:xfrm>
            <a:off x="10778019" y="248202"/>
            <a:ext cx="1210782" cy="306236"/>
          </a:xfrm>
          <a:prstGeom prst="rect">
            <a:avLst/>
          </a:prstGeom>
          <a:noFill/>
          <a:ln>
            <a:noFill/>
          </a:ln>
        </p:spPr>
      </p:pic>
      <p:sp>
        <p:nvSpPr>
          <p:cNvPr id="7" name="Google Shape;316;p8">
            <a:extLst>
              <a:ext uri="{FF2B5EF4-FFF2-40B4-BE49-F238E27FC236}">
                <a16:creationId xmlns:a16="http://schemas.microsoft.com/office/drawing/2014/main" id="{A71791A0-2FD2-B6BC-4A03-B4BF71888D1F}"/>
              </a:ext>
            </a:extLst>
          </p:cNvPr>
          <p:cNvSpPr/>
          <p:nvPr/>
        </p:nvSpPr>
        <p:spPr>
          <a:xfrm>
            <a:off x="394765" y="759384"/>
            <a:ext cx="11563218" cy="5497037"/>
          </a:xfrm>
          <a:prstGeom prst="roundRect">
            <a:avLst>
              <a:gd name="adj" fmla="val 10059"/>
            </a:avLst>
          </a:prstGeom>
          <a:solidFill>
            <a:schemeClr val="bg1">
              <a:lumMod val="95000"/>
            </a:schemeClr>
          </a:solidFill>
          <a:ln>
            <a:solidFill>
              <a:schemeClr val="tx1"/>
            </a:solidFill>
          </a:ln>
          <a:effectLst>
            <a:outerShdw blurRad="635000" dist="114300" dir="5400000" algn="t" rotWithShape="0">
              <a:srgbClr val="000000">
                <a:alpha val="9803"/>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 name="Google Shape;302;p8">
            <a:extLst>
              <a:ext uri="{FF2B5EF4-FFF2-40B4-BE49-F238E27FC236}">
                <a16:creationId xmlns:a16="http://schemas.microsoft.com/office/drawing/2014/main" id="{F2102392-8E66-250E-E105-83DDFCD81E27}"/>
              </a:ext>
            </a:extLst>
          </p:cNvPr>
          <p:cNvSpPr/>
          <p:nvPr/>
        </p:nvSpPr>
        <p:spPr>
          <a:xfrm>
            <a:off x="694852" y="950534"/>
            <a:ext cx="4662208" cy="2913734"/>
          </a:xfrm>
          <a:prstGeom prst="roundRect">
            <a:avLst>
              <a:gd name="adj" fmla="val 2861"/>
            </a:avLst>
          </a:prstGeom>
          <a:solidFill>
            <a:schemeClr val="lt1"/>
          </a:solidFill>
          <a:ln>
            <a:noFill/>
          </a:ln>
          <a:effectLst>
            <a:outerShdw blurRad="635000" dist="114300" dir="5400000" algn="t" rotWithShape="0">
              <a:srgbClr val="000000">
                <a:alpha val="9803"/>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9" name="Google Shape;303;p8">
            <a:extLst>
              <a:ext uri="{FF2B5EF4-FFF2-40B4-BE49-F238E27FC236}">
                <a16:creationId xmlns:a16="http://schemas.microsoft.com/office/drawing/2014/main" id="{D6F2DA6F-395F-3A12-A37A-07A53678D9BD}"/>
              </a:ext>
            </a:extLst>
          </p:cNvPr>
          <p:cNvSpPr/>
          <p:nvPr/>
        </p:nvSpPr>
        <p:spPr>
          <a:xfrm>
            <a:off x="6995361" y="950534"/>
            <a:ext cx="4662208" cy="2913734"/>
          </a:xfrm>
          <a:prstGeom prst="roundRect">
            <a:avLst>
              <a:gd name="adj" fmla="val 2861"/>
            </a:avLst>
          </a:prstGeom>
          <a:solidFill>
            <a:schemeClr val="lt1"/>
          </a:solidFill>
          <a:ln>
            <a:noFill/>
          </a:ln>
          <a:effectLst>
            <a:outerShdw blurRad="635000" dist="114300" dir="5400000" algn="t" rotWithShape="0">
              <a:srgbClr val="000000">
                <a:alpha val="9803"/>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10" name="Google Shape;304;p8">
            <a:extLst>
              <a:ext uri="{FF2B5EF4-FFF2-40B4-BE49-F238E27FC236}">
                <a16:creationId xmlns:a16="http://schemas.microsoft.com/office/drawing/2014/main" id="{C7644D07-616B-4483-08F8-D3307D9DA477}"/>
              </a:ext>
            </a:extLst>
          </p:cNvPr>
          <p:cNvGrpSpPr/>
          <p:nvPr/>
        </p:nvGrpSpPr>
        <p:grpSpPr>
          <a:xfrm>
            <a:off x="1132775" y="1839028"/>
            <a:ext cx="10086871" cy="1694191"/>
            <a:chOff x="1052565" y="2571617"/>
            <a:chExt cx="10086871" cy="1694191"/>
          </a:xfrm>
        </p:grpSpPr>
        <p:sp>
          <p:nvSpPr>
            <p:cNvPr id="13" name="Google Shape;305;p8">
              <a:extLst>
                <a:ext uri="{FF2B5EF4-FFF2-40B4-BE49-F238E27FC236}">
                  <a16:creationId xmlns:a16="http://schemas.microsoft.com/office/drawing/2014/main" id="{44460849-2018-1B1F-3D88-0FFA5831EC9B}"/>
                </a:ext>
              </a:extLst>
            </p:cNvPr>
            <p:cNvSpPr txBox="1"/>
            <p:nvPr/>
          </p:nvSpPr>
          <p:spPr>
            <a:xfrm>
              <a:off x="7353074" y="3267073"/>
              <a:ext cx="2692621" cy="3139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90000"/>
                </a:lnSpc>
                <a:spcBef>
                  <a:spcPts val="0"/>
                </a:spcBef>
                <a:spcAft>
                  <a:spcPts val="0"/>
                </a:spcAft>
                <a:buClr>
                  <a:srgbClr val="000000"/>
                </a:buClr>
                <a:buSzTx/>
                <a:buFont typeface="Arial"/>
                <a:buNone/>
                <a:tabLst/>
                <a:defRPr/>
              </a:pPr>
              <a:r>
                <a:rPr kumimoji="0" lang="en-US" sz="1600" b="1" i="0" u="none" strike="noStrike" kern="0" cap="none" spc="0" normalizeH="0" baseline="0" noProof="0">
                  <a:ln>
                    <a:noFill/>
                  </a:ln>
                  <a:solidFill>
                    <a:srgbClr val="000000"/>
                  </a:solidFill>
                  <a:effectLst/>
                  <a:uLnTx/>
                  <a:uFillTx/>
                  <a:latin typeface="Open Sans"/>
                  <a:ea typeface="Open Sans"/>
                  <a:cs typeface="Open Sans"/>
                  <a:sym typeface="Open Sans"/>
                </a:rPr>
                <a:t>Who Benefits:</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306;p8">
              <a:extLst>
                <a:ext uri="{FF2B5EF4-FFF2-40B4-BE49-F238E27FC236}">
                  <a16:creationId xmlns:a16="http://schemas.microsoft.com/office/drawing/2014/main" id="{9827B11C-E147-B940-929C-9BC7D5CB56CA}"/>
                </a:ext>
              </a:extLst>
            </p:cNvPr>
            <p:cNvSpPr txBox="1"/>
            <p:nvPr/>
          </p:nvSpPr>
          <p:spPr>
            <a:xfrm>
              <a:off x="7353074" y="3581005"/>
              <a:ext cx="2148061" cy="684803"/>
            </a:xfrm>
            <a:prstGeom prst="rect">
              <a:avLst/>
            </a:prstGeom>
            <a:noFill/>
            <a:ln>
              <a:noFill/>
            </a:ln>
          </p:spPr>
          <p:txBody>
            <a:bodyPr spcFirstLastPara="1" wrap="square" lIns="91425" tIns="45700" rIns="91425" bIns="45700" anchor="t" anchorCtr="0">
              <a:spAutoFit/>
            </a:bodyPr>
            <a:lstStyle/>
            <a:p>
              <a:pPr marL="171450" marR="0" lvl="0" indent="-171450" algn="l" defTabSz="914400" rtl="0" eaLnBrk="1" fontAlgn="auto" latinLnBrk="0" hangingPunct="1">
                <a:lnSpc>
                  <a:spcPct val="100000"/>
                </a:lnSpc>
                <a:spcBef>
                  <a:spcPts val="0"/>
                </a:spcBef>
                <a:spcAft>
                  <a:spcPts val="0"/>
                </a:spcAft>
                <a:buClr>
                  <a:srgbClr val="E9001C"/>
                </a:buClr>
                <a:buSzPts val="1200"/>
                <a:buFont typeface="Arimo"/>
                <a:buChar char="="/>
                <a:tabLst/>
                <a:defRPr/>
              </a:pPr>
              <a:r>
                <a:rPr kumimoji="0" lang="en-US" sz="1200" b="0" i="0" u="none" strike="noStrike" kern="0" cap="none" spc="0" normalizeH="0" baseline="0" noProof="0">
                  <a:ln>
                    <a:noFill/>
                  </a:ln>
                  <a:solidFill>
                    <a:srgbClr val="595959"/>
                  </a:solidFill>
                  <a:effectLst/>
                  <a:uLnTx/>
                  <a:uFillTx/>
                  <a:latin typeface="Calibri"/>
                  <a:ea typeface="Calibri"/>
                  <a:cs typeface="Calibri"/>
                  <a:sym typeface="Calibri"/>
                </a:rPr>
                <a:t>Small &amp; Medium Sized Businesses</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171450" marR="0" lvl="0" indent="-171450" algn="l" defTabSz="914400" rtl="0" eaLnBrk="1" fontAlgn="auto" latinLnBrk="0" hangingPunct="1">
                <a:lnSpc>
                  <a:spcPct val="100000"/>
                </a:lnSpc>
                <a:spcBef>
                  <a:spcPts val="300"/>
                </a:spcBef>
                <a:spcAft>
                  <a:spcPts val="0"/>
                </a:spcAft>
                <a:buClr>
                  <a:srgbClr val="E9001C"/>
                </a:buClr>
                <a:buSzPts val="1200"/>
                <a:buFont typeface="Arimo"/>
                <a:buChar char="="/>
                <a:tabLst/>
                <a:defRPr/>
              </a:pPr>
              <a:r>
                <a:rPr kumimoji="0" lang="en-US" sz="1200" b="0" i="0" u="none" strike="noStrike" kern="0" cap="none" spc="0" normalizeH="0" baseline="0" noProof="0">
                  <a:ln>
                    <a:noFill/>
                  </a:ln>
                  <a:solidFill>
                    <a:srgbClr val="595959"/>
                  </a:solidFill>
                  <a:effectLst/>
                  <a:uLnTx/>
                  <a:uFillTx/>
                  <a:latin typeface="Calibri"/>
                  <a:ea typeface="Calibri"/>
                  <a:cs typeface="Calibri"/>
                  <a:sym typeface="Calibri"/>
                </a:rPr>
                <a:t>Enterprises</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307;p8">
              <a:extLst>
                <a:ext uri="{FF2B5EF4-FFF2-40B4-BE49-F238E27FC236}">
                  <a16:creationId xmlns:a16="http://schemas.microsoft.com/office/drawing/2014/main" id="{2A669B70-1139-A0E8-9260-6DECA6B19233}"/>
                </a:ext>
              </a:extLst>
            </p:cNvPr>
            <p:cNvSpPr txBox="1"/>
            <p:nvPr/>
          </p:nvSpPr>
          <p:spPr>
            <a:xfrm>
              <a:off x="7353075" y="2571617"/>
              <a:ext cx="3388270" cy="53553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90000"/>
                </a:lnSpc>
                <a:spcBef>
                  <a:spcPts val="0"/>
                </a:spcBef>
                <a:spcAft>
                  <a:spcPts val="0"/>
                </a:spcAft>
                <a:buClr>
                  <a:srgbClr val="000000"/>
                </a:buClr>
                <a:buSzTx/>
                <a:buFont typeface="Arial"/>
                <a:buNone/>
                <a:tabLst/>
                <a:defRPr/>
              </a:pPr>
              <a:r>
                <a:rPr kumimoji="0" lang="en-US" sz="1600" b="1" i="0" u="none" strike="noStrike" kern="0" cap="none" spc="0" normalizeH="0" baseline="0" noProof="0">
                  <a:ln>
                    <a:noFill/>
                  </a:ln>
                  <a:solidFill>
                    <a:srgbClr val="E9001C"/>
                  </a:solidFill>
                  <a:effectLst/>
                  <a:uLnTx/>
                  <a:uFillTx/>
                  <a:latin typeface="Open Sans"/>
                  <a:ea typeface="Open Sans"/>
                  <a:cs typeface="Open Sans"/>
                  <a:sym typeface="Open Sans"/>
                </a:rPr>
                <a:t>Acquire Talent</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90000"/>
                </a:lnSpc>
                <a:spcBef>
                  <a:spcPts val="0"/>
                </a:spcBef>
                <a:spcAft>
                  <a:spcPts val="0"/>
                </a:spcAft>
                <a:buClr>
                  <a:srgbClr val="000000"/>
                </a:buClr>
                <a:buSzTx/>
                <a:buFont typeface="Arial"/>
                <a:buNone/>
                <a:tabLst/>
                <a:defRPr/>
              </a:pPr>
              <a:r>
                <a:rPr kumimoji="0" lang="en-US" sz="1600" b="1" i="0" u="none" strike="noStrike" kern="0" cap="none" spc="0" normalizeH="0" baseline="0" noProof="0">
                  <a:ln>
                    <a:noFill/>
                  </a:ln>
                  <a:solidFill>
                    <a:srgbClr val="000000"/>
                  </a:solidFill>
                  <a:effectLst/>
                  <a:uLnTx/>
                  <a:uFillTx/>
                  <a:latin typeface="Open Sans"/>
                  <a:ea typeface="Open Sans"/>
                  <a:cs typeface="Open Sans"/>
                  <a:sym typeface="Open Sans"/>
                </a:rPr>
                <a:t>Find Talent in 10 mins</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308;p8">
              <a:extLst>
                <a:ext uri="{FF2B5EF4-FFF2-40B4-BE49-F238E27FC236}">
                  <a16:creationId xmlns:a16="http://schemas.microsoft.com/office/drawing/2014/main" id="{B9430727-DF4A-0595-5EB8-BFBEBF18365B}"/>
                </a:ext>
              </a:extLst>
            </p:cNvPr>
            <p:cNvSpPr txBox="1"/>
            <p:nvPr/>
          </p:nvSpPr>
          <p:spPr>
            <a:xfrm>
              <a:off x="9212643" y="3581005"/>
              <a:ext cx="1926793" cy="276959"/>
            </a:xfrm>
            <a:prstGeom prst="rect">
              <a:avLst/>
            </a:prstGeom>
            <a:noFill/>
            <a:ln>
              <a:noFill/>
            </a:ln>
          </p:spPr>
          <p:txBody>
            <a:bodyPr spcFirstLastPara="1" wrap="square" lIns="91425" tIns="45700" rIns="91425" bIns="45700" anchor="t" anchorCtr="0">
              <a:spAutoFit/>
            </a:bodyPr>
            <a:lstStyle/>
            <a:p>
              <a:pPr marL="171450" marR="0" lvl="0" indent="-171450" algn="l" defTabSz="914400" rtl="0" eaLnBrk="1" fontAlgn="auto" latinLnBrk="0" hangingPunct="1">
                <a:lnSpc>
                  <a:spcPct val="100000"/>
                </a:lnSpc>
                <a:spcBef>
                  <a:spcPts val="0"/>
                </a:spcBef>
                <a:spcAft>
                  <a:spcPts val="0"/>
                </a:spcAft>
                <a:buClr>
                  <a:srgbClr val="E9001C"/>
                </a:buClr>
                <a:buSzPts val="1200"/>
                <a:buFont typeface="Arimo"/>
                <a:buChar char="="/>
                <a:tabLst/>
                <a:defRPr/>
              </a:pPr>
              <a:r>
                <a:rPr kumimoji="0" lang="en-US" sz="1200" b="0" i="0" u="none" strike="noStrike" kern="0" cap="none" spc="0" normalizeH="0" baseline="0" noProof="0" dirty="0">
                  <a:ln>
                    <a:noFill/>
                  </a:ln>
                  <a:solidFill>
                    <a:srgbClr val="595959"/>
                  </a:solidFill>
                  <a:effectLst/>
                  <a:uLnTx/>
                  <a:uFillTx/>
                  <a:latin typeface="Calibri"/>
                  <a:ea typeface="Calibri"/>
                  <a:cs typeface="Calibri"/>
                  <a:sym typeface="Calibri"/>
                </a:rPr>
                <a:t>Manpower Organizations</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2" name="Google Shape;309;p8">
              <a:extLst>
                <a:ext uri="{FF2B5EF4-FFF2-40B4-BE49-F238E27FC236}">
                  <a16:creationId xmlns:a16="http://schemas.microsoft.com/office/drawing/2014/main" id="{BFA41CC6-9DE1-87F3-5F68-83E8B99F92D8}"/>
                </a:ext>
              </a:extLst>
            </p:cNvPr>
            <p:cNvSpPr txBox="1"/>
            <p:nvPr/>
          </p:nvSpPr>
          <p:spPr>
            <a:xfrm>
              <a:off x="1052565" y="3267073"/>
              <a:ext cx="2692621" cy="3139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90000"/>
                </a:lnSpc>
                <a:spcBef>
                  <a:spcPts val="0"/>
                </a:spcBef>
                <a:spcAft>
                  <a:spcPts val="0"/>
                </a:spcAft>
                <a:buClr>
                  <a:srgbClr val="000000"/>
                </a:buClr>
                <a:buSzTx/>
                <a:buFont typeface="Arial"/>
                <a:buNone/>
                <a:tabLst/>
                <a:defRPr/>
              </a:pPr>
              <a:r>
                <a:rPr kumimoji="0" lang="en-US" sz="1600" b="1" i="0" u="none" strike="noStrike" kern="0" cap="none" spc="0" normalizeH="0" baseline="0" noProof="0">
                  <a:ln>
                    <a:noFill/>
                  </a:ln>
                  <a:solidFill>
                    <a:srgbClr val="000000"/>
                  </a:solidFill>
                  <a:effectLst/>
                  <a:uLnTx/>
                  <a:uFillTx/>
                  <a:latin typeface="Open Sans"/>
                  <a:ea typeface="Open Sans"/>
                  <a:cs typeface="Open Sans"/>
                  <a:sym typeface="Open Sans"/>
                </a:rPr>
                <a:t>Who Benefits:</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310;p8">
              <a:extLst>
                <a:ext uri="{FF2B5EF4-FFF2-40B4-BE49-F238E27FC236}">
                  <a16:creationId xmlns:a16="http://schemas.microsoft.com/office/drawing/2014/main" id="{CF268898-D483-1A79-AE34-E0E5E86B9010}"/>
                </a:ext>
              </a:extLst>
            </p:cNvPr>
            <p:cNvSpPr txBox="1"/>
            <p:nvPr/>
          </p:nvSpPr>
          <p:spPr>
            <a:xfrm>
              <a:off x="1052565" y="3581005"/>
              <a:ext cx="2148061" cy="500137"/>
            </a:xfrm>
            <a:prstGeom prst="rect">
              <a:avLst/>
            </a:prstGeom>
            <a:noFill/>
            <a:ln>
              <a:noFill/>
            </a:ln>
          </p:spPr>
          <p:txBody>
            <a:bodyPr spcFirstLastPara="1" wrap="square" lIns="91425" tIns="45700" rIns="91425" bIns="45700" anchor="t" anchorCtr="0">
              <a:spAutoFit/>
            </a:bodyPr>
            <a:lstStyle/>
            <a:p>
              <a:pPr marL="171450" marR="0" lvl="0" indent="-171450" algn="l" defTabSz="914400" rtl="0" eaLnBrk="1" fontAlgn="auto" latinLnBrk="0" hangingPunct="1">
                <a:lnSpc>
                  <a:spcPct val="100000"/>
                </a:lnSpc>
                <a:spcBef>
                  <a:spcPts val="0"/>
                </a:spcBef>
                <a:spcAft>
                  <a:spcPts val="0"/>
                </a:spcAft>
                <a:buClr>
                  <a:srgbClr val="E9001C"/>
                </a:buClr>
                <a:buSzPts val="1200"/>
                <a:buFont typeface="Arimo"/>
                <a:buChar char="="/>
                <a:tabLst/>
                <a:defRPr/>
              </a:pPr>
              <a:r>
                <a:rPr kumimoji="0" lang="en-US" sz="1200" b="0" i="0" u="none" strike="noStrike" kern="0" cap="none" spc="0" normalizeH="0" baseline="0" noProof="0">
                  <a:ln>
                    <a:noFill/>
                  </a:ln>
                  <a:solidFill>
                    <a:srgbClr val="595959"/>
                  </a:solidFill>
                  <a:effectLst/>
                  <a:uLnTx/>
                  <a:uFillTx/>
                  <a:latin typeface="Calibri"/>
                  <a:ea typeface="Calibri"/>
                  <a:cs typeface="Calibri"/>
                  <a:sym typeface="Calibri"/>
                </a:rPr>
                <a:t>U.S. Military Veterans</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171450" marR="0" lvl="0" indent="-171450" algn="l" defTabSz="914400" rtl="0" eaLnBrk="1" fontAlgn="auto" latinLnBrk="0" hangingPunct="1">
                <a:lnSpc>
                  <a:spcPct val="100000"/>
                </a:lnSpc>
                <a:spcBef>
                  <a:spcPts val="300"/>
                </a:spcBef>
                <a:spcAft>
                  <a:spcPts val="0"/>
                </a:spcAft>
                <a:buClr>
                  <a:srgbClr val="E9001C"/>
                </a:buClr>
                <a:buSzPts val="1200"/>
                <a:buFont typeface="Arimo"/>
                <a:buChar char="="/>
                <a:tabLst/>
                <a:defRPr/>
              </a:pPr>
              <a:r>
                <a:rPr kumimoji="0" lang="en-US" sz="1200" b="0" i="0" u="none" strike="noStrike" kern="0" cap="none" spc="0" normalizeH="0" baseline="0" noProof="0">
                  <a:ln>
                    <a:noFill/>
                  </a:ln>
                  <a:solidFill>
                    <a:srgbClr val="595959"/>
                  </a:solidFill>
                  <a:effectLst/>
                  <a:uLnTx/>
                  <a:uFillTx/>
                  <a:latin typeface="Calibri"/>
                  <a:ea typeface="Calibri"/>
                  <a:cs typeface="Calibri"/>
                  <a:sym typeface="Calibri"/>
                </a:rPr>
                <a:t>Any Job Seeker</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311;p8">
              <a:extLst>
                <a:ext uri="{FF2B5EF4-FFF2-40B4-BE49-F238E27FC236}">
                  <a16:creationId xmlns:a16="http://schemas.microsoft.com/office/drawing/2014/main" id="{B19616CD-25DA-1D52-1ACF-0724B0A5E720}"/>
                </a:ext>
              </a:extLst>
            </p:cNvPr>
            <p:cNvSpPr txBox="1"/>
            <p:nvPr/>
          </p:nvSpPr>
          <p:spPr>
            <a:xfrm>
              <a:off x="1052566" y="2571617"/>
              <a:ext cx="4224284" cy="53549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90000"/>
                </a:lnSpc>
                <a:spcBef>
                  <a:spcPts val="0"/>
                </a:spcBef>
                <a:spcAft>
                  <a:spcPts val="0"/>
                </a:spcAft>
                <a:buClr>
                  <a:srgbClr val="000000"/>
                </a:buClr>
                <a:buSzTx/>
                <a:buFont typeface="Arial"/>
                <a:buNone/>
                <a:tabLst/>
                <a:defRPr/>
              </a:pPr>
              <a:r>
                <a:rPr kumimoji="0" lang="en-US" sz="1600" b="1" i="0" u="none" strike="noStrike" kern="0" cap="none" spc="0" normalizeH="0" baseline="0" noProof="0" dirty="0">
                  <a:ln>
                    <a:noFill/>
                  </a:ln>
                  <a:solidFill>
                    <a:srgbClr val="E9001C"/>
                  </a:solidFill>
                  <a:effectLst/>
                  <a:uLnTx/>
                  <a:uFillTx/>
                  <a:latin typeface="Open Sans"/>
                  <a:ea typeface="Open Sans"/>
                  <a:cs typeface="Open Sans"/>
                  <a:sym typeface="Open Sans"/>
                </a:rPr>
                <a:t>Create Passport, Upskill, Get Hired</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90000"/>
                </a:lnSpc>
                <a:spcBef>
                  <a:spcPts val="0"/>
                </a:spcBef>
                <a:spcAft>
                  <a:spcPts val="0"/>
                </a:spcAft>
                <a:buClr>
                  <a:srgbClr val="000000"/>
                </a:buClr>
                <a:buSzTx/>
                <a:buFont typeface="Arial"/>
                <a:buNone/>
                <a:tabLst/>
                <a:defRPr/>
              </a:pPr>
              <a:r>
                <a:rPr kumimoji="0" lang="en-US" sz="1600" b="1" i="0" u="none" strike="noStrike" kern="0" cap="none" spc="0" normalizeH="0" baseline="0" noProof="0" dirty="0">
                  <a:ln>
                    <a:noFill/>
                  </a:ln>
                  <a:solidFill>
                    <a:srgbClr val="000000"/>
                  </a:solidFill>
                  <a:effectLst/>
                  <a:uLnTx/>
                  <a:uFillTx/>
                  <a:latin typeface="Open Sans"/>
                  <a:ea typeface="Open Sans"/>
                  <a:cs typeface="Open Sans"/>
                  <a:sym typeface="Open Sans"/>
                </a:rPr>
                <a:t>Build Profile in 10 mins</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grpSp>
      <p:sp>
        <p:nvSpPr>
          <p:cNvPr id="27" name="Google Shape;314;p8">
            <a:extLst>
              <a:ext uri="{FF2B5EF4-FFF2-40B4-BE49-F238E27FC236}">
                <a16:creationId xmlns:a16="http://schemas.microsoft.com/office/drawing/2014/main" id="{07571ECF-4252-B547-0668-BDDD2668E84E}"/>
              </a:ext>
            </a:extLst>
          </p:cNvPr>
          <p:cNvSpPr/>
          <p:nvPr/>
        </p:nvSpPr>
        <p:spPr>
          <a:xfrm>
            <a:off x="4942724" y="1987908"/>
            <a:ext cx="2466974" cy="838986"/>
          </a:xfrm>
          <a:prstGeom prst="leftRightArrow">
            <a:avLst>
              <a:gd name="adj1" fmla="val 50000"/>
              <a:gd name="adj2" fmla="val 50000"/>
            </a:avLst>
          </a:prstGeom>
          <a:solidFill>
            <a:srgbClr val="C000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26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0" name="Google Shape;315;p8">
            <a:extLst>
              <a:ext uri="{FF2B5EF4-FFF2-40B4-BE49-F238E27FC236}">
                <a16:creationId xmlns:a16="http://schemas.microsoft.com/office/drawing/2014/main" id="{06629A76-AFB7-9748-CB40-9BCCB98887E5}"/>
              </a:ext>
            </a:extLst>
          </p:cNvPr>
          <p:cNvSpPr txBox="1"/>
          <p:nvPr/>
        </p:nvSpPr>
        <p:spPr>
          <a:xfrm>
            <a:off x="5196740" y="2276596"/>
            <a:ext cx="1958942" cy="26161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100" b="1" i="0" u="none" strike="noStrike" kern="0" cap="none" spc="0" normalizeH="0" baseline="0" noProof="0">
                <a:ln>
                  <a:noFill/>
                </a:ln>
                <a:solidFill>
                  <a:srgbClr val="FFFFFF"/>
                </a:solidFill>
                <a:effectLst/>
                <a:uLnTx/>
                <a:uFillTx/>
                <a:latin typeface="Open Sans"/>
                <a:ea typeface="Open Sans"/>
                <a:cs typeface="Open Sans"/>
                <a:sym typeface="Open Sans"/>
              </a:rPr>
              <a:t>Supply Meets Demand</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316;p8">
            <a:extLst>
              <a:ext uri="{FF2B5EF4-FFF2-40B4-BE49-F238E27FC236}">
                <a16:creationId xmlns:a16="http://schemas.microsoft.com/office/drawing/2014/main" id="{61D2470F-B54E-2784-A0D4-F580C2A15B79}"/>
              </a:ext>
            </a:extLst>
          </p:cNvPr>
          <p:cNvSpPr/>
          <p:nvPr/>
        </p:nvSpPr>
        <p:spPr>
          <a:xfrm>
            <a:off x="694851" y="3977778"/>
            <a:ext cx="10962717" cy="1323262"/>
          </a:xfrm>
          <a:prstGeom prst="roundRect">
            <a:avLst>
              <a:gd name="adj" fmla="val 10059"/>
            </a:avLst>
          </a:prstGeom>
          <a:solidFill>
            <a:schemeClr val="lt1"/>
          </a:solidFill>
          <a:ln>
            <a:noFill/>
          </a:ln>
          <a:effectLst>
            <a:outerShdw blurRad="635000" dist="114300" dir="5400000" algn="t" rotWithShape="0">
              <a:srgbClr val="000000">
                <a:alpha val="9803"/>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3" name="Google Shape;319;p8">
            <a:extLst>
              <a:ext uri="{FF2B5EF4-FFF2-40B4-BE49-F238E27FC236}">
                <a16:creationId xmlns:a16="http://schemas.microsoft.com/office/drawing/2014/main" id="{4BD5E747-F342-32DE-4382-1F86B8B296DA}"/>
              </a:ext>
            </a:extLst>
          </p:cNvPr>
          <p:cNvSpPr txBox="1"/>
          <p:nvPr/>
        </p:nvSpPr>
        <p:spPr>
          <a:xfrm>
            <a:off x="3695612" y="4565322"/>
            <a:ext cx="3299749" cy="53549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90000"/>
              </a:lnSpc>
              <a:spcBef>
                <a:spcPts val="0"/>
              </a:spcBef>
              <a:spcAft>
                <a:spcPts val="0"/>
              </a:spcAft>
              <a:buClr>
                <a:srgbClr val="000000"/>
              </a:buClr>
              <a:buSzTx/>
              <a:buFont typeface="Arial"/>
              <a:buNone/>
              <a:tabLst/>
              <a:defRPr/>
            </a:pPr>
            <a:r>
              <a:rPr kumimoji="0" lang="en-US" sz="1600" b="1" i="0" u="none" strike="noStrike" kern="0" cap="none" spc="0" normalizeH="0" baseline="0" noProof="0" dirty="0">
                <a:ln>
                  <a:noFill/>
                </a:ln>
                <a:solidFill>
                  <a:srgbClr val="E9001C"/>
                </a:solidFill>
                <a:effectLst/>
                <a:uLnTx/>
                <a:uFillTx/>
                <a:latin typeface="Open Sans"/>
                <a:ea typeface="Open Sans"/>
                <a:cs typeface="Open Sans"/>
                <a:sym typeface="Open Sans"/>
              </a:rPr>
              <a:t>Case Manage Job Seekers</a:t>
            </a:r>
          </a:p>
          <a:p>
            <a:pPr marL="0" marR="0" lvl="0" indent="0" algn="l" defTabSz="914400" rtl="0" eaLnBrk="1" fontAlgn="auto" latinLnBrk="0" hangingPunct="1">
              <a:lnSpc>
                <a:spcPct val="90000"/>
              </a:lnSpc>
              <a:spcBef>
                <a:spcPts val="0"/>
              </a:spcBef>
              <a:spcAft>
                <a:spcPts val="0"/>
              </a:spcAft>
              <a:buClr>
                <a:srgbClr val="000000"/>
              </a:buClr>
              <a:buSzTx/>
              <a:buFont typeface="Arial"/>
              <a:buNone/>
              <a:tabLst/>
              <a:defRPr/>
            </a:pPr>
            <a:r>
              <a:rPr lang="en-US" sz="1600" b="1" kern="0" dirty="0">
                <a:latin typeface="Open Sans"/>
                <a:ea typeface="Open Sans"/>
                <a:cs typeface="Open Sans"/>
                <a:sym typeface="Open Sans"/>
              </a:rPr>
              <a:t>Enable Job Matches in 10 mins</a:t>
            </a:r>
            <a:endParaRPr kumimoji="0" sz="1400" b="0" i="0" u="none" strike="noStrike" kern="0" cap="none" spc="0" normalizeH="0" baseline="0" noProof="0" dirty="0">
              <a:ln>
                <a:noFill/>
              </a:ln>
              <a:effectLst/>
              <a:uLnTx/>
              <a:uFillTx/>
              <a:latin typeface="Arial"/>
              <a:cs typeface="Arial"/>
              <a:sym typeface="Arial"/>
            </a:endParaRPr>
          </a:p>
        </p:txBody>
      </p:sp>
      <p:sp>
        <p:nvSpPr>
          <p:cNvPr id="34" name="Google Shape;321;p8">
            <a:extLst>
              <a:ext uri="{FF2B5EF4-FFF2-40B4-BE49-F238E27FC236}">
                <a16:creationId xmlns:a16="http://schemas.microsoft.com/office/drawing/2014/main" id="{9FC83BB5-0436-F478-DD37-7FFB353D9B65}"/>
              </a:ext>
            </a:extLst>
          </p:cNvPr>
          <p:cNvSpPr txBox="1"/>
          <p:nvPr/>
        </p:nvSpPr>
        <p:spPr>
          <a:xfrm>
            <a:off x="6858066" y="4232375"/>
            <a:ext cx="1817012" cy="3139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90000"/>
              </a:lnSpc>
              <a:spcBef>
                <a:spcPts val="0"/>
              </a:spcBef>
              <a:spcAft>
                <a:spcPts val="0"/>
              </a:spcAft>
              <a:buClr>
                <a:srgbClr val="000000"/>
              </a:buClr>
              <a:buSzTx/>
              <a:buFont typeface="Arial"/>
              <a:buNone/>
              <a:tabLst/>
              <a:defRPr/>
            </a:pPr>
            <a:r>
              <a:rPr kumimoji="0" lang="en-US" sz="1600" b="1" i="0" u="none" strike="noStrike" kern="0" cap="none" spc="0" normalizeH="0" baseline="0" noProof="0" dirty="0">
                <a:ln>
                  <a:noFill/>
                </a:ln>
                <a:solidFill>
                  <a:srgbClr val="000000"/>
                </a:solidFill>
                <a:effectLst/>
                <a:uLnTx/>
                <a:uFillTx/>
                <a:latin typeface="Open Sans"/>
                <a:ea typeface="Open Sans"/>
                <a:cs typeface="Open Sans"/>
                <a:sym typeface="Open Sans"/>
              </a:rPr>
              <a:t>Who Benefits:</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35" name="Google Shape;322;p8">
            <a:extLst>
              <a:ext uri="{FF2B5EF4-FFF2-40B4-BE49-F238E27FC236}">
                <a16:creationId xmlns:a16="http://schemas.microsoft.com/office/drawing/2014/main" id="{A844C2A1-F91B-998E-9EA7-0D28B3F21C6E}"/>
              </a:ext>
            </a:extLst>
          </p:cNvPr>
          <p:cNvSpPr txBox="1"/>
          <p:nvPr/>
        </p:nvSpPr>
        <p:spPr>
          <a:xfrm>
            <a:off x="6858066" y="4546307"/>
            <a:ext cx="1817012" cy="500137"/>
          </a:xfrm>
          <a:prstGeom prst="rect">
            <a:avLst/>
          </a:prstGeom>
          <a:noFill/>
          <a:ln>
            <a:noFill/>
          </a:ln>
        </p:spPr>
        <p:txBody>
          <a:bodyPr spcFirstLastPara="1" wrap="square" lIns="91425" tIns="45700" rIns="91425" bIns="45700" anchor="t" anchorCtr="0">
            <a:spAutoFit/>
          </a:bodyPr>
          <a:lstStyle/>
          <a:p>
            <a:pPr marL="171450" marR="0" lvl="0" indent="-171450" algn="l" defTabSz="914400" rtl="0" eaLnBrk="1" fontAlgn="auto" latinLnBrk="0" hangingPunct="1">
              <a:lnSpc>
                <a:spcPct val="100000"/>
              </a:lnSpc>
              <a:spcBef>
                <a:spcPts val="0"/>
              </a:spcBef>
              <a:spcAft>
                <a:spcPts val="0"/>
              </a:spcAft>
              <a:buClr>
                <a:srgbClr val="E9001C"/>
              </a:buClr>
              <a:buSzPts val="1200"/>
              <a:buFont typeface="Arimo"/>
              <a:buChar char="="/>
              <a:tabLst/>
              <a:defRPr/>
            </a:pPr>
            <a:r>
              <a:rPr kumimoji="0" lang="en-US" sz="1200" b="0" i="0" u="none" strike="noStrike" kern="0" cap="none" spc="0" normalizeH="0" baseline="0" noProof="0" dirty="0">
                <a:ln>
                  <a:noFill/>
                </a:ln>
                <a:solidFill>
                  <a:srgbClr val="595959"/>
                </a:solidFill>
                <a:effectLst/>
                <a:uLnTx/>
                <a:uFillTx/>
                <a:latin typeface="Calibri"/>
                <a:ea typeface="Calibri"/>
                <a:cs typeface="Calibri"/>
                <a:sym typeface="Calibri"/>
              </a:rPr>
              <a:t>Veteran Service Orgs</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171450" marR="0" lvl="0" indent="-171450" algn="l" defTabSz="914400" rtl="0" eaLnBrk="1" fontAlgn="auto" latinLnBrk="0" hangingPunct="1">
              <a:lnSpc>
                <a:spcPct val="100000"/>
              </a:lnSpc>
              <a:spcBef>
                <a:spcPts val="300"/>
              </a:spcBef>
              <a:spcAft>
                <a:spcPts val="0"/>
              </a:spcAft>
              <a:buClr>
                <a:srgbClr val="E9001C"/>
              </a:buClr>
              <a:buSzPts val="1200"/>
              <a:buFont typeface="Arimo"/>
              <a:buChar char="="/>
              <a:tabLst/>
              <a:defRPr/>
            </a:pPr>
            <a:r>
              <a:rPr kumimoji="0" lang="en-US" sz="1200" b="0" i="0" u="none" strike="noStrike" kern="0" cap="none" spc="0" normalizeH="0" baseline="0" noProof="0" dirty="0">
                <a:ln>
                  <a:noFill/>
                </a:ln>
                <a:solidFill>
                  <a:srgbClr val="595959"/>
                </a:solidFill>
                <a:effectLst/>
                <a:uLnTx/>
                <a:uFillTx/>
                <a:latin typeface="Calibri"/>
                <a:ea typeface="Calibri"/>
                <a:cs typeface="Calibri"/>
                <a:sym typeface="Calibri"/>
              </a:rPr>
              <a:t>Technical Schools</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36" name="Google Shape;323;p8">
            <a:extLst>
              <a:ext uri="{FF2B5EF4-FFF2-40B4-BE49-F238E27FC236}">
                <a16:creationId xmlns:a16="http://schemas.microsoft.com/office/drawing/2014/main" id="{5EDA8DD0-C38B-C08E-7E25-DB582526E144}"/>
              </a:ext>
            </a:extLst>
          </p:cNvPr>
          <p:cNvSpPr txBox="1"/>
          <p:nvPr/>
        </p:nvSpPr>
        <p:spPr>
          <a:xfrm>
            <a:off x="8517980" y="4546307"/>
            <a:ext cx="3013163" cy="723235"/>
          </a:xfrm>
          <a:prstGeom prst="rect">
            <a:avLst/>
          </a:prstGeom>
          <a:noFill/>
          <a:ln>
            <a:noFill/>
          </a:ln>
        </p:spPr>
        <p:txBody>
          <a:bodyPr spcFirstLastPara="1" wrap="square" lIns="91425" tIns="45700" rIns="91425" bIns="45700" anchor="t" anchorCtr="0">
            <a:spAutoFit/>
          </a:bodyPr>
          <a:lstStyle/>
          <a:p>
            <a:pPr marL="171450" marR="0" lvl="0" indent="-171450" algn="l" defTabSz="914400" rtl="0" eaLnBrk="1" fontAlgn="auto" latinLnBrk="0" hangingPunct="1">
              <a:lnSpc>
                <a:spcPct val="100000"/>
              </a:lnSpc>
              <a:spcBef>
                <a:spcPts val="0"/>
              </a:spcBef>
              <a:spcAft>
                <a:spcPts val="0"/>
              </a:spcAft>
              <a:buClr>
                <a:srgbClr val="E9001C"/>
              </a:buClr>
              <a:buSzPts val="1200"/>
              <a:buFont typeface="Arimo"/>
              <a:buChar char="="/>
              <a:tabLst/>
              <a:defRPr/>
            </a:pPr>
            <a:r>
              <a:rPr kumimoji="0" lang="en-US" sz="1200" b="0" i="0" u="none" strike="noStrike" kern="0" cap="none" spc="0" normalizeH="0" baseline="0" noProof="0" dirty="0">
                <a:ln>
                  <a:noFill/>
                </a:ln>
                <a:solidFill>
                  <a:srgbClr val="595959"/>
                </a:solidFill>
                <a:effectLst/>
                <a:uLnTx/>
                <a:uFillTx/>
                <a:latin typeface="Calibri"/>
                <a:ea typeface="Calibri"/>
                <a:cs typeface="Calibri"/>
                <a:sym typeface="Calibri"/>
              </a:rPr>
              <a:t>College and University Career Centers</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171450" marR="0" lvl="0" indent="-171450" algn="l" defTabSz="914400" rtl="0" eaLnBrk="1" fontAlgn="auto" latinLnBrk="0" hangingPunct="1">
              <a:lnSpc>
                <a:spcPct val="100000"/>
              </a:lnSpc>
              <a:spcBef>
                <a:spcPts val="300"/>
              </a:spcBef>
              <a:spcAft>
                <a:spcPts val="0"/>
              </a:spcAft>
              <a:buClr>
                <a:srgbClr val="E9001C"/>
              </a:buClr>
              <a:buSzPts val="1200"/>
              <a:buFont typeface="Arimo"/>
              <a:buChar char="="/>
              <a:tabLst/>
              <a:defRPr/>
            </a:pPr>
            <a:r>
              <a:rPr kumimoji="0" lang="en-US" sz="1200" b="0" i="0" u="none" strike="noStrike" kern="0" cap="none" spc="0" normalizeH="0" baseline="0" noProof="0" dirty="0">
                <a:ln>
                  <a:noFill/>
                </a:ln>
                <a:solidFill>
                  <a:srgbClr val="595959"/>
                </a:solidFill>
                <a:effectLst/>
                <a:uLnTx/>
                <a:uFillTx/>
                <a:latin typeface="Calibri"/>
                <a:ea typeface="Calibri"/>
                <a:cs typeface="Calibri"/>
                <a:sym typeface="Calibri"/>
              </a:rPr>
              <a:t>Talent Networks (ERGs)</a:t>
            </a:r>
          </a:p>
          <a:p>
            <a:pPr marL="171450" marR="0" lvl="0" indent="-171450" algn="l" defTabSz="914400" rtl="0" eaLnBrk="1" fontAlgn="auto" latinLnBrk="0" hangingPunct="1">
              <a:lnSpc>
                <a:spcPct val="100000"/>
              </a:lnSpc>
              <a:spcBef>
                <a:spcPts val="300"/>
              </a:spcBef>
              <a:spcAft>
                <a:spcPts val="0"/>
              </a:spcAft>
              <a:buClr>
                <a:srgbClr val="E9001C"/>
              </a:buClr>
              <a:buSzPts val="1200"/>
              <a:buFont typeface="Arimo"/>
              <a:buChar char="="/>
              <a:tabLst/>
              <a:defRPr/>
            </a:pPr>
            <a:r>
              <a:rPr kumimoji="0" lang="en-US" sz="1200" b="0" i="0" u="none" strike="noStrike" kern="0" cap="none" spc="0" normalizeH="0" baseline="0" noProof="0" dirty="0">
                <a:ln>
                  <a:noFill/>
                </a:ln>
                <a:solidFill>
                  <a:srgbClr val="595959"/>
                </a:solidFill>
                <a:effectLst/>
                <a:uLnTx/>
                <a:uFillTx/>
                <a:latin typeface="Calibri"/>
                <a:cs typeface="Calibri"/>
                <a:sym typeface="Calibri"/>
              </a:rPr>
              <a:t>State Workforce Agencies</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37" name="Google Shape;321;p8">
            <a:extLst>
              <a:ext uri="{FF2B5EF4-FFF2-40B4-BE49-F238E27FC236}">
                <a16:creationId xmlns:a16="http://schemas.microsoft.com/office/drawing/2014/main" id="{24519E8C-235F-9C5E-1833-09D31DE149C3}"/>
              </a:ext>
            </a:extLst>
          </p:cNvPr>
          <p:cNvSpPr txBox="1"/>
          <p:nvPr/>
        </p:nvSpPr>
        <p:spPr>
          <a:xfrm>
            <a:off x="7552300" y="5377370"/>
            <a:ext cx="1817012" cy="3139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90000"/>
              </a:lnSpc>
              <a:spcBef>
                <a:spcPts val="0"/>
              </a:spcBef>
              <a:spcAft>
                <a:spcPts val="0"/>
              </a:spcAft>
              <a:buClr>
                <a:srgbClr val="000000"/>
              </a:buClr>
              <a:buSzTx/>
              <a:buFont typeface="Arial"/>
              <a:buNone/>
              <a:tabLst/>
              <a:defRPr/>
            </a:pPr>
            <a:r>
              <a:rPr kumimoji="0" lang="en-US" sz="1600" b="1" i="0" u="none" strike="noStrike" kern="0" cap="none" spc="0" normalizeH="0" baseline="0" noProof="0" dirty="0">
                <a:ln>
                  <a:noFill/>
                </a:ln>
                <a:solidFill>
                  <a:srgbClr val="000000"/>
                </a:solidFill>
                <a:effectLst/>
                <a:uLnTx/>
                <a:uFillTx/>
                <a:latin typeface="Open Sans"/>
                <a:ea typeface="Open Sans"/>
                <a:cs typeface="Open Sans"/>
                <a:sym typeface="Open Sans"/>
              </a:rPr>
              <a:t>Who Benefits:</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38" name="Google Shape;322;p8">
            <a:extLst>
              <a:ext uri="{FF2B5EF4-FFF2-40B4-BE49-F238E27FC236}">
                <a16:creationId xmlns:a16="http://schemas.microsoft.com/office/drawing/2014/main" id="{9273D79E-7A7D-8F43-7556-61A3D14440A0}"/>
              </a:ext>
            </a:extLst>
          </p:cNvPr>
          <p:cNvSpPr txBox="1"/>
          <p:nvPr/>
        </p:nvSpPr>
        <p:spPr>
          <a:xfrm>
            <a:off x="7552300" y="5691302"/>
            <a:ext cx="1817012" cy="276959"/>
          </a:xfrm>
          <a:prstGeom prst="rect">
            <a:avLst/>
          </a:prstGeom>
          <a:noFill/>
          <a:ln>
            <a:noFill/>
          </a:ln>
        </p:spPr>
        <p:txBody>
          <a:bodyPr spcFirstLastPara="1" wrap="square" lIns="91425" tIns="45700" rIns="91425" bIns="45700" anchor="t" anchorCtr="0">
            <a:spAutoFit/>
          </a:bodyPr>
          <a:lstStyle/>
          <a:p>
            <a:pPr marL="171450" marR="0" lvl="0" indent="-171450" algn="l" defTabSz="914400" rtl="0" eaLnBrk="1" fontAlgn="auto" latinLnBrk="0" hangingPunct="1">
              <a:lnSpc>
                <a:spcPct val="100000"/>
              </a:lnSpc>
              <a:spcBef>
                <a:spcPts val="0"/>
              </a:spcBef>
              <a:spcAft>
                <a:spcPts val="0"/>
              </a:spcAft>
              <a:buClr>
                <a:srgbClr val="E9001C"/>
              </a:buClr>
              <a:buSzPts val="1200"/>
              <a:buFont typeface="Arimo"/>
              <a:buChar char="="/>
              <a:tabLst/>
              <a:defRPr/>
            </a:pPr>
            <a:r>
              <a:rPr kumimoji="0" lang="en-US" sz="1200" b="0" i="0" u="none" strike="noStrike" kern="0" cap="none" spc="0" normalizeH="0" baseline="0" noProof="0" dirty="0">
                <a:ln>
                  <a:noFill/>
                </a:ln>
                <a:solidFill>
                  <a:srgbClr val="595959"/>
                </a:solidFill>
                <a:effectLst/>
                <a:uLnTx/>
                <a:uFillTx/>
                <a:latin typeface="Calibri"/>
                <a:ea typeface="Calibri"/>
                <a:cs typeface="Calibri"/>
                <a:sym typeface="Calibri"/>
              </a:rPr>
              <a:t>Any organization</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39" name="Google Shape;319;p8">
            <a:extLst>
              <a:ext uri="{FF2B5EF4-FFF2-40B4-BE49-F238E27FC236}">
                <a16:creationId xmlns:a16="http://schemas.microsoft.com/office/drawing/2014/main" id="{685C2E88-D61F-CE1C-EF95-5E37760F7EB4}"/>
              </a:ext>
            </a:extLst>
          </p:cNvPr>
          <p:cNvSpPr txBox="1"/>
          <p:nvPr/>
        </p:nvSpPr>
        <p:spPr>
          <a:xfrm>
            <a:off x="5034219" y="5439437"/>
            <a:ext cx="2012399" cy="535491"/>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1600" b="1" i="0" u="none" strike="noStrike" kern="0" cap="none" spc="0" normalizeH="0" baseline="0" noProof="0" dirty="0">
                <a:ln>
                  <a:noFill/>
                </a:ln>
                <a:solidFill>
                  <a:srgbClr val="E9001C"/>
                </a:solidFill>
                <a:effectLst/>
                <a:uLnTx/>
                <a:uFillTx/>
                <a:latin typeface="Open Sans"/>
                <a:ea typeface="Open Sans"/>
                <a:cs typeface="Open Sans"/>
                <a:sym typeface="Open Sans"/>
              </a:rPr>
              <a:t>Optimally Deploy Internal Talent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40" name="Google Shape;324;p8">
            <a:extLst>
              <a:ext uri="{FF2B5EF4-FFF2-40B4-BE49-F238E27FC236}">
                <a16:creationId xmlns:a16="http://schemas.microsoft.com/office/drawing/2014/main" id="{D1AB7A6E-879E-F453-27C0-58E92C85052C}"/>
              </a:ext>
            </a:extLst>
          </p:cNvPr>
          <p:cNvSpPr/>
          <p:nvPr/>
        </p:nvSpPr>
        <p:spPr>
          <a:xfrm rot="5400000">
            <a:off x="10583404" y="3653463"/>
            <a:ext cx="782098" cy="390742"/>
          </a:xfrm>
          <a:prstGeom prst="leftRightArrow">
            <a:avLst>
              <a:gd name="adj1" fmla="val 50000"/>
              <a:gd name="adj2" fmla="val 50000"/>
            </a:avLst>
          </a:prstGeom>
          <a:solidFill>
            <a:srgbClr val="C000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26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1" name="Google Shape;325;p8">
            <a:extLst>
              <a:ext uri="{FF2B5EF4-FFF2-40B4-BE49-F238E27FC236}">
                <a16:creationId xmlns:a16="http://schemas.microsoft.com/office/drawing/2014/main" id="{26B45B00-E9C0-F10F-D0AC-13916C7C1203}"/>
              </a:ext>
            </a:extLst>
          </p:cNvPr>
          <p:cNvSpPr/>
          <p:nvPr/>
        </p:nvSpPr>
        <p:spPr>
          <a:xfrm rot="5400000">
            <a:off x="986918" y="3653463"/>
            <a:ext cx="782098" cy="390742"/>
          </a:xfrm>
          <a:prstGeom prst="leftRightArrow">
            <a:avLst>
              <a:gd name="adj1" fmla="val 50000"/>
              <a:gd name="adj2" fmla="val 50000"/>
            </a:avLst>
          </a:prstGeom>
          <a:solidFill>
            <a:srgbClr val="C000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26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43" name="Picture 42">
            <a:extLst>
              <a:ext uri="{FF2B5EF4-FFF2-40B4-BE49-F238E27FC236}">
                <a16:creationId xmlns:a16="http://schemas.microsoft.com/office/drawing/2014/main" id="{6DB41D86-EE58-DF01-48D0-F46A946C458B}"/>
              </a:ext>
            </a:extLst>
          </p:cNvPr>
          <p:cNvPicPr>
            <a:picLocks noChangeAspect="1"/>
          </p:cNvPicPr>
          <p:nvPr/>
        </p:nvPicPr>
        <p:blipFill>
          <a:blip r:embed="rId5"/>
          <a:stretch>
            <a:fillRect/>
          </a:stretch>
        </p:blipFill>
        <p:spPr>
          <a:xfrm>
            <a:off x="2658114" y="3186895"/>
            <a:ext cx="2667000" cy="508000"/>
          </a:xfrm>
          <a:prstGeom prst="rect">
            <a:avLst/>
          </a:prstGeom>
        </p:spPr>
      </p:pic>
      <p:pic>
        <p:nvPicPr>
          <p:cNvPr id="2" name="Picture 1">
            <a:extLst>
              <a:ext uri="{FF2B5EF4-FFF2-40B4-BE49-F238E27FC236}">
                <a16:creationId xmlns:a16="http://schemas.microsoft.com/office/drawing/2014/main" id="{D50BB052-819E-41B1-132E-6D3F4AE7B31D}"/>
              </a:ext>
            </a:extLst>
          </p:cNvPr>
          <p:cNvPicPr>
            <a:picLocks noChangeAspect="1"/>
          </p:cNvPicPr>
          <p:nvPr/>
        </p:nvPicPr>
        <p:blipFill>
          <a:blip r:embed="rId6"/>
          <a:stretch>
            <a:fillRect/>
          </a:stretch>
        </p:blipFill>
        <p:spPr>
          <a:xfrm>
            <a:off x="7432764" y="1083007"/>
            <a:ext cx="2253847" cy="746587"/>
          </a:xfrm>
          <a:prstGeom prst="rect">
            <a:avLst/>
          </a:prstGeom>
        </p:spPr>
      </p:pic>
      <p:pic>
        <p:nvPicPr>
          <p:cNvPr id="3" name="Picture 2">
            <a:extLst>
              <a:ext uri="{FF2B5EF4-FFF2-40B4-BE49-F238E27FC236}">
                <a16:creationId xmlns:a16="http://schemas.microsoft.com/office/drawing/2014/main" id="{DDA2D021-E3BD-E6EE-FA28-00330E15DF61}"/>
              </a:ext>
            </a:extLst>
          </p:cNvPr>
          <p:cNvPicPr>
            <a:picLocks noChangeAspect="1"/>
          </p:cNvPicPr>
          <p:nvPr/>
        </p:nvPicPr>
        <p:blipFill>
          <a:blip r:embed="rId7"/>
          <a:stretch>
            <a:fillRect/>
          </a:stretch>
        </p:blipFill>
        <p:spPr>
          <a:xfrm>
            <a:off x="945642" y="4254096"/>
            <a:ext cx="2765917" cy="971528"/>
          </a:xfrm>
          <a:prstGeom prst="rect">
            <a:avLst/>
          </a:prstGeom>
        </p:spPr>
      </p:pic>
      <p:pic>
        <p:nvPicPr>
          <p:cNvPr id="4" name="Picture 3">
            <a:extLst>
              <a:ext uri="{FF2B5EF4-FFF2-40B4-BE49-F238E27FC236}">
                <a16:creationId xmlns:a16="http://schemas.microsoft.com/office/drawing/2014/main" id="{2D590E40-D07B-33C5-A931-4FA50D8A1ACF}"/>
              </a:ext>
            </a:extLst>
          </p:cNvPr>
          <p:cNvPicPr>
            <a:picLocks noChangeAspect="1"/>
          </p:cNvPicPr>
          <p:nvPr/>
        </p:nvPicPr>
        <p:blipFill>
          <a:blip r:embed="rId8"/>
          <a:stretch>
            <a:fillRect/>
          </a:stretch>
        </p:blipFill>
        <p:spPr>
          <a:xfrm>
            <a:off x="1043011" y="1037490"/>
            <a:ext cx="2327587" cy="867026"/>
          </a:xfrm>
          <a:prstGeom prst="rect">
            <a:avLst/>
          </a:prstGeom>
        </p:spPr>
      </p:pic>
      <p:pic>
        <p:nvPicPr>
          <p:cNvPr id="11" name="image149.png">
            <a:extLst>
              <a:ext uri="{FF2B5EF4-FFF2-40B4-BE49-F238E27FC236}">
                <a16:creationId xmlns:a16="http://schemas.microsoft.com/office/drawing/2014/main" id="{00000000-0008-0000-0000-000098000000}"/>
              </a:ext>
            </a:extLst>
          </p:cNvPr>
          <p:cNvPicPr preferRelativeResize="0">
            <a:picLocks noChangeAspect="1"/>
          </p:cNvPicPr>
          <p:nvPr/>
        </p:nvPicPr>
        <p:blipFill>
          <a:blip r:embed="rId9" cstate="print"/>
          <a:stretch>
            <a:fillRect/>
          </a:stretch>
        </p:blipFill>
        <p:spPr>
          <a:xfrm>
            <a:off x="2138825" y="5211143"/>
            <a:ext cx="2928471" cy="1042337"/>
          </a:xfrm>
          <a:prstGeom prst="rect">
            <a:avLst/>
          </a:prstGeom>
          <a:noFill/>
        </p:spPr>
      </p:pic>
    </p:spTree>
    <p:extLst>
      <p:ext uri="{BB962C8B-B14F-4D97-AF65-F5344CB8AC3E}">
        <p14:creationId xmlns:p14="http://schemas.microsoft.com/office/powerpoint/2010/main" val="480003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7" grpId="0"/>
      <p:bldP spid="38" grpId="0"/>
      <p:bldP spid="39"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up of a flag&#10;&#10;Description automatically generated with medium confidence">
            <a:extLst>
              <a:ext uri="{FF2B5EF4-FFF2-40B4-BE49-F238E27FC236}">
                <a16:creationId xmlns:a16="http://schemas.microsoft.com/office/drawing/2014/main" id="{35EB36E3-0947-0A8B-AA21-1FCFF7C8A6E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1"/>
            <a:ext cx="12328634" cy="8219089"/>
          </a:xfrm>
          <a:prstGeom prst="rect">
            <a:avLst/>
          </a:prstGeom>
        </p:spPr>
      </p:pic>
      <p:sp>
        <p:nvSpPr>
          <p:cNvPr id="2" name="Rectangle 1">
            <a:extLst>
              <a:ext uri="{FF2B5EF4-FFF2-40B4-BE49-F238E27FC236}">
                <a16:creationId xmlns:a16="http://schemas.microsoft.com/office/drawing/2014/main" id="{BE09DC13-0FE7-41A4-6828-357621D6A7B0}"/>
              </a:ext>
            </a:extLst>
          </p:cNvPr>
          <p:cNvSpPr/>
          <p:nvPr/>
        </p:nvSpPr>
        <p:spPr>
          <a:xfrm>
            <a:off x="0" y="0"/>
            <a:ext cx="12328634" cy="7866993"/>
          </a:xfrm>
          <a:prstGeom prst="rect">
            <a:avLst/>
          </a:prstGeom>
          <a:gradFill flip="none" rotWithShape="1">
            <a:gsLst>
              <a:gs pos="0">
                <a:srgbClr val="001F60">
                  <a:alpha val="18383"/>
                </a:srgbClr>
              </a:gs>
              <a:gs pos="37000">
                <a:srgbClr val="001F60">
                  <a:alpha val="42000"/>
                </a:srgbClr>
              </a:gs>
              <a:gs pos="61000">
                <a:srgbClr val="001F60">
                  <a:alpha val="69309"/>
                </a:srgbClr>
              </a:gs>
              <a:gs pos="78000">
                <a:srgbClr val="001F60">
                  <a:alpha val="76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075FAE1E-BC95-2D8B-27C9-58A4610D9833}"/>
              </a:ext>
            </a:extLst>
          </p:cNvPr>
          <p:cNvSpPr txBox="1"/>
          <p:nvPr/>
        </p:nvSpPr>
        <p:spPr>
          <a:xfrm>
            <a:off x="2433145" y="2364826"/>
            <a:ext cx="9758855" cy="2092881"/>
          </a:xfrm>
          <a:prstGeom prst="rect">
            <a:avLst/>
          </a:prstGeom>
          <a:noFill/>
        </p:spPr>
        <p:txBody>
          <a:bodyPr wrap="square" rtlCol="0">
            <a:spAutoFit/>
          </a:bodyPr>
          <a:lstStyle/>
          <a:p>
            <a:pPr>
              <a:spcAft>
                <a:spcPts val="1200"/>
              </a:spcAft>
            </a:pPr>
            <a:r>
              <a:rPr lang="en-US" sz="6600" b="1" spc="170" dirty="0">
                <a:solidFill>
                  <a:schemeClr val="bg1"/>
                </a:solidFill>
                <a:latin typeface="Rockwell" panose="02060603020205020403" pitchFamily="18" charset="77"/>
              </a:rPr>
              <a:t>Closing Thoughts</a:t>
            </a:r>
          </a:p>
          <a:p>
            <a:pPr>
              <a:spcAft>
                <a:spcPts val="1200"/>
              </a:spcAft>
            </a:pPr>
            <a:r>
              <a:rPr lang="en-US" sz="5400" spc="170" dirty="0">
                <a:solidFill>
                  <a:schemeClr val="bg1"/>
                </a:solidFill>
                <a:latin typeface="Rockwell" panose="02060603020205020403" pitchFamily="18" charset="77"/>
              </a:rPr>
              <a:t>Questions</a:t>
            </a:r>
          </a:p>
        </p:txBody>
      </p:sp>
      <p:cxnSp>
        <p:nvCxnSpPr>
          <p:cNvPr id="8" name="Straight Connector 7">
            <a:extLst>
              <a:ext uri="{FF2B5EF4-FFF2-40B4-BE49-F238E27FC236}">
                <a16:creationId xmlns:a16="http://schemas.microsoft.com/office/drawing/2014/main" id="{32FAC3F2-A7EE-5F41-3288-88352D959946}"/>
              </a:ext>
            </a:extLst>
          </p:cNvPr>
          <p:cNvCxnSpPr>
            <a:cxnSpLocks/>
          </p:cNvCxnSpPr>
          <p:nvPr/>
        </p:nvCxnSpPr>
        <p:spPr>
          <a:xfrm>
            <a:off x="2527739" y="3499944"/>
            <a:ext cx="722376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E7CBB432-5B8C-2242-C4BB-8D4A4955F811}"/>
              </a:ext>
            </a:extLst>
          </p:cNvPr>
          <p:cNvPicPr>
            <a:picLocks noChangeAspect="1"/>
          </p:cNvPicPr>
          <p:nvPr/>
        </p:nvPicPr>
        <p:blipFill>
          <a:blip r:embed="rId3"/>
          <a:stretch>
            <a:fillRect/>
          </a:stretch>
        </p:blipFill>
        <p:spPr>
          <a:xfrm>
            <a:off x="1061546" y="2631989"/>
            <a:ext cx="1190901" cy="1782355"/>
          </a:xfrm>
          <a:prstGeom prst="rect">
            <a:avLst/>
          </a:prstGeom>
        </p:spPr>
      </p:pic>
      <p:pic>
        <p:nvPicPr>
          <p:cNvPr id="6" name="Picture 5">
            <a:extLst>
              <a:ext uri="{FF2B5EF4-FFF2-40B4-BE49-F238E27FC236}">
                <a16:creationId xmlns:a16="http://schemas.microsoft.com/office/drawing/2014/main" id="{93737E93-9F29-2B10-7165-194D8828FA7C}"/>
              </a:ext>
            </a:extLst>
          </p:cNvPr>
          <p:cNvPicPr>
            <a:picLocks noChangeAspect="1"/>
          </p:cNvPicPr>
          <p:nvPr/>
        </p:nvPicPr>
        <p:blipFill>
          <a:blip r:embed="rId4"/>
          <a:stretch>
            <a:fillRect/>
          </a:stretch>
        </p:blipFill>
        <p:spPr>
          <a:xfrm>
            <a:off x="10791930" y="149050"/>
            <a:ext cx="1400070" cy="1074472"/>
          </a:xfrm>
          <a:prstGeom prst="rect">
            <a:avLst/>
          </a:prstGeom>
        </p:spPr>
      </p:pic>
    </p:spTree>
    <p:extLst>
      <p:ext uri="{BB962C8B-B14F-4D97-AF65-F5344CB8AC3E}">
        <p14:creationId xmlns:p14="http://schemas.microsoft.com/office/powerpoint/2010/main" val="27889675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444941C5-650A-6728-9243-92E0200940BE}"/>
              </a:ext>
            </a:extLst>
          </p:cNvPr>
          <p:cNvPicPr>
            <a:picLocks noChangeAspect="1"/>
          </p:cNvPicPr>
          <p:nvPr/>
        </p:nvPicPr>
        <p:blipFill>
          <a:blip r:embed="rId2"/>
          <a:stretch>
            <a:fillRect/>
          </a:stretch>
        </p:blipFill>
        <p:spPr>
          <a:xfrm>
            <a:off x="-3785936" y="0"/>
            <a:ext cx="10315074" cy="6875556"/>
          </a:xfrm>
          <a:prstGeom prst="rect">
            <a:avLst/>
          </a:prstGeom>
        </p:spPr>
      </p:pic>
      <p:sp>
        <p:nvSpPr>
          <p:cNvPr id="19" name="Footer Placeholder 14">
            <a:extLst>
              <a:ext uri="{FF2B5EF4-FFF2-40B4-BE49-F238E27FC236}">
                <a16:creationId xmlns:a16="http://schemas.microsoft.com/office/drawing/2014/main" id="{FA793D22-8899-1E65-77CE-6A4298EF7BA6}"/>
              </a:ext>
            </a:extLst>
          </p:cNvPr>
          <p:cNvSpPr txBox="1">
            <a:spLocks/>
          </p:cNvSpPr>
          <p:nvPr/>
        </p:nvSpPr>
        <p:spPr>
          <a:xfrm>
            <a:off x="10958318" y="6447531"/>
            <a:ext cx="1018039" cy="404614"/>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COPYRIGHT</a:t>
            </a:r>
          </a:p>
        </p:txBody>
      </p:sp>
      <p:pic>
        <p:nvPicPr>
          <p:cNvPr id="20" name="Picture 19" descr="PNC-Bank-logo - SD Regional Chamber">
            <a:extLst>
              <a:ext uri="{FF2B5EF4-FFF2-40B4-BE49-F238E27FC236}">
                <a16:creationId xmlns:a16="http://schemas.microsoft.com/office/drawing/2014/main" id="{61435527-E435-6A56-46E7-C1182915E3D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4019" b="25425"/>
          <a:stretch/>
        </p:blipFill>
        <p:spPr bwMode="auto">
          <a:xfrm>
            <a:off x="10488778" y="115583"/>
            <a:ext cx="1503179" cy="45597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6364B28D-7635-CFF6-208A-FBC2A1BD072F}"/>
              </a:ext>
            </a:extLst>
          </p:cNvPr>
          <p:cNvSpPr/>
          <p:nvPr/>
        </p:nvSpPr>
        <p:spPr>
          <a:xfrm>
            <a:off x="1491916" y="-1"/>
            <a:ext cx="10898204" cy="6858001"/>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itle 1">
            <a:extLst>
              <a:ext uri="{FF2B5EF4-FFF2-40B4-BE49-F238E27FC236}">
                <a16:creationId xmlns:a16="http://schemas.microsoft.com/office/drawing/2014/main" id="{31BA07F5-6B53-E3A4-4588-27B788284CE8}"/>
              </a:ext>
            </a:extLst>
          </p:cNvPr>
          <p:cNvSpPr>
            <a:spLocks noGrp="1"/>
          </p:cNvSpPr>
          <p:nvPr>
            <p:ph type="title"/>
          </p:nvPr>
        </p:nvSpPr>
        <p:spPr>
          <a:xfrm>
            <a:off x="1933821" y="898342"/>
            <a:ext cx="4968240" cy="1179978"/>
          </a:xfrm>
        </p:spPr>
        <p:txBody>
          <a:bodyPr>
            <a:normAutofit/>
          </a:bodyPr>
          <a:lstStyle/>
          <a:p>
            <a:pPr algn="just"/>
            <a:r>
              <a:rPr lang="en-US" sz="6600" dirty="0">
                <a:latin typeface="Rockwell" panose="02060603020205020403" pitchFamily="18" charset="0"/>
              </a:rPr>
              <a:t>Thank You!  </a:t>
            </a:r>
          </a:p>
        </p:txBody>
      </p:sp>
      <p:sp>
        <p:nvSpPr>
          <p:cNvPr id="48" name="Content Placeholder 2">
            <a:extLst>
              <a:ext uri="{FF2B5EF4-FFF2-40B4-BE49-F238E27FC236}">
                <a16:creationId xmlns:a16="http://schemas.microsoft.com/office/drawing/2014/main" id="{4D3977E7-AAF3-7BF2-CF3B-B0B684967823}"/>
              </a:ext>
            </a:extLst>
          </p:cNvPr>
          <p:cNvSpPr>
            <a:spLocks noGrp="1"/>
          </p:cNvSpPr>
          <p:nvPr>
            <p:ph idx="1"/>
          </p:nvPr>
        </p:nvSpPr>
        <p:spPr>
          <a:xfrm>
            <a:off x="2032881" y="1797736"/>
            <a:ext cx="5212080" cy="4256206"/>
          </a:xfrm>
        </p:spPr>
        <p:txBody>
          <a:bodyPr>
            <a:normAutofit/>
          </a:bodyPr>
          <a:lstStyle/>
          <a:p>
            <a:pPr marL="0" indent="0" algn="ctr">
              <a:buNone/>
            </a:pPr>
            <a:endParaRPr lang="en-US" sz="2400" dirty="0"/>
          </a:p>
          <a:p>
            <a:pPr marL="0" indent="0" algn="ctr">
              <a:buNone/>
            </a:pPr>
            <a:endParaRPr lang="en-US" sz="2400" dirty="0"/>
          </a:p>
          <a:p>
            <a:pPr marL="0" indent="0" algn="ctr">
              <a:buNone/>
            </a:pPr>
            <a:endParaRPr lang="en-US" sz="2400" dirty="0"/>
          </a:p>
          <a:p>
            <a:pPr marL="0" indent="0" algn="ctr">
              <a:buNone/>
            </a:pPr>
            <a:endParaRPr lang="en-US" sz="2400" dirty="0"/>
          </a:p>
          <a:p>
            <a:pPr marL="0" indent="0" algn="ctr">
              <a:buNone/>
            </a:pPr>
            <a:endParaRPr lang="en-US" sz="2400" dirty="0"/>
          </a:p>
          <a:p>
            <a:pPr marL="0" indent="0">
              <a:buNone/>
            </a:pPr>
            <a:r>
              <a:rPr lang="en-US" sz="2400" dirty="0">
                <a:hlinkClick r:id="rId4"/>
              </a:rPr>
              <a:t>Matt@matthewjlouis.com</a:t>
            </a:r>
            <a:endParaRPr lang="en-US" sz="2400"/>
          </a:p>
          <a:p>
            <a:pPr marL="0" indent="0">
              <a:buNone/>
            </a:pPr>
            <a:r>
              <a:rPr lang="en-US" sz="2400" dirty="0">
                <a:hlinkClick r:id="rId5"/>
              </a:rPr>
              <a:t>www.matthewjlouis.com</a:t>
            </a:r>
            <a:endParaRPr lang="en-US" sz="2400"/>
          </a:p>
          <a:p>
            <a:pPr marL="0" indent="0">
              <a:buNone/>
            </a:pPr>
            <a:r>
              <a:rPr lang="en-US" sz="2400" dirty="0">
                <a:hlinkClick r:id="rId6"/>
              </a:rPr>
              <a:t>www.purepost.co</a:t>
            </a:r>
            <a:endParaRPr lang="en-US" sz="2400" dirty="0"/>
          </a:p>
        </p:txBody>
      </p:sp>
      <p:sp>
        <p:nvSpPr>
          <p:cNvPr id="49" name="TextBox 48">
            <a:extLst>
              <a:ext uri="{FF2B5EF4-FFF2-40B4-BE49-F238E27FC236}">
                <a16:creationId xmlns:a16="http://schemas.microsoft.com/office/drawing/2014/main" id="{C56A0105-3AA4-36C4-79CF-519418CA3470}"/>
              </a:ext>
            </a:extLst>
          </p:cNvPr>
          <p:cNvSpPr txBox="1"/>
          <p:nvPr/>
        </p:nvSpPr>
        <p:spPr>
          <a:xfrm>
            <a:off x="2034544" y="1930916"/>
            <a:ext cx="5403829" cy="2308324"/>
          </a:xfrm>
          <a:prstGeom prst="rect">
            <a:avLst/>
          </a:prstGeom>
          <a:noFill/>
        </p:spPr>
        <p:txBody>
          <a:bodyPr wrap="square" rtlCol="0">
            <a:spAutoFit/>
          </a:bodyPr>
          <a:lstStyle/>
          <a:p>
            <a:endParaRPr lang="en-US" sz="2400" dirty="0"/>
          </a:p>
          <a:p>
            <a:r>
              <a:rPr lang="en-US" sz="2400" dirty="0"/>
              <a:t>Matthew J. Louis</a:t>
            </a:r>
          </a:p>
          <a:p>
            <a:r>
              <a:rPr lang="en-US" sz="2400" dirty="0"/>
              <a:t>Louis Advisors, LLC </a:t>
            </a:r>
          </a:p>
          <a:p>
            <a:r>
              <a:rPr lang="en-US" sz="2400" dirty="0"/>
              <a:t>A Veteran-Owned Small Business </a:t>
            </a:r>
          </a:p>
          <a:p>
            <a:r>
              <a:rPr lang="en-US" sz="2400" dirty="0"/>
              <a:t>513-314-9870 (mobile)</a:t>
            </a:r>
          </a:p>
          <a:p>
            <a:endParaRPr lang="en-US" sz="2400" dirty="0"/>
          </a:p>
        </p:txBody>
      </p:sp>
      <p:pic>
        <p:nvPicPr>
          <p:cNvPr id="50" name="Picture 49">
            <a:extLst>
              <a:ext uri="{FF2B5EF4-FFF2-40B4-BE49-F238E27FC236}">
                <a16:creationId xmlns:a16="http://schemas.microsoft.com/office/drawing/2014/main" id="{1E2BC8E2-B4BF-117D-010F-DDCDAE2B2745}"/>
              </a:ext>
            </a:extLst>
          </p:cNvPr>
          <p:cNvPicPr>
            <a:picLocks noChangeAspect="1"/>
          </p:cNvPicPr>
          <p:nvPr/>
        </p:nvPicPr>
        <p:blipFill>
          <a:blip r:embed="rId7"/>
          <a:stretch>
            <a:fillRect/>
          </a:stretch>
        </p:blipFill>
        <p:spPr>
          <a:xfrm>
            <a:off x="7752616" y="571555"/>
            <a:ext cx="3776016" cy="5664022"/>
          </a:xfrm>
          <a:prstGeom prst="rect">
            <a:avLst/>
          </a:prstGeom>
        </p:spPr>
      </p:pic>
      <p:sp>
        <p:nvSpPr>
          <p:cNvPr id="51" name="Footer Placeholder 14">
            <a:extLst>
              <a:ext uri="{FF2B5EF4-FFF2-40B4-BE49-F238E27FC236}">
                <a16:creationId xmlns:a16="http://schemas.microsoft.com/office/drawing/2014/main" id="{530A8320-0A6C-C614-96ED-F2CB201E53BB}"/>
              </a:ext>
            </a:extLst>
          </p:cNvPr>
          <p:cNvSpPr txBox="1">
            <a:spLocks/>
          </p:cNvSpPr>
          <p:nvPr/>
        </p:nvSpPr>
        <p:spPr>
          <a:xfrm>
            <a:off x="11183565" y="6534257"/>
            <a:ext cx="1018039" cy="404614"/>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COPYRIGHT</a:t>
            </a:r>
          </a:p>
        </p:txBody>
      </p:sp>
    </p:spTree>
    <p:extLst>
      <p:ext uri="{BB962C8B-B14F-4D97-AF65-F5344CB8AC3E}">
        <p14:creationId xmlns:p14="http://schemas.microsoft.com/office/powerpoint/2010/main" val="2844264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up of a flag&#10;&#10;Description automatically generated with medium confidence">
            <a:extLst>
              <a:ext uri="{FF2B5EF4-FFF2-40B4-BE49-F238E27FC236}">
                <a16:creationId xmlns:a16="http://schemas.microsoft.com/office/drawing/2014/main" id="{35EB36E3-0947-0A8B-AA21-1FCFF7C8A6E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1"/>
            <a:ext cx="12328634" cy="8219089"/>
          </a:xfrm>
          <a:prstGeom prst="rect">
            <a:avLst/>
          </a:prstGeom>
        </p:spPr>
      </p:pic>
      <p:sp>
        <p:nvSpPr>
          <p:cNvPr id="2" name="Rectangle 1">
            <a:extLst>
              <a:ext uri="{FF2B5EF4-FFF2-40B4-BE49-F238E27FC236}">
                <a16:creationId xmlns:a16="http://schemas.microsoft.com/office/drawing/2014/main" id="{BE09DC13-0FE7-41A4-6828-357621D6A7B0}"/>
              </a:ext>
            </a:extLst>
          </p:cNvPr>
          <p:cNvSpPr/>
          <p:nvPr/>
        </p:nvSpPr>
        <p:spPr>
          <a:xfrm>
            <a:off x="0" y="0"/>
            <a:ext cx="12328634" cy="7866993"/>
          </a:xfrm>
          <a:prstGeom prst="rect">
            <a:avLst/>
          </a:prstGeom>
          <a:gradFill flip="none" rotWithShape="1">
            <a:gsLst>
              <a:gs pos="0">
                <a:srgbClr val="001F60">
                  <a:alpha val="18383"/>
                </a:srgbClr>
              </a:gs>
              <a:gs pos="37000">
                <a:srgbClr val="001F60">
                  <a:alpha val="42000"/>
                </a:srgbClr>
              </a:gs>
              <a:gs pos="61000">
                <a:srgbClr val="001F60">
                  <a:alpha val="69309"/>
                </a:srgbClr>
              </a:gs>
              <a:gs pos="78000">
                <a:srgbClr val="001F60">
                  <a:alpha val="76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075FAE1E-BC95-2D8B-27C9-58A4610D9833}"/>
              </a:ext>
            </a:extLst>
          </p:cNvPr>
          <p:cNvSpPr txBox="1"/>
          <p:nvPr/>
        </p:nvSpPr>
        <p:spPr>
          <a:xfrm>
            <a:off x="2433145" y="2364826"/>
            <a:ext cx="9758855" cy="1107996"/>
          </a:xfrm>
          <a:prstGeom prst="rect">
            <a:avLst/>
          </a:prstGeom>
          <a:noFill/>
        </p:spPr>
        <p:txBody>
          <a:bodyPr wrap="square" rtlCol="0">
            <a:spAutoFit/>
          </a:bodyPr>
          <a:lstStyle/>
          <a:p>
            <a:pPr>
              <a:spcAft>
                <a:spcPts val="1200"/>
              </a:spcAft>
            </a:pPr>
            <a:r>
              <a:rPr lang="en-US" sz="6600" b="1" spc="170" dirty="0">
                <a:solidFill>
                  <a:schemeClr val="bg1"/>
                </a:solidFill>
                <a:latin typeface="Rockwell" panose="02060603020205020403" pitchFamily="18" charset="77"/>
              </a:rPr>
              <a:t>Backup Slides</a:t>
            </a:r>
          </a:p>
        </p:txBody>
      </p:sp>
      <p:pic>
        <p:nvPicPr>
          <p:cNvPr id="3" name="Picture 2">
            <a:extLst>
              <a:ext uri="{FF2B5EF4-FFF2-40B4-BE49-F238E27FC236}">
                <a16:creationId xmlns:a16="http://schemas.microsoft.com/office/drawing/2014/main" id="{E8BAA2B3-B8D4-6CD5-7217-231B163920FB}"/>
              </a:ext>
            </a:extLst>
          </p:cNvPr>
          <p:cNvPicPr>
            <a:picLocks noChangeAspect="1"/>
          </p:cNvPicPr>
          <p:nvPr/>
        </p:nvPicPr>
        <p:blipFill>
          <a:blip r:embed="rId3"/>
          <a:stretch>
            <a:fillRect/>
          </a:stretch>
        </p:blipFill>
        <p:spPr>
          <a:xfrm>
            <a:off x="1061546" y="2631989"/>
            <a:ext cx="1190901" cy="1782355"/>
          </a:xfrm>
          <a:prstGeom prst="rect">
            <a:avLst/>
          </a:prstGeom>
        </p:spPr>
      </p:pic>
      <p:pic>
        <p:nvPicPr>
          <p:cNvPr id="6" name="Picture 5">
            <a:extLst>
              <a:ext uri="{FF2B5EF4-FFF2-40B4-BE49-F238E27FC236}">
                <a16:creationId xmlns:a16="http://schemas.microsoft.com/office/drawing/2014/main" id="{F292B144-9D60-C6EE-C829-B0A8F9E11B4C}"/>
              </a:ext>
            </a:extLst>
          </p:cNvPr>
          <p:cNvPicPr>
            <a:picLocks noChangeAspect="1"/>
          </p:cNvPicPr>
          <p:nvPr/>
        </p:nvPicPr>
        <p:blipFill>
          <a:blip r:embed="rId4"/>
          <a:stretch>
            <a:fillRect/>
          </a:stretch>
        </p:blipFill>
        <p:spPr>
          <a:xfrm>
            <a:off x="10791930" y="149050"/>
            <a:ext cx="1400070" cy="1074472"/>
          </a:xfrm>
          <a:prstGeom prst="rect">
            <a:avLst/>
          </a:prstGeom>
        </p:spPr>
      </p:pic>
    </p:spTree>
    <p:extLst>
      <p:ext uri="{BB962C8B-B14F-4D97-AF65-F5344CB8AC3E}">
        <p14:creationId xmlns:p14="http://schemas.microsoft.com/office/powerpoint/2010/main" val="26247288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444941C5-650A-6728-9243-92E0200940BE}"/>
              </a:ext>
            </a:extLst>
          </p:cNvPr>
          <p:cNvPicPr>
            <a:picLocks noChangeAspect="1"/>
          </p:cNvPicPr>
          <p:nvPr/>
        </p:nvPicPr>
        <p:blipFill>
          <a:blip r:embed="rId2"/>
          <a:stretch>
            <a:fillRect/>
          </a:stretch>
        </p:blipFill>
        <p:spPr>
          <a:xfrm>
            <a:off x="0" y="-261259"/>
            <a:ext cx="12390120" cy="8258687"/>
          </a:xfrm>
          <a:prstGeom prst="rect">
            <a:avLst/>
          </a:prstGeom>
        </p:spPr>
      </p:pic>
      <p:sp>
        <p:nvSpPr>
          <p:cNvPr id="19" name="Footer Placeholder 14">
            <a:extLst>
              <a:ext uri="{FF2B5EF4-FFF2-40B4-BE49-F238E27FC236}">
                <a16:creationId xmlns:a16="http://schemas.microsoft.com/office/drawing/2014/main" id="{FA793D22-8899-1E65-77CE-6A4298EF7BA6}"/>
              </a:ext>
            </a:extLst>
          </p:cNvPr>
          <p:cNvSpPr txBox="1">
            <a:spLocks/>
          </p:cNvSpPr>
          <p:nvPr/>
        </p:nvSpPr>
        <p:spPr>
          <a:xfrm>
            <a:off x="10958318" y="6447531"/>
            <a:ext cx="1018039" cy="404614"/>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COPYRIGHT</a:t>
            </a:r>
          </a:p>
        </p:txBody>
      </p:sp>
      <p:pic>
        <p:nvPicPr>
          <p:cNvPr id="20" name="Picture 19" descr="PNC-Bank-logo - SD Regional Chamber">
            <a:extLst>
              <a:ext uri="{FF2B5EF4-FFF2-40B4-BE49-F238E27FC236}">
                <a16:creationId xmlns:a16="http://schemas.microsoft.com/office/drawing/2014/main" id="{61435527-E435-6A56-46E7-C1182915E3D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4019" b="25425"/>
          <a:stretch/>
        </p:blipFill>
        <p:spPr bwMode="auto">
          <a:xfrm>
            <a:off x="10488778" y="115583"/>
            <a:ext cx="1503179" cy="45597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6364B28D-7635-CFF6-208A-FBC2A1BD072F}"/>
              </a:ext>
            </a:extLst>
          </p:cNvPr>
          <p:cNvSpPr/>
          <p:nvPr/>
        </p:nvSpPr>
        <p:spPr>
          <a:xfrm>
            <a:off x="0" y="-1"/>
            <a:ext cx="12390120" cy="660176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FD0894C6-E6F1-84DB-15A5-7C32E3F3A026}"/>
              </a:ext>
            </a:extLst>
          </p:cNvPr>
          <p:cNvSpPr>
            <a:spLocks noGrp="1"/>
          </p:cNvSpPr>
          <p:nvPr>
            <p:ph type="title"/>
          </p:nvPr>
        </p:nvSpPr>
        <p:spPr>
          <a:xfrm>
            <a:off x="443789" y="348193"/>
            <a:ext cx="9601200" cy="1485900"/>
          </a:xfrm>
        </p:spPr>
        <p:txBody>
          <a:bodyPr/>
          <a:lstStyle/>
          <a:p>
            <a:r>
              <a:rPr lang="en-US" dirty="0">
                <a:latin typeface="Rockwell" panose="02060603020205020403" pitchFamily="18" charset="0"/>
              </a:rPr>
              <a:t>Public Sector Supporting Practices</a:t>
            </a:r>
          </a:p>
        </p:txBody>
      </p:sp>
      <p:sp>
        <p:nvSpPr>
          <p:cNvPr id="11" name="Content Placeholder 2">
            <a:extLst>
              <a:ext uri="{FF2B5EF4-FFF2-40B4-BE49-F238E27FC236}">
                <a16:creationId xmlns:a16="http://schemas.microsoft.com/office/drawing/2014/main" id="{D5E2F56B-18EF-E89E-7F48-CFF65DA5FCDA}"/>
              </a:ext>
            </a:extLst>
          </p:cNvPr>
          <p:cNvSpPr>
            <a:spLocks noGrp="1"/>
          </p:cNvSpPr>
          <p:nvPr>
            <p:ph idx="1"/>
          </p:nvPr>
        </p:nvSpPr>
        <p:spPr>
          <a:xfrm>
            <a:off x="892554" y="1084577"/>
            <a:ext cx="10990636" cy="5760250"/>
          </a:xfrm>
        </p:spPr>
        <p:txBody>
          <a:bodyPr>
            <a:normAutofit/>
          </a:bodyPr>
          <a:lstStyle/>
          <a:p>
            <a:pPr lvl="0"/>
            <a:r>
              <a:rPr lang="en-US" dirty="0"/>
              <a:t>Leverage Special Hiring Authorities - Federal</a:t>
            </a:r>
          </a:p>
          <a:p>
            <a:pPr lvl="1"/>
            <a:r>
              <a:rPr lang="en-US" dirty="0"/>
              <a:t>Veterans</a:t>
            </a:r>
          </a:p>
          <a:p>
            <a:pPr lvl="2"/>
            <a:r>
              <a:rPr lang="en-US" sz="1400" dirty="0"/>
              <a:t>Veterans’ Recruitment Appointment (VRA)</a:t>
            </a:r>
          </a:p>
          <a:p>
            <a:pPr lvl="2"/>
            <a:r>
              <a:rPr lang="en-US" sz="1400" dirty="0"/>
              <a:t>Veterans Employment Opportunity Act (VEOA)</a:t>
            </a:r>
          </a:p>
          <a:p>
            <a:pPr lvl="2"/>
            <a:r>
              <a:rPr lang="en-US" sz="1400" dirty="0"/>
              <a:t>Schedule A Appointment Authority</a:t>
            </a:r>
          </a:p>
          <a:p>
            <a:pPr lvl="2"/>
            <a:r>
              <a:rPr lang="en-US" sz="1400" dirty="0"/>
              <a:t>30% or More Disabled Veteran</a:t>
            </a:r>
          </a:p>
          <a:p>
            <a:pPr lvl="2"/>
            <a:r>
              <a:rPr lang="en-US" sz="1400" dirty="0"/>
              <a:t>Disabled Veterans Enrolled in VA Training Program</a:t>
            </a:r>
          </a:p>
          <a:p>
            <a:pPr lvl="2"/>
            <a:r>
              <a:rPr lang="en-US" sz="1400" dirty="0"/>
              <a:t>Executive Order 13518: Veteran Employment Initiative </a:t>
            </a:r>
          </a:p>
          <a:p>
            <a:pPr lvl="1"/>
            <a:r>
              <a:rPr lang="en-US" dirty="0"/>
              <a:t>Military Spouses</a:t>
            </a:r>
          </a:p>
          <a:p>
            <a:pPr lvl="2"/>
            <a:r>
              <a:rPr lang="en-US" sz="1400" dirty="0"/>
              <a:t>Executive Order 13832: Enhancing Noncompetitive Civil Service Appointments of Military Spouses</a:t>
            </a:r>
          </a:p>
          <a:p>
            <a:pPr lvl="2"/>
            <a:r>
              <a:rPr lang="en-US" sz="1400" dirty="0"/>
              <a:t>Appointment of military spouses (5 US Code § 3330d)</a:t>
            </a:r>
          </a:p>
          <a:p>
            <a:pPr lvl="0"/>
            <a:r>
              <a:rPr lang="en-US" dirty="0"/>
              <a:t>Lean into your Veteran Employment Program Office (VEPO) – Federal</a:t>
            </a:r>
          </a:p>
          <a:p>
            <a:pPr lvl="1"/>
            <a:r>
              <a:rPr lang="en-US" dirty="0"/>
              <a:t>Effectively organize – State Department example</a:t>
            </a:r>
          </a:p>
          <a:p>
            <a:pPr lvl="0"/>
            <a:r>
              <a:rPr lang="en-US" dirty="0"/>
              <a:t>Leverage Employer Support of the Guard and Reserve (ESGR) – All levels of government</a:t>
            </a:r>
          </a:p>
          <a:p>
            <a:pPr lvl="1"/>
            <a:r>
              <a:rPr lang="en-US" dirty="0"/>
              <a:t>Employer awards</a:t>
            </a:r>
          </a:p>
          <a:p>
            <a:pPr lvl="1"/>
            <a:r>
              <a:rPr lang="en-US" dirty="0"/>
              <a:t>Resolution of military commitment conflicts</a:t>
            </a:r>
          </a:p>
        </p:txBody>
      </p:sp>
      <p:pic>
        <p:nvPicPr>
          <p:cNvPr id="23" name="Graphic 22" descr="Star">
            <a:extLst>
              <a:ext uri="{FF2B5EF4-FFF2-40B4-BE49-F238E27FC236}">
                <a16:creationId xmlns:a16="http://schemas.microsoft.com/office/drawing/2014/main" id="{51421534-632E-D404-F132-3480FAF6D66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876590" y="992540"/>
            <a:ext cx="2006600" cy="2006600"/>
          </a:xfrm>
          <a:prstGeom prst="rect">
            <a:avLst/>
          </a:prstGeom>
        </p:spPr>
      </p:pic>
    </p:spTree>
    <p:extLst>
      <p:ext uri="{BB962C8B-B14F-4D97-AF65-F5344CB8AC3E}">
        <p14:creationId xmlns:p14="http://schemas.microsoft.com/office/powerpoint/2010/main" val="37838556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
                                            <p:txEl>
                                              <p:pRg st="11" end="1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xEl>
                                              <p:pRg st="12" end="1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xEl>
                                              <p:pRg st="13" end="1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
                                            <p:txEl>
                                              <p:pRg st="14" end="1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444941C5-650A-6728-9243-92E0200940BE}"/>
              </a:ext>
            </a:extLst>
          </p:cNvPr>
          <p:cNvPicPr>
            <a:picLocks noChangeAspect="1"/>
          </p:cNvPicPr>
          <p:nvPr/>
        </p:nvPicPr>
        <p:blipFill>
          <a:blip r:embed="rId2"/>
          <a:stretch>
            <a:fillRect/>
          </a:stretch>
        </p:blipFill>
        <p:spPr>
          <a:xfrm>
            <a:off x="0" y="-261259"/>
            <a:ext cx="12390120" cy="8258687"/>
          </a:xfrm>
          <a:prstGeom prst="rect">
            <a:avLst/>
          </a:prstGeom>
        </p:spPr>
      </p:pic>
      <p:sp>
        <p:nvSpPr>
          <p:cNvPr id="19" name="Footer Placeholder 14">
            <a:extLst>
              <a:ext uri="{FF2B5EF4-FFF2-40B4-BE49-F238E27FC236}">
                <a16:creationId xmlns:a16="http://schemas.microsoft.com/office/drawing/2014/main" id="{FA793D22-8899-1E65-77CE-6A4298EF7BA6}"/>
              </a:ext>
            </a:extLst>
          </p:cNvPr>
          <p:cNvSpPr txBox="1">
            <a:spLocks/>
          </p:cNvSpPr>
          <p:nvPr/>
        </p:nvSpPr>
        <p:spPr>
          <a:xfrm>
            <a:off x="10958318" y="6447531"/>
            <a:ext cx="1018039" cy="404614"/>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COPYRIGHT</a:t>
            </a:r>
          </a:p>
        </p:txBody>
      </p:sp>
      <p:pic>
        <p:nvPicPr>
          <p:cNvPr id="20" name="Picture 19" descr="PNC-Bank-logo - SD Regional Chamber">
            <a:extLst>
              <a:ext uri="{FF2B5EF4-FFF2-40B4-BE49-F238E27FC236}">
                <a16:creationId xmlns:a16="http://schemas.microsoft.com/office/drawing/2014/main" id="{61435527-E435-6A56-46E7-C1182915E3D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4019" b="25425"/>
          <a:stretch/>
        </p:blipFill>
        <p:spPr bwMode="auto">
          <a:xfrm>
            <a:off x="10488778" y="115583"/>
            <a:ext cx="1503179" cy="45597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6364B28D-7635-CFF6-208A-FBC2A1BD072F}"/>
              </a:ext>
            </a:extLst>
          </p:cNvPr>
          <p:cNvSpPr/>
          <p:nvPr/>
        </p:nvSpPr>
        <p:spPr>
          <a:xfrm>
            <a:off x="0" y="-1"/>
            <a:ext cx="12390120" cy="6591720"/>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FD0894C6-E6F1-84DB-15A5-7C32E3F3A026}"/>
              </a:ext>
            </a:extLst>
          </p:cNvPr>
          <p:cNvSpPr>
            <a:spLocks noGrp="1"/>
          </p:cNvSpPr>
          <p:nvPr>
            <p:ph type="title"/>
          </p:nvPr>
        </p:nvSpPr>
        <p:spPr>
          <a:xfrm>
            <a:off x="443789" y="348193"/>
            <a:ext cx="9601200" cy="1485900"/>
          </a:xfrm>
        </p:spPr>
        <p:txBody>
          <a:bodyPr/>
          <a:lstStyle/>
          <a:p>
            <a:r>
              <a:rPr lang="en-US" dirty="0">
                <a:latin typeface="Rockwell" panose="02060603020205020403" pitchFamily="18" charset="0"/>
              </a:rPr>
              <a:t>Public Sector Supporting Practices</a:t>
            </a:r>
          </a:p>
        </p:txBody>
      </p:sp>
      <p:sp>
        <p:nvSpPr>
          <p:cNvPr id="11" name="Content Placeholder 2">
            <a:extLst>
              <a:ext uri="{FF2B5EF4-FFF2-40B4-BE49-F238E27FC236}">
                <a16:creationId xmlns:a16="http://schemas.microsoft.com/office/drawing/2014/main" id="{D5E2F56B-18EF-E89E-7F48-CFF65DA5FCDA}"/>
              </a:ext>
            </a:extLst>
          </p:cNvPr>
          <p:cNvSpPr>
            <a:spLocks noGrp="1"/>
          </p:cNvSpPr>
          <p:nvPr>
            <p:ph idx="1"/>
          </p:nvPr>
        </p:nvSpPr>
        <p:spPr>
          <a:xfrm>
            <a:off x="892554" y="1014235"/>
            <a:ext cx="10602759" cy="5760250"/>
          </a:xfrm>
        </p:spPr>
        <p:txBody>
          <a:bodyPr>
            <a:normAutofit/>
          </a:bodyPr>
          <a:lstStyle/>
          <a:p>
            <a:r>
              <a:rPr lang="en-US" dirty="0"/>
              <a:t>Utilize additional sources of veteran talent</a:t>
            </a:r>
          </a:p>
          <a:p>
            <a:pPr lvl="1"/>
            <a:r>
              <a:rPr lang="en-US" dirty="0"/>
              <a:t>Military scholars fellowships (all levels of government)</a:t>
            </a:r>
          </a:p>
          <a:p>
            <a:pPr lvl="2"/>
            <a:r>
              <a:rPr lang="en-US" sz="1400" dirty="0"/>
              <a:t>Council on Foreign Relations (CFR) Military Fellowship</a:t>
            </a:r>
          </a:p>
          <a:p>
            <a:pPr lvl="2"/>
            <a:r>
              <a:rPr lang="en-US" sz="1400" dirty="0"/>
              <a:t>White House Fellowship</a:t>
            </a:r>
          </a:p>
          <a:p>
            <a:pPr lvl="2"/>
            <a:r>
              <a:rPr lang="en-US" sz="1400" dirty="0"/>
              <a:t>Veterans of Foreign Wars (VFW) – Student Veterans of America (SVA) Legislative Fellowship</a:t>
            </a:r>
          </a:p>
          <a:p>
            <a:pPr lvl="2"/>
            <a:r>
              <a:rPr lang="en-US" sz="1400" dirty="0"/>
              <a:t>Anna </a:t>
            </a:r>
            <a:r>
              <a:rPr lang="en-US" sz="1400" dirty="0" err="1"/>
              <a:t>Sobol</a:t>
            </a:r>
            <a:r>
              <a:rPr lang="en-US" sz="1400" dirty="0"/>
              <a:t> Levy Foundation Fellowship</a:t>
            </a:r>
          </a:p>
          <a:p>
            <a:pPr lvl="2"/>
            <a:r>
              <a:rPr lang="en-US" sz="1400" dirty="0"/>
              <a:t>Department of Homeland Security’s Secretary’s Honors Program</a:t>
            </a:r>
          </a:p>
          <a:p>
            <a:pPr lvl="2"/>
            <a:r>
              <a:rPr lang="en-US" sz="1400" dirty="0"/>
              <a:t>The Smith Richardson Foundation Strategy and Policy Fellows Program</a:t>
            </a:r>
          </a:p>
          <a:p>
            <a:pPr lvl="2"/>
            <a:r>
              <a:rPr lang="en-US" sz="1400" dirty="0" err="1"/>
              <a:t>Hertog</a:t>
            </a:r>
            <a:r>
              <a:rPr lang="en-US" sz="1400" dirty="0"/>
              <a:t> War Studies Program</a:t>
            </a:r>
          </a:p>
          <a:p>
            <a:pPr lvl="2"/>
            <a:r>
              <a:rPr lang="en-US" sz="1400" dirty="0" err="1"/>
              <a:t>Belfer</a:t>
            </a:r>
            <a:r>
              <a:rPr lang="en-US" sz="1400" dirty="0"/>
              <a:t> Center Fellowships</a:t>
            </a:r>
          </a:p>
          <a:p>
            <a:pPr lvl="1"/>
            <a:r>
              <a:rPr lang="en-US" dirty="0"/>
              <a:t>Disabled Veterans’ Outreach Program (DVOP) - all levels of government</a:t>
            </a:r>
          </a:p>
          <a:p>
            <a:pPr lvl="1"/>
            <a:r>
              <a:rPr lang="en-US" dirty="0"/>
              <a:t>Local Veterans’ Employment Representatives (LVER) program - all levels of government</a:t>
            </a:r>
          </a:p>
          <a:p>
            <a:pPr lvl="1"/>
            <a:r>
              <a:rPr lang="en-US" dirty="0"/>
              <a:t>Federal agency hiring programs</a:t>
            </a:r>
          </a:p>
          <a:p>
            <a:pPr lvl="2"/>
            <a:r>
              <a:rPr lang="en-US" sz="1400" dirty="0"/>
              <a:t>Vets-to-Feds (V2F) Program</a:t>
            </a:r>
          </a:p>
          <a:p>
            <a:pPr lvl="2"/>
            <a:r>
              <a:rPr lang="en-US" sz="1400" dirty="0"/>
              <a:t>Reintegration of Guard and Reserve Members</a:t>
            </a:r>
          </a:p>
          <a:p>
            <a:pPr lvl="2"/>
            <a:r>
              <a:rPr lang="en-US" sz="1400" dirty="0"/>
              <a:t>Disabled Veterans Affirmative Action Program</a:t>
            </a:r>
          </a:p>
          <a:p>
            <a:pPr lvl="2"/>
            <a:r>
              <a:rPr lang="en-US" sz="1400" dirty="0"/>
              <a:t>Women Veterans Hiring Initiative</a:t>
            </a:r>
          </a:p>
        </p:txBody>
      </p:sp>
      <p:pic>
        <p:nvPicPr>
          <p:cNvPr id="23" name="Graphic 22" descr="Star">
            <a:extLst>
              <a:ext uri="{FF2B5EF4-FFF2-40B4-BE49-F238E27FC236}">
                <a16:creationId xmlns:a16="http://schemas.microsoft.com/office/drawing/2014/main" id="{51421534-632E-D404-F132-3480FAF6D66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876590" y="992540"/>
            <a:ext cx="2006600" cy="2006600"/>
          </a:xfrm>
          <a:prstGeom prst="rect">
            <a:avLst/>
          </a:prstGeom>
        </p:spPr>
      </p:pic>
    </p:spTree>
    <p:extLst>
      <p:ext uri="{BB962C8B-B14F-4D97-AF65-F5344CB8AC3E}">
        <p14:creationId xmlns:p14="http://schemas.microsoft.com/office/powerpoint/2010/main" val="24315574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1">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1">
                                            <p:txEl>
                                              <p:pRg st="11" end="1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1">
                                            <p:txEl>
                                              <p:pRg st="12" end="12"/>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1">
                                            <p:txEl>
                                              <p:pRg st="13" end="13"/>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1">
                                            <p:txEl>
                                              <p:pRg st="14" end="14"/>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1">
                                            <p:txEl>
                                              <p:pRg st="15" end="15"/>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1">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444941C5-650A-6728-9243-92E0200940BE}"/>
              </a:ext>
            </a:extLst>
          </p:cNvPr>
          <p:cNvPicPr>
            <a:picLocks noChangeAspect="1"/>
          </p:cNvPicPr>
          <p:nvPr/>
        </p:nvPicPr>
        <p:blipFill>
          <a:blip r:embed="rId2"/>
          <a:stretch>
            <a:fillRect/>
          </a:stretch>
        </p:blipFill>
        <p:spPr>
          <a:xfrm>
            <a:off x="0" y="-261259"/>
            <a:ext cx="12390120" cy="8258687"/>
          </a:xfrm>
          <a:prstGeom prst="rect">
            <a:avLst/>
          </a:prstGeom>
        </p:spPr>
      </p:pic>
      <p:sp>
        <p:nvSpPr>
          <p:cNvPr id="19" name="Footer Placeholder 14">
            <a:extLst>
              <a:ext uri="{FF2B5EF4-FFF2-40B4-BE49-F238E27FC236}">
                <a16:creationId xmlns:a16="http://schemas.microsoft.com/office/drawing/2014/main" id="{FA793D22-8899-1E65-77CE-6A4298EF7BA6}"/>
              </a:ext>
            </a:extLst>
          </p:cNvPr>
          <p:cNvSpPr txBox="1">
            <a:spLocks/>
          </p:cNvSpPr>
          <p:nvPr/>
        </p:nvSpPr>
        <p:spPr>
          <a:xfrm>
            <a:off x="10958318" y="6447531"/>
            <a:ext cx="1018039" cy="404614"/>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COPYRIGHT</a:t>
            </a:r>
          </a:p>
        </p:txBody>
      </p:sp>
      <p:pic>
        <p:nvPicPr>
          <p:cNvPr id="20" name="Picture 19" descr="PNC-Bank-logo - SD Regional Chamber">
            <a:extLst>
              <a:ext uri="{FF2B5EF4-FFF2-40B4-BE49-F238E27FC236}">
                <a16:creationId xmlns:a16="http://schemas.microsoft.com/office/drawing/2014/main" id="{61435527-E435-6A56-46E7-C1182915E3D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4019" b="25425"/>
          <a:stretch/>
        </p:blipFill>
        <p:spPr bwMode="auto">
          <a:xfrm>
            <a:off x="10488778" y="115583"/>
            <a:ext cx="1503179" cy="45597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6364B28D-7635-CFF6-208A-FBC2A1BD072F}"/>
              </a:ext>
            </a:extLst>
          </p:cNvPr>
          <p:cNvSpPr/>
          <p:nvPr/>
        </p:nvSpPr>
        <p:spPr>
          <a:xfrm>
            <a:off x="0" y="-1"/>
            <a:ext cx="12390120" cy="660176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FD0894C6-E6F1-84DB-15A5-7C32E3F3A026}"/>
              </a:ext>
            </a:extLst>
          </p:cNvPr>
          <p:cNvSpPr>
            <a:spLocks noGrp="1"/>
          </p:cNvSpPr>
          <p:nvPr>
            <p:ph type="title"/>
          </p:nvPr>
        </p:nvSpPr>
        <p:spPr>
          <a:xfrm>
            <a:off x="443789" y="348193"/>
            <a:ext cx="9601200" cy="1485900"/>
          </a:xfrm>
        </p:spPr>
        <p:txBody>
          <a:bodyPr/>
          <a:lstStyle/>
          <a:p>
            <a:r>
              <a:rPr lang="en-US" dirty="0">
                <a:latin typeface="Rockwell" panose="02060603020205020403" pitchFamily="18" charset="0"/>
              </a:rPr>
              <a:t>Public Sector Supporting Practices</a:t>
            </a:r>
          </a:p>
        </p:txBody>
      </p:sp>
      <p:sp>
        <p:nvSpPr>
          <p:cNvPr id="11" name="Content Placeholder 2">
            <a:extLst>
              <a:ext uri="{FF2B5EF4-FFF2-40B4-BE49-F238E27FC236}">
                <a16:creationId xmlns:a16="http://schemas.microsoft.com/office/drawing/2014/main" id="{D5E2F56B-18EF-E89E-7F48-CFF65DA5FCDA}"/>
              </a:ext>
            </a:extLst>
          </p:cNvPr>
          <p:cNvSpPr>
            <a:spLocks noGrp="1"/>
          </p:cNvSpPr>
          <p:nvPr>
            <p:ph idx="1"/>
          </p:nvPr>
        </p:nvSpPr>
        <p:spPr>
          <a:xfrm>
            <a:off x="892554" y="1014235"/>
            <a:ext cx="10602759" cy="5760250"/>
          </a:xfrm>
        </p:spPr>
        <p:txBody>
          <a:bodyPr>
            <a:normAutofit/>
          </a:bodyPr>
          <a:lstStyle/>
          <a:p>
            <a:r>
              <a:rPr lang="en-US" dirty="0"/>
              <a:t>Utilize additional sources of veteran talent (continued)</a:t>
            </a:r>
          </a:p>
          <a:p>
            <a:pPr lvl="1"/>
            <a:r>
              <a:rPr lang="en-US" dirty="0"/>
              <a:t>Federally Sponsored Apprenticeship programs</a:t>
            </a:r>
          </a:p>
          <a:p>
            <a:pPr lvl="2"/>
            <a:r>
              <a:rPr lang="en-US" sz="1400" dirty="0"/>
              <a:t>Department of Labor apprenticeships (all levels of government)</a:t>
            </a:r>
          </a:p>
          <a:p>
            <a:pPr lvl="2"/>
            <a:r>
              <a:rPr lang="en-US" sz="1400" dirty="0"/>
              <a:t>Hiring Our Heroes Corporate Fellowship Program (all levels of government)</a:t>
            </a:r>
          </a:p>
          <a:p>
            <a:pPr lvl="2"/>
            <a:r>
              <a:rPr lang="en-US" sz="1400" dirty="0"/>
              <a:t>Department of Defense </a:t>
            </a:r>
            <a:r>
              <a:rPr lang="en-US" sz="1400" dirty="0" err="1"/>
              <a:t>Skillbridge</a:t>
            </a:r>
            <a:r>
              <a:rPr lang="en-US" sz="1400" dirty="0"/>
              <a:t> Program (all levels of government)</a:t>
            </a:r>
          </a:p>
          <a:p>
            <a:pPr lvl="2"/>
            <a:r>
              <a:rPr lang="en-US" sz="1400" dirty="0"/>
              <a:t>Army Career Skills Program (all levels of government)</a:t>
            </a:r>
          </a:p>
          <a:p>
            <a:pPr lvl="2"/>
            <a:r>
              <a:rPr lang="en-US" sz="1400" dirty="0"/>
              <a:t>The State Department’s Veterans Innovation Partnership (VIP) Fellowship (Federal)</a:t>
            </a:r>
          </a:p>
          <a:p>
            <a:pPr lvl="2"/>
            <a:r>
              <a:rPr lang="en-US" sz="1400" dirty="0"/>
              <a:t>The Department of Energy’s Veterans Programs (Federal)</a:t>
            </a:r>
          </a:p>
          <a:p>
            <a:pPr lvl="2"/>
            <a:r>
              <a:rPr lang="en-US" sz="1400" dirty="0"/>
              <a:t>Office of the Secretary of Defense Fellows Program (Federal)</a:t>
            </a:r>
          </a:p>
          <a:p>
            <a:pPr lvl="2"/>
            <a:r>
              <a:rPr lang="en-US" sz="1400" dirty="0"/>
              <a:t>United Services Military Apprenticeship Program (USMAP) - all levels of government</a:t>
            </a:r>
          </a:p>
          <a:p>
            <a:pPr lvl="2"/>
            <a:r>
              <a:rPr lang="en-US" sz="1400" dirty="0"/>
              <a:t>The VA’s Veteran Readiness and Employment (VR&amp;E) program (all levels of government)</a:t>
            </a:r>
            <a:endParaRPr lang="en-US" sz="1600" dirty="0"/>
          </a:p>
          <a:p>
            <a:pPr lvl="1"/>
            <a:r>
              <a:rPr lang="en-US" dirty="0"/>
              <a:t>State Vocational Rehabilitation Agencies - State and Local</a:t>
            </a:r>
          </a:p>
          <a:p>
            <a:pPr lvl="1"/>
            <a:r>
              <a:rPr lang="en-US" dirty="0"/>
              <a:t>Federal agency internships</a:t>
            </a:r>
          </a:p>
          <a:p>
            <a:pPr lvl="2"/>
            <a:r>
              <a:rPr lang="en-US" sz="1400" dirty="0"/>
              <a:t>DoD’s Operation Warfighter</a:t>
            </a:r>
          </a:p>
          <a:p>
            <a:pPr lvl="2"/>
            <a:r>
              <a:rPr lang="en-US" sz="1400" dirty="0"/>
              <a:t>Pathways</a:t>
            </a:r>
          </a:p>
          <a:p>
            <a:pPr lvl="2"/>
            <a:r>
              <a:rPr lang="en-US" sz="1400" dirty="0"/>
              <a:t>VA Intern Programs</a:t>
            </a:r>
          </a:p>
          <a:p>
            <a:pPr lvl="2"/>
            <a:endParaRPr lang="en-US" sz="1400" dirty="0"/>
          </a:p>
        </p:txBody>
      </p:sp>
      <p:pic>
        <p:nvPicPr>
          <p:cNvPr id="23" name="Graphic 22" descr="Star">
            <a:extLst>
              <a:ext uri="{FF2B5EF4-FFF2-40B4-BE49-F238E27FC236}">
                <a16:creationId xmlns:a16="http://schemas.microsoft.com/office/drawing/2014/main" id="{51421534-632E-D404-F132-3480FAF6D66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876590" y="992540"/>
            <a:ext cx="2006600" cy="2006600"/>
          </a:xfrm>
          <a:prstGeom prst="rect">
            <a:avLst/>
          </a:prstGeom>
        </p:spPr>
      </p:pic>
    </p:spTree>
    <p:extLst>
      <p:ext uri="{BB962C8B-B14F-4D97-AF65-F5344CB8AC3E}">
        <p14:creationId xmlns:p14="http://schemas.microsoft.com/office/powerpoint/2010/main" val="26626399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1">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1">
                                            <p:txEl>
                                              <p:pRg st="11" end="1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1">
                                            <p:txEl>
                                              <p:pRg st="12" end="12"/>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1">
                                            <p:txEl>
                                              <p:pRg st="13" end="13"/>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1">
                                            <p:txEl>
                                              <p:pRg st="14" end="14"/>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1">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444941C5-650A-6728-9243-92E0200940BE}"/>
              </a:ext>
            </a:extLst>
          </p:cNvPr>
          <p:cNvPicPr>
            <a:picLocks noChangeAspect="1"/>
          </p:cNvPicPr>
          <p:nvPr/>
        </p:nvPicPr>
        <p:blipFill>
          <a:blip r:embed="rId2"/>
          <a:stretch>
            <a:fillRect/>
          </a:stretch>
        </p:blipFill>
        <p:spPr>
          <a:xfrm>
            <a:off x="0" y="-261259"/>
            <a:ext cx="12390120" cy="8258687"/>
          </a:xfrm>
          <a:prstGeom prst="rect">
            <a:avLst/>
          </a:prstGeom>
        </p:spPr>
      </p:pic>
      <p:sp>
        <p:nvSpPr>
          <p:cNvPr id="19" name="Footer Placeholder 14">
            <a:extLst>
              <a:ext uri="{FF2B5EF4-FFF2-40B4-BE49-F238E27FC236}">
                <a16:creationId xmlns:a16="http://schemas.microsoft.com/office/drawing/2014/main" id="{FA793D22-8899-1E65-77CE-6A4298EF7BA6}"/>
              </a:ext>
            </a:extLst>
          </p:cNvPr>
          <p:cNvSpPr txBox="1">
            <a:spLocks/>
          </p:cNvSpPr>
          <p:nvPr/>
        </p:nvSpPr>
        <p:spPr>
          <a:xfrm>
            <a:off x="10958318" y="6447531"/>
            <a:ext cx="1018039" cy="404614"/>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COPYRIGHT</a:t>
            </a:r>
          </a:p>
        </p:txBody>
      </p:sp>
      <p:pic>
        <p:nvPicPr>
          <p:cNvPr id="20" name="Picture 19" descr="PNC-Bank-logo - SD Regional Chamber">
            <a:extLst>
              <a:ext uri="{FF2B5EF4-FFF2-40B4-BE49-F238E27FC236}">
                <a16:creationId xmlns:a16="http://schemas.microsoft.com/office/drawing/2014/main" id="{61435527-E435-6A56-46E7-C1182915E3D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4019" b="25425"/>
          <a:stretch/>
        </p:blipFill>
        <p:spPr bwMode="auto">
          <a:xfrm>
            <a:off x="10488778" y="115583"/>
            <a:ext cx="1503179" cy="45597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6364B28D-7635-CFF6-208A-FBC2A1BD072F}"/>
              </a:ext>
            </a:extLst>
          </p:cNvPr>
          <p:cNvSpPr/>
          <p:nvPr/>
        </p:nvSpPr>
        <p:spPr>
          <a:xfrm>
            <a:off x="0" y="-1"/>
            <a:ext cx="12390120" cy="660176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FD0894C6-E6F1-84DB-15A5-7C32E3F3A026}"/>
              </a:ext>
            </a:extLst>
          </p:cNvPr>
          <p:cNvSpPr>
            <a:spLocks noGrp="1"/>
          </p:cNvSpPr>
          <p:nvPr>
            <p:ph type="title"/>
          </p:nvPr>
        </p:nvSpPr>
        <p:spPr>
          <a:xfrm>
            <a:off x="443789" y="348193"/>
            <a:ext cx="9601200" cy="1485900"/>
          </a:xfrm>
        </p:spPr>
        <p:txBody>
          <a:bodyPr/>
          <a:lstStyle/>
          <a:p>
            <a:r>
              <a:rPr lang="en-US" dirty="0">
                <a:latin typeface="Rockwell" panose="02060603020205020403" pitchFamily="18" charset="0"/>
              </a:rPr>
              <a:t>Public Sector Supporting Practices</a:t>
            </a:r>
          </a:p>
        </p:txBody>
      </p:sp>
      <p:sp>
        <p:nvSpPr>
          <p:cNvPr id="11" name="Content Placeholder 2">
            <a:extLst>
              <a:ext uri="{FF2B5EF4-FFF2-40B4-BE49-F238E27FC236}">
                <a16:creationId xmlns:a16="http://schemas.microsoft.com/office/drawing/2014/main" id="{D5E2F56B-18EF-E89E-7F48-CFF65DA5FCDA}"/>
              </a:ext>
            </a:extLst>
          </p:cNvPr>
          <p:cNvSpPr>
            <a:spLocks noGrp="1"/>
          </p:cNvSpPr>
          <p:nvPr>
            <p:ph idx="1"/>
          </p:nvPr>
        </p:nvSpPr>
        <p:spPr>
          <a:xfrm>
            <a:off x="892554" y="1014235"/>
            <a:ext cx="10990636" cy="5760250"/>
          </a:xfrm>
        </p:spPr>
        <p:txBody>
          <a:bodyPr>
            <a:normAutofit/>
          </a:bodyPr>
          <a:lstStyle/>
          <a:p>
            <a:r>
              <a:rPr lang="en-US" dirty="0"/>
              <a:t>Employee Assistance Programs (EAP)</a:t>
            </a:r>
          </a:p>
          <a:p>
            <a:pPr lvl="1"/>
            <a:r>
              <a:rPr lang="en-US" dirty="0"/>
              <a:t>Federal - mandatory</a:t>
            </a:r>
          </a:p>
          <a:p>
            <a:pPr lvl="1"/>
            <a:r>
              <a:rPr lang="en-US" dirty="0"/>
              <a:t>State &amp; Local</a:t>
            </a:r>
          </a:p>
          <a:p>
            <a:r>
              <a:rPr lang="en-US" dirty="0"/>
              <a:t>Veterans’ Preference in Reductions in Force (RIFs, Federal)</a:t>
            </a:r>
          </a:p>
          <a:p>
            <a:r>
              <a:rPr lang="en-US" dirty="0"/>
              <a:t>Lessons Learned &amp; Continuous Improvement</a:t>
            </a:r>
          </a:p>
          <a:p>
            <a:pPr lvl="1"/>
            <a:r>
              <a:rPr lang="en-US" dirty="0"/>
              <a:t>National Veteran Workforce Development Conference (NVWDC) – all levels of government</a:t>
            </a:r>
          </a:p>
          <a:p>
            <a:pPr lvl="1"/>
            <a:r>
              <a:rPr lang="en-US" dirty="0"/>
              <a:t>Chief Human Capital Officers Council webpage (Federal)</a:t>
            </a:r>
          </a:p>
          <a:p>
            <a:pPr lvl="1"/>
            <a:r>
              <a:rPr lang="en-US" dirty="0"/>
              <a:t>US Office of Personnel Management’s Reintegration Framework for Guard and Reserve members (all levels of government)</a:t>
            </a:r>
          </a:p>
          <a:p>
            <a:r>
              <a:rPr lang="en-US" dirty="0"/>
              <a:t>Awards</a:t>
            </a:r>
          </a:p>
          <a:p>
            <a:pPr lvl="1"/>
            <a:r>
              <a:rPr lang="en-US" dirty="0"/>
              <a:t>DOL’s HIRE Vets Medallion Program</a:t>
            </a:r>
          </a:p>
          <a:p>
            <a:pPr lvl="1"/>
            <a:r>
              <a:rPr lang="en-US" dirty="0"/>
              <a:t>ESGR Awards</a:t>
            </a:r>
          </a:p>
          <a:p>
            <a:pPr lvl="1"/>
            <a:r>
              <a:rPr lang="en-US" dirty="0"/>
              <a:t>VETS Indexes</a:t>
            </a:r>
          </a:p>
          <a:p>
            <a:pPr lvl="2"/>
            <a:endParaRPr lang="en-US" sz="1400" dirty="0"/>
          </a:p>
        </p:txBody>
      </p:sp>
      <p:pic>
        <p:nvPicPr>
          <p:cNvPr id="23" name="Graphic 22" descr="Star">
            <a:extLst>
              <a:ext uri="{FF2B5EF4-FFF2-40B4-BE49-F238E27FC236}">
                <a16:creationId xmlns:a16="http://schemas.microsoft.com/office/drawing/2014/main" id="{51421534-632E-D404-F132-3480FAF6D66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876590" y="992540"/>
            <a:ext cx="2006600" cy="2006600"/>
          </a:xfrm>
          <a:prstGeom prst="rect">
            <a:avLst/>
          </a:prstGeom>
        </p:spPr>
      </p:pic>
    </p:spTree>
    <p:extLst>
      <p:ext uri="{BB962C8B-B14F-4D97-AF65-F5344CB8AC3E}">
        <p14:creationId xmlns:p14="http://schemas.microsoft.com/office/powerpoint/2010/main" val="6207325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1">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1">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A46D715-7DC7-5759-F41C-FBDBB9D29AC2}"/>
              </a:ext>
            </a:extLst>
          </p:cNvPr>
          <p:cNvPicPr>
            <a:picLocks noChangeAspect="1"/>
          </p:cNvPicPr>
          <p:nvPr/>
        </p:nvPicPr>
        <p:blipFill>
          <a:blip r:embed="rId3"/>
          <a:stretch>
            <a:fillRect/>
          </a:stretch>
        </p:blipFill>
        <p:spPr>
          <a:xfrm>
            <a:off x="0" y="-1"/>
            <a:ext cx="12390120" cy="8258687"/>
          </a:xfrm>
          <a:prstGeom prst="rect">
            <a:avLst/>
          </a:prstGeom>
        </p:spPr>
      </p:pic>
      <p:sp>
        <p:nvSpPr>
          <p:cNvPr id="5" name="Rectangle 4">
            <a:extLst>
              <a:ext uri="{FF2B5EF4-FFF2-40B4-BE49-F238E27FC236}">
                <a16:creationId xmlns:a16="http://schemas.microsoft.com/office/drawing/2014/main" id="{B91782A7-5033-C4D6-9548-450BACDE3486}"/>
              </a:ext>
            </a:extLst>
          </p:cNvPr>
          <p:cNvSpPr/>
          <p:nvPr/>
        </p:nvSpPr>
        <p:spPr>
          <a:xfrm>
            <a:off x="0" y="0"/>
            <a:ext cx="12390120" cy="6071616"/>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02031EC-6889-4D14-88E7-FE406A0BED65}"/>
              </a:ext>
            </a:extLst>
          </p:cNvPr>
          <p:cNvSpPr>
            <a:spLocks noGrp="1"/>
          </p:cNvSpPr>
          <p:nvPr>
            <p:ph type="title"/>
          </p:nvPr>
        </p:nvSpPr>
        <p:spPr/>
        <p:txBody>
          <a:bodyPr vert="horz" lIns="91440" tIns="45720" rIns="91440" bIns="45720" rtlCol="0" anchor="t">
            <a:normAutofit/>
          </a:bodyPr>
          <a:lstStyle/>
          <a:p>
            <a:pPr algn="ctr"/>
            <a:r>
              <a:rPr lang="en-US" dirty="0">
                <a:latin typeface="Rockwell" panose="02060603020205020403" pitchFamily="18" charset="0"/>
              </a:rPr>
              <a:t>The Civil-Military Divide Illustrated</a:t>
            </a:r>
          </a:p>
        </p:txBody>
      </p:sp>
      <p:sp>
        <p:nvSpPr>
          <p:cNvPr id="9" name="Cube 8">
            <a:extLst>
              <a:ext uri="{FF2B5EF4-FFF2-40B4-BE49-F238E27FC236}">
                <a16:creationId xmlns:a16="http://schemas.microsoft.com/office/drawing/2014/main" id="{48267028-D31E-4C46-8450-AAF9AE535F69}"/>
              </a:ext>
            </a:extLst>
          </p:cNvPr>
          <p:cNvSpPr/>
          <p:nvPr/>
        </p:nvSpPr>
        <p:spPr>
          <a:xfrm>
            <a:off x="6764593" y="3672349"/>
            <a:ext cx="2920181" cy="2027903"/>
          </a:xfrm>
          <a:prstGeom prst="cube">
            <a:avLst/>
          </a:prstGeom>
          <a:solidFill>
            <a:schemeClr val="tx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Military</a:t>
            </a:r>
          </a:p>
        </p:txBody>
      </p:sp>
      <p:sp>
        <p:nvSpPr>
          <p:cNvPr id="10" name="Cube 9">
            <a:extLst>
              <a:ext uri="{FF2B5EF4-FFF2-40B4-BE49-F238E27FC236}">
                <a16:creationId xmlns:a16="http://schemas.microsoft.com/office/drawing/2014/main" id="{3246C359-DD93-4AB3-ACB7-0BF6B6D58F80}"/>
              </a:ext>
            </a:extLst>
          </p:cNvPr>
          <p:cNvSpPr/>
          <p:nvPr/>
        </p:nvSpPr>
        <p:spPr>
          <a:xfrm>
            <a:off x="3576483" y="3672349"/>
            <a:ext cx="2920181" cy="2027903"/>
          </a:xfrm>
          <a:prstGeom prst="cube">
            <a:avLst/>
          </a:prstGeom>
          <a:solidFill>
            <a:schemeClr val="tx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Civilians</a:t>
            </a:r>
          </a:p>
        </p:txBody>
      </p:sp>
      <p:pic>
        <p:nvPicPr>
          <p:cNvPr id="12" name="Content Placeholder 11" descr="Group">
            <a:extLst>
              <a:ext uri="{FF2B5EF4-FFF2-40B4-BE49-F238E27FC236}">
                <a16:creationId xmlns:a16="http://schemas.microsoft.com/office/drawing/2014/main" id="{E3AE411D-EC60-4C71-95C4-6A724C394490}"/>
              </a:ext>
            </a:extLst>
          </p:cNvPr>
          <p:cNvPicPr>
            <a:picLocks noGrp="1" noChangeAspect="1"/>
          </p:cNvPicPr>
          <p:nvPr>
            <p:ph idx="1"/>
          </p:nvPr>
        </p:nvPicPr>
        <p:blipFill>
          <a:blip r:embed="rId4">
            <a:extLst>
              <a:ext uri="{96DAC541-7B7A-43D3-8B79-37D633B846F1}">
                <asvg:svgBlip xmlns:asvg="http://schemas.microsoft.com/office/drawing/2016/SVG/main" r:embed="rId5"/>
              </a:ext>
            </a:extLst>
          </a:blip>
          <a:stretch>
            <a:fillRect/>
          </a:stretch>
        </p:blipFill>
        <p:spPr>
          <a:xfrm>
            <a:off x="4077927" y="2450512"/>
            <a:ext cx="1917291" cy="1917291"/>
          </a:xfrm>
        </p:spPr>
      </p:pic>
      <p:pic>
        <p:nvPicPr>
          <p:cNvPr id="11" name="Graphic 10">
            <a:extLst>
              <a:ext uri="{FF2B5EF4-FFF2-40B4-BE49-F238E27FC236}">
                <a16:creationId xmlns:a16="http://schemas.microsoft.com/office/drawing/2014/main" id="{F383ADCA-CE5D-482A-A060-8A7D731F04A3}"/>
              </a:ext>
            </a:extLst>
          </p:cNvPr>
          <p:cNvPicPr>
            <a:picLocks noChangeAspect="1"/>
          </p:cNvPicPr>
          <p:nvPr/>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7430704" y="2855810"/>
            <a:ext cx="1106694" cy="1106694"/>
          </a:xfrm>
          <a:prstGeom prst="rect">
            <a:avLst/>
          </a:prstGeom>
        </p:spPr>
      </p:pic>
      <p:pic>
        <p:nvPicPr>
          <p:cNvPr id="4" name="Picture 3">
            <a:extLst>
              <a:ext uri="{FF2B5EF4-FFF2-40B4-BE49-F238E27FC236}">
                <a16:creationId xmlns:a16="http://schemas.microsoft.com/office/drawing/2014/main" id="{70EE6B3B-BCFE-4617-9102-23D6D099CBB0}"/>
              </a:ext>
            </a:extLst>
          </p:cNvPr>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8676487" y="2854110"/>
            <a:ext cx="426128" cy="1125716"/>
          </a:xfrm>
          <a:prstGeom prst="rect">
            <a:avLst/>
          </a:prstGeom>
        </p:spPr>
      </p:pic>
      <p:sp>
        <p:nvSpPr>
          <p:cNvPr id="3" name="Footer Placeholder 14">
            <a:extLst>
              <a:ext uri="{FF2B5EF4-FFF2-40B4-BE49-F238E27FC236}">
                <a16:creationId xmlns:a16="http://schemas.microsoft.com/office/drawing/2014/main" id="{3F616FC9-D1CD-189F-4979-790E84C4B26E}"/>
              </a:ext>
            </a:extLst>
          </p:cNvPr>
          <p:cNvSpPr txBox="1">
            <a:spLocks/>
          </p:cNvSpPr>
          <p:nvPr/>
        </p:nvSpPr>
        <p:spPr>
          <a:xfrm>
            <a:off x="11183565" y="6534257"/>
            <a:ext cx="1018039" cy="404614"/>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COPYRIGHT</a:t>
            </a:r>
          </a:p>
        </p:txBody>
      </p:sp>
    </p:spTree>
    <p:extLst>
      <p:ext uri="{BB962C8B-B14F-4D97-AF65-F5344CB8AC3E}">
        <p14:creationId xmlns:p14="http://schemas.microsoft.com/office/powerpoint/2010/main" val="344566606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444941C5-650A-6728-9243-92E0200940BE}"/>
              </a:ext>
            </a:extLst>
          </p:cNvPr>
          <p:cNvPicPr>
            <a:picLocks noChangeAspect="1"/>
          </p:cNvPicPr>
          <p:nvPr/>
        </p:nvPicPr>
        <p:blipFill>
          <a:blip r:embed="rId2"/>
          <a:stretch>
            <a:fillRect/>
          </a:stretch>
        </p:blipFill>
        <p:spPr>
          <a:xfrm>
            <a:off x="0" y="-1"/>
            <a:ext cx="12390120" cy="8258687"/>
          </a:xfrm>
          <a:prstGeom prst="rect">
            <a:avLst/>
          </a:prstGeom>
        </p:spPr>
      </p:pic>
      <p:sp>
        <p:nvSpPr>
          <p:cNvPr id="19" name="Footer Placeholder 14">
            <a:extLst>
              <a:ext uri="{FF2B5EF4-FFF2-40B4-BE49-F238E27FC236}">
                <a16:creationId xmlns:a16="http://schemas.microsoft.com/office/drawing/2014/main" id="{FA793D22-8899-1E65-77CE-6A4298EF7BA6}"/>
              </a:ext>
            </a:extLst>
          </p:cNvPr>
          <p:cNvSpPr txBox="1">
            <a:spLocks/>
          </p:cNvSpPr>
          <p:nvPr/>
        </p:nvSpPr>
        <p:spPr>
          <a:xfrm>
            <a:off x="10958318" y="6447531"/>
            <a:ext cx="1018039" cy="404614"/>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COPYRIGHT</a:t>
            </a:r>
          </a:p>
        </p:txBody>
      </p:sp>
      <p:pic>
        <p:nvPicPr>
          <p:cNvPr id="20" name="Picture 19" descr="PNC-Bank-logo - SD Regional Chamber">
            <a:extLst>
              <a:ext uri="{FF2B5EF4-FFF2-40B4-BE49-F238E27FC236}">
                <a16:creationId xmlns:a16="http://schemas.microsoft.com/office/drawing/2014/main" id="{61435527-E435-6A56-46E7-C1182915E3D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4019" b="25425"/>
          <a:stretch/>
        </p:blipFill>
        <p:spPr bwMode="auto">
          <a:xfrm>
            <a:off x="10488778" y="115583"/>
            <a:ext cx="1503179" cy="45597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6364B28D-7635-CFF6-208A-FBC2A1BD072F}"/>
              </a:ext>
            </a:extLst>
          </p:cNvPr>
          <p:cNvSpPr/>
          <p:nvPr/>
        </p:nvSpPr>
        <p:spPr>
          <a:xfrm>
            <a:off x="0" y="0"/>
            <a:ext cx="12390120" cy="6405283"/>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Graphic 1" descr="Group success">
            <a:extLst>
              <a:ext uri="{FF2B5EF4-FFF2-40B4-BE49-F238E27FC236}">
                <a16:creationId xmlns:a16="http://schemas.microsoft.com/office/drawing/2014/main" id="{26BCCE31-A540-60A7-CFEB-35C58203D1B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874908" y="-76199"/>
            <a:ext cx="1385595" cy="1385595"/>
          </a:xfrm>
          <a:prstGeom prst="rect">
            <a:avLst/>
          </a:prstGeom>
        </p:spPr>
      </p:pic>
      <p:sp>
        <p:nvSpPr>
          <p:cNvPr id="3" name="Title 1">
            <a:extLst>
              <a:ext uri="{FF2B5EF4-FFF2-40B4-BE49-F238E27FC236}">
                <a16:creationId xmlns:a16="http://schemas.microsoft.com/office/drawing/2014/main" id="{B8D2E616-5E4A-4ABA-2E0F-22558632AAF5}"/>
              </a:ext>
            </a:extLst>
          </p:cNvPr>
          <p:cNvSpPr>
            <a:spLocks noGrp="1"/>
          </p:cNvSpPr>
          <p:nvPr>
            <p:ph type="title"/>
          </p:nvPr>
        </p:nvSpPr>
        <p:spPr>
          <a:xfrm>
            <a:off x="776694" y="236624"/>
            <a:ext cx="10196106" cy="1485900"/>
          </a:xfrm>
        </p:spPr>
        <p:txBody>
          <a:bodyPr/>
          <a:lstStyle/>
          <a:p>
            <a:r>
              <a:rPr lang="en-US" dirty="0">
                <a:latin typeface="Rockwell" panose="02060603020205020403" pitchFamily="18" charset="0"/>
              </a:rPr>
              <a:t>Keys to Success</a:t>
            </a:r>
          </a:p>
        </p:txBody>
      </p:sp>
      <p:sp>
        <p:nvSpPr>
          <p:cNvPr id="4" name="Content Placeholder 2">
            <a:extLst>
              <a:ext uri="{FF2B5EF4-FFF2-40B4-BE49-F238E27FC236}">
                <a16:creationId xmlns:a16="http://schemas.microsoft.com/office/drawing/2014/main" id="{C024518D-1FCA-0C69-D3D2-4D79FFC6FC58}"/>
              </a:ext>
            </a:extLst>
          </p:cNvPr>
          <p:cNvSpPr>
            <a:spLocks noGrp="1"/>
          </p:cNvSpPr>
          <p:nvPr>
            <p:ph idx="1"/>
          </p:nvPr>
        </p:nvSpPr>
        <p:spPr>
          <a:xfrm>
            <a:off x="776694" y="1047168"/>
            <a:ext cx="10320985" cy="5434314"/>
          </a:xfrm>
        </p:spPr>
        <p:txBody>
          <a:bodyPr>
            <a:normAutofit fontScale="92500" lnSpcReduction="10000"/>
          </a:bodyPr>
          <a:lstStyle/>
          <a:p>
            <a:r>
              <a:rPr lang="en-US" dirty="0"/>
              <a:t>Support focused hiring efforts on veterans of all backgrounds, as well as their spouses. Support military spouse employment with child care options and flexible schedules.</a:t>
            </a:r>
          </a:p>
          <a:p>
            <a:r>
              <a:rPr lang="en-US" dirty="0"/>
              <a:t>Leverage the veterans you already have in-house in doing all of the above (i.e., internal referrals, mentoring, BRG leadership, training leads, etc.)</a:t>
            </a:r>
          </a:p>
          <a:p>
            <a:r>
              <a:rPr lang="en-US" dirty="0"/>
              <a:t>Utilize Purepost, the best way to match talent to your open requirements (www.purepost.co)</a:t>
            </a:r>
          </a:p>
          <a:p>
            <a:r>
              <a:rPr lang="en-US" dirty="0"/>
              <a:t>Encourage veterans to self-identify &amp; read </a:t>
            </a:r>
            <a:r>
              <a:rPr lang="en-US" b="1" i="1" dirty="0"/>
              <a:t>Mission Transition</a:t>
            </a:r>
            <a:endParaRPr lang="en-US" b="1" i="1" dirty="0">
              <a:solidFill>
                <a:schemeClr val="tx1"/>
              </a:solidFill>
            </a:endParaRPr>
          </a:p>
          <a:p>
            <a:r>
              <a:rPr lang="en-US" dirty="0"/>
              <a:t>Educate your employees @ veterans, especially managers and peers of veteran hires</a:t>
            </a:r>
          </a:p>
          <a:p>
            <a:r>
              <a:rPr lang="en-US" dirty="0"/>
              <a:t>Train recruiters and interviewers of veterans; have them read </a:t>
            </a:r>
            <a:r>
              <a:rPr lang="en-US" b="1" i="1" dirty="0"/>
              <a:t>Hiring Veterans</a:t>
            </a:r>
          </a:p>
          <a:p>
            <a:r>
              <a:rPr lang="en-US" dirty="0"/>
              <a:t>Make the culture of your organization transparent to veteran candidates.</a:t>
            </a:r>
          </a:p>
          <a:p>
            <a:r>
              <a:rPr lang="en-US" dirty="0"/>
              <a:t>Leverage apprenticeship or rotational onboarding programs and Veteran Collaboratives</a:t>
            </a:r>
          </a:p>
          <a:p>
            <a:r>
              <a:rPr lang="en-US" dirty="0"/>
              <a:t>Team with ESGR and leverage their support of your Reserve Component employees</a:t>
            </a:r>
          </a:p>
          <a:p>
            <a:r>
              <a:rPr lang="en-US" dirty="0"/>
              <a:t>Identify relevant events (Veterans Day, Memorial Day, etc.) and celebrate success</a:t>
            </a:r>
          </a:p>
          <a:p>
            <a:r>
              <a:rPr lang="en-US" dirty="0"/>
              <a:t>Apply to all applicable military initiative recognition programs and for applicable tax incentives</a:t>
            </a:r>
          </a:p>
          <a:p>
            <a:r>
              <a:rPr lang="en-US" dirty="0"/>
              <a:t>Incorporate an experienced external advisor to enable your program’s success</a:t>
            </a:r>
          </a:p>
          <a:p>
            <a:endParaRPr lang="en-US" dirty="0"/>
          </a:p>
        </p:txBody>
      </p:sp>
    </p:spTree>
    <p:extLst>
      <p:ext uri="{BB962C8B-B14F-4D97-AF65-F5344CB8AC3E}">
        <p14:creationId xmlns:p14="http://schemas.microsoft.com/office/powerpoint/2010/main" val="927374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444941C5-650A-6728-9243-92E0200940BE}"/>
              </a:ext>
            </a:extLst>
          </p:cNvPr>
          <p:cNvPicPr>
            <a:picLocks noChangeAspect="1"/>
          </p:cNvPicPr>
          <p:nvPr/>
        </p:nvPicPr>
        <p:blipFill>
          <a:blip r:embed="rId2"/>
          <a:stretch>
            <a:fillRect/>
          </a:stretch>
        </p:blipFill>
        <p:spPr>
          <a:xfrm>
            <a:off x="-3785936" y="0"/>
            <a:ext cx="10315074" cy="6875556"/>
          </a:xfrm>
          <a:prstGeom prst="rect">
            <a:avLst/>
          </a:prstGeom>
        </p:spPr>
      </p:pic>
      <p:sp>
        <p:nvSpPr>
          <p:cNvPr id="19" name="Footer Placeholder 14">
            <a:extLst>
              <a:ext uri="{FF2B5EF4-FFF2-40B4-BE49-F238E27FC236}">
                <a16:creationId xmlns:a16="http://schemas.microsoft.com/office/drawing/2014/main" id="{FA793D22-8899-1E65-77CE-6A4298EF7BA6}"/>
              </a:ext>
            </a:extLst>
          </p:cNvPr>
          <p:cNvSpPr txBox="1">
            <a:spLocks/>
          </p:cNvSpPr>
          <p:nvPr/>
        </p:nvSpPr>
        <p:spPr>
          <a:xfrm>
            <a:off x="10958318" y="6447531"/>
            <a:ext cx="1018039" cy="404614"/>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COPYRIGHT</a:t>
            </a:r>
          </a:p>
        </p:txBody>
      </p:sp>
      <p:pic>
        <p:nvPicPr>
          <p:cNvPr id="20" name="Picture 19" descr="PNC-Bank-logo - SD Regional Chamber">
            <a:extLst>
              <a:ext uri="{FF2B5EF4-FFF2-40B4-BE49-F238E27FC236}">
                <a16:creationId xmlns:a16="http://schemas.microsoft.com/office/drawing/2014/main" id="{61435527-E435-6A56-46E7-C1182915E3D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4019" b="25425"/>
          <a:stretch/>
        </p:blipFill>
        <p:spPr bwMode="auto">
          <a:xfrm>
            <a:off x="10488778" y="115583"/>
            <a:ext cx="1503179" cy="45597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6364B28D-7635-CFF6-208A-FBC2A1BD072F}"/>
              </a:ext>
            </a:extLst>
          </p:cNvPr>
          <p:cNvSpPr/>
          <p:nvPr/>
        </p:nvSpPr>
        <p:spPr>
          <a:xfrm>
            <a:off x="1034981" y="-1"/>
            <a:ext cx="11355140" cy="6858001"/>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7DA5FF70-E636-28FB-ABED-D593E01F2220}"/>
              </a:ext>
            </a:extLst>
          </p:cNvPr>
          <p:cNvSpPr>
            <a:spLocks noGrp="1"/>
          </p:cNvSpPr>
          <p:nvPr>
            <p:ph type="title"/>
          </p:nvPr>
        </p:nvSpPr>
        <p:spPr>
          <a:xfrm>
            <a:off x="1204490" y="252167"/>
            <a:ext cx="9601200" cy="1485900"/>
          </a:xfrm>
        </p:spPr>
        <p:txBody>
          <a:bodyPr/>
          <a:lstStyle/>
          <a:p>
            <a:r>
              <a:rPr lang="en-US" dirty="0">
                <a:latin typeface="Rockwell" panose="02060603020205020403" pitchFamily="18" charset="0"/>
              </a:rPr>
              <a:t>If You Have RC Members…</a:t>
            </a:r>
          </a:p>
        </p:txBody>
      </p:sp>
      <p:sp>
        <p:nvSpPr>
          <p:cNvPr id="8" name="Content Placeholder 2">
            <a:extLst>
              <a:ext uri="{FF2B5EF4-FFF2-40B4-BE49-F238E27FC236}">
                <a16:creationId xmlns:a16="http://schemas.microsoft.com/office/drawing/2014/main" id="{001D6013-092B-A5F1-B21A-174224A626BC}"/>
              </a:ext>
            </a:extLst>
          </p:cNvPr>
          <p:cNvSpPr>
            <a:spLocks noGrp="1"/>
          </p:cNvSpPr>
          <p:nvPr>
            <p:ph idx="1"/>
          </p:nvPr>
        </p:nvSpPr>
        <p:spPr>
          <a:xfrm>
            <a:off x="1204490" y="1013746"/>
            <a:ext cx="10468466" cy="5147691"/>
          </a:xfrm>
        </p:spPr>
        <p:txBody>
          <a:bodyPr vert="horz" lIns="91440" tIns="45720" rIns="91440" bIns="45720" rtlCol="0">
            <a:noAutofit/>
          </a:bodyPr>
          <a:lstStyle/>
          <a:p>
            <a:r>
              <a:rPr lang="en-US" sz="1400" dirty="0"/>
              <a:t>Thank military members for their service, but remember to thank their families. Kids and spouses make huge sacrifices to support their deployed family member.</a:t>
            </a:r>
          </a:p>
          <a:p>
            <a:r>
              <a:rPr lang="en-US" sz="1400" dirty="0"/>
              <a:t>Send deployed service members cards and care packages. They really enjoy getting them.</a:t>
            </a:r>
          </a:p>
          <a:p>
            <a:r>
              <a:rPr lang="en-US" sz="1400" dirty="0"/>
              <a:t>Acknowledge people who have been deployed. Say something to the service members themselves, like “It’s so good to see you home with us again. What are you up to this weekend?” or to their family, “I know your son was deployed last year, and I’m so happy he’s back home now,” or “I know your uncle died in combat, and I’m so very sorry for your loss.”</a:t>
            </a:r>
          </a:p>
          <a:p>
            <a:r>
              <a:rPr lang="en-US" sz="1400" dirty="0"/>
              <a:t>Be available to talk and listen about things in general, including the important aspects of returning to everyday life—job, hobbies, activities, etc. A simple, “How are you doing” or “How’s the job search going?” can be very comforting.</a:t>
            </a:r>
          </a:p>
          <a:p>
            <a:r>
              <a:rPr lang="en-US" sz="1400" dirty="0"/>
              <a:t>Engage in community activities. Some military members return to a huge network of friends and family; others do not. Arrange outings to baseball games, museums, or the movies.</a:t>
            </a:r>
          </a:p>
          <a:p>
            <a:r>
              <a:rPr lang="en-US" sz="1400" dirty="0"/>
              <a:t>Offer help in specific ways. Rather than saying “Let me know if I can help…” say, “I’d like to babysit for you this weekend—you deserve a night out.”</a:t>
            </a:r>
          </a:p>
          <a:p>
            <a:r>
              <a:rPr lang="en-US" sz="1400" dirty="0"/>
              <a:t>Help them feel like their service matters</a:t>
            </a:r>
          </a:p>
          <a:p>
            <a:r>
              <a:rPr lang="en-US" sz="1400" dirty="0"/>
              <a:t>Ensure them that, though the transition to the real world is difficult, there is a place for them </a:t>
            </a:r>
          </a:p>
          <a:p>
            <a:r>
              <a:rPr lang="en-US" sz="1400" dirty="0"/>
              <a:t>Offer a job if you or someone you know is hiring.</a:t>
            </a:r>
          </a:p>
          <a:p>
            <a:r>
              <a:rPr lang="en-US" sz="1400" dirty="0"/>
              <a:t>Encourage the use of:</a:t>
            </a:r>
          </a:p>
          <a:p>
            <a:pPr lvl="1"/>
            <a:r>
              <a:rPr lang="en-US" sz="1400" dirty="0"/>
              <a:t>My book and my website</a:t>
            </a:r>
          </a:p>
          <a:p>
            <a:pPr lvl="1"/>
            <a:r>
              <a:rPr lang="en-US" sz="1400" dirty="0"/>
              <a:t>Purepost Passports</a:t>
            </a:r>
          </a:p>
          <a:p>
            <a:pPr lvl="1"/>
            <a:r>
              <a:rPr lang="en-US" sz="1400" dirty="0"/>
              <a:t>Veteran Collaboratives</a:t>
            </a:r>
          </a:p>
          <a:p>
            <a:pPr lvl="1"/>
            <a:r>
              <a:rPr lang="en-US" sz="1400" dirty="0"/>
              <a:t>Internships or Apprenticeships</a:t>
            </a:r>
          </a:p>
        </p:txBody>
      </p:sp>
      <p:pic>
        <p:nvPicPr>
          <p:cNvPr id="9" name="Picture 8">
            <a:extLst>
              <a:ext uri="{FF2B5EF4-FFF2-40B4-BE49-F238E27FC236}">
                <a16:creationId xmlns:a16="http://schemas.microsoft.com/office/drawing/2014/main" id="{B13A646D-F6C0-995E-E649-019ECEFFFC73}"/>
              </a:ext>
            </a:extLst>
          </p:cNvPr>
          <p:cNvPicPr>
            <a:picLocks noChangeAspect="1"/>
          </p:cNvPicPr>
          <p:nvPr/>
        </p:nvPicPr>
        <p:blipFill>
          <a:blip r:embed="rId4"/>
          <a:stretch>
            <a:fillRect/>
          </a:stretch>
        </p:blipFill>
        <p:spPr>
          <a:xfrm>
            <a:off x="7558674" y="5459003"/>
            <a:ext cx="4449832" cy="603746"/>
          </a:xfrm>
          <a:prstGeom prst="rect">
            <a:avLst/>
          </a:prstGeom>
        </p:spPr>
      </p:pic>
      <p:pic>
        <p:nvPicPr>
          <p:cNvPr id="10" name="Picture 9">
            <a:extLst>
              <a:ext uri="{FF2B5EF4-FFF2-40B4-BE49-F238E27FC236}">
                <a16:creationId xmlns:a16="http://schemas.microsoft.com/office/drawing/2014/main" id="{EEE721A3-0405-4D39-32B8-A729FB22108C}"/>
              </a:ext>
            </a:extLst>
          </p:cNvPr>
          <p:cNvPicPr>
            <a:picLocks noChangeAspect="1"/>
          </p:cNvPicPr>
          <p:nvPr/>
        </p:nvPicPr>
        <p:blipFill rotWithShape="1">
          <a:blip r:embed="rId5"/>
          <a:srcRect l="14058" t="8489" r="13925" b="7624"/>
          <a:stretch/>
        </p:blipFill>
        <p:spPr>
          <a:xfrm>
            <a:off x="11226830" y="4050558"/>
            <a:ext cx="909920" cy="1371600"/>
          </a:xfrm>
          <a:prstGeom prst="rect">
            <a:avLst/>
          </a:prstGeom>
          <a:solidFill>
            <a:schemeClr val="tx1"/>
          </a:solidFill>
        </p:spPr>
      </p:pic>
      <p:pic>
        <p:nvPicPr>
          <p:cNvPr id="11" name="Picture 2" descr="DOD SkillBridge">
            <a:extLst>
              <a:ext uri="{FF2B5EF4-FFF2-40B4-BE49-F238E27FC236}">
                <a16:creationId xmlns:a16="http://schemas.microsoft.com/office/drawing/2014/main" id="{DBBBB36A-BC1D-3F7F-0EF0-7CB916D00D5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93147" y="5040374"/>
            <a:ext cx="4445000" cy="381000"/>
          </a:xfrm>
          <a:prstGeom prst="rect">
            <a:avLst/>
          </a:prstGeom>
          <a:solidFill>
            <a:schemeClr val="tx1"/>
          </a:solidFill>
        </p:spPr>
      </p:pic>
      <p:sp>
        <p:nvSpPr>
          <p:cNvPr id="13" name="Rounded Rectangle 8">
            <a:extLst>
              <a:ext uri="{FF2B5EF4-FFF2-40B4-BE49-F238E27FC236}">
                <a16:creationId xmlns:a16="http://schemas.microsoft.com/office/drawing/2014/main" id="{A3B48323-A866-192E-CCA8-7775E0030CD8}"/>
              </a:ext>
            </a:extLst>
          </p:cNvPr>
          <p:cNvSpPr/>
          <p:nvPr/>
        </p:nvSpPr>
        <p:spPr>
          <a:xfrm>
            <a:off x="8209502" y="100484"/>
            <a:ext cx="3999529" cy="863022"/>
          </a:xfrm>
          <a:prstGeom prst="round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8100000" scaled="1"/>
            <a:tileRect/>
          </a:gra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Watch this PsychArmor video:</a:t>
            </a:r>
          </a:p>
          <a:p>
            <a:pPr algn="ctr"/>
            <a:r>
              <a:rPr lang="en-US" dirty="0"/>
              <a:t> </a:t>
            </a:r>
            <a:r>
              <a:rPr lang="en-US" dirty="0">
                <a:highlight>
                  <a:srgbClr val="FFFF00"/>
                </a:highlight>
                <a:hlinkClick r:id="rId7"/>
              </a:rPr>
              <a:t>15 Things Veterans Want You to Know</a:t>
            </a:r>
            <a:endParaRPr lang="en-US" dirty="0">
              <a:highlight>
                <a:srgbClr val="FFFF00"/>
              </a:highlight>
            </a:endParaRPr>
          </a:p>
        </p:txBody>
      </p:sp>
      <p:sp>
        <p:nvSpPr>
          <p:cNvPr id="14" name="Footer Placeholder 14">
            <a:extLst>
              <a:ext uri="{FF2B5EF4-FFF2-40B4-BE49-F238E27FC236}">
                <a16:creationId xmlns:a16="http://schemas.microsoft.com/office/drawing/2014/main" id="{E82B8822-7396-F917-BF25-ED44529EE52D}"/>
              </a:ext>
            </a:extLst>
          </p:cNvPr>
          <p:cNvSpPr txBox="1">
            <a:spLocks/>
          </p:cNvSpPr>
          <p:nvPr/>
        </p:nvSpPr>
        <p:spPr>
          <a:xfrm>
            <a:off x="11183565" y="6534257"/>
            <a:ext cx="1018039" cy="404614"/>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COPYRIGHT</a:t>
            </a:r>
          </a:p>
        </p:txBody>
      </p:sp>
      <p:pic>
        <p:nvPicPr>
          <p:cNvPr id="3" name="Picture 2">
            <a:extLst>
              <a:ext uri="{FF2B5EF4-FFF2-40B4-BE49-F238E27FC236}">
                <a16:creationId xmlns:a16="http://schemas.microsoft.com/office/drawing/2014/main" id="{E8061CB0-16ED-6B09-D753-BB83B245C44A}"/>
              </a:ext>
            </a:extLst>
          </p:cNvPr>
          <p:cNvPicPr>
            <a:picLocks noChangeAspect="1"/>
          </p:cNvPicPr>
          <p:nvPr/>
        </p:nvPicPr>
        <p:blipFill>
          <a:blip r:embed="rId8"/>
          <a:stretch>
            <a:fillRect/>
          </a:stretch>
        </p:blipFill>
        <p:spPr>
          <a:xfrm>
            <a:off x="8701873" y="6114770"/>
            <a:ext cx="2741986" cy="691209"/>
          </a:xfrm>
          <a:prstGeom prst="rect">
            <a:avLst/>
          </a:prstGeom>
        </p:spPr>
      </p:pic>
    </p:spTree>
    <p:extLst>
      <p:ext uri="{BB962C8B-B14F-4D97-AF65-F5344CB8AC3E}">
        <p14:creationId xmlns:p14="http://schemas.microsoft.com/office/powerpoint/2010/main" val="30257119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B48C6F-AC53-4F8A-DE51-DF6C2A3C3FF8}"/>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3C4A4FFB-F532-CA0C-5DBA-11E56F4F85D3}"/>
              </a:ext>
            </a:extLst>
          </p:cNvPr>
          <p:cNvPicPr>
            <a:picLocks noGrp="1" noChangeAspect="1"/>
          </p:cNvPicPr>
          <p:nvPr>
            <p:ph idx="1"/>
          </p:nvPr>
        </p:nvPicPr>
        <p:blipFill>
          <a:blip r:embed="rId2"/>
          <a:stretch>
            <a:fillRect/>
          </a:stretch>
        </p:blipFill>
        <p:spPr>
          <a:xfrm>
            <a:off x="30144" y="-214801"/>
            <a:ext cx="5878286" cy="7661368"/>
          </a:xfrm>
        </p:spPr>
      </p:pic>
      <p:pic>
        <p:nvPicPr>
          <p:cNvPr id="7" name="Picture 6">
            <a:extLst>
              <a:ext uri="{FF2B5EF4-FFF2-40B4-BE49-F238E27FC236}">
                <a16:creationId xmlns:a16="http://schemas.microsoft.com/office/drawing/2014/main" id="{3B5B00E7-8E0A-D811-9BA8-5D89261EDC70}"/>
              </a:ext>
            </a:extLst>
          </p:cNvPr>
          <p:cNvPicPr>
            <a:picLocks noChangeAspect="1"/>
          </p:cNvPicPr>
          <p:nvPr/>
        </p:nvPicPr>
        <p:blipFill>
          <a:blip r:embed="rId3"/>
          <a:stretch>
            <a:fillRect/>
          </a:stretch>
        </p:blipFill>
        <p:spPr>
          <a:xfrm>
            <a:off x="6270163" y="-214801"/>
            <a:ext cx="5893361" cy="7661368"/>
          </a:xfrm>
          <a:prstGeom prst="rect">
            <a:avLst/>
          </a:prstGeom>
        </p:spPr>
      </p:pic>
    </p:spTree>
    <p:extLst>
      <p:ext uri="{BB962C8B-B14F-4D97-AF65-F5344CB8AC3E}">
        <p14:creationId xmlns:p14="http://schemas.microsoft.com/office/powerpoint/2010/main" val="155143230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444941C5-650A-6728-9243-92E0200940BE}"/>
              </a:ext>
            </a:extLst>
          </p:cNvPr>
          <p:cNvPicPr>
            <a:picLocks noChangeAspect="1"/>
          </p:cNvPicPr>
          <p:nvPr/>
        </p:nvPicPr>
        <p:blipFill>
          <a:blip r:embed="rId2"/>
          <a:stretch>
            <a:fillRect/>
          </a:stretch>
        </p:blipFill>
        <p:spPr>
          <a:xfrm>
            <a:off x="0" y="-1"/>
            <a:ext cx="12390120" cy="8258687"/>
          </a:xfrm>
          <a:prstGeom prst="rect">
            <a:avLst/>
          </a:prstGeom>
        </p:spPr>
      </p:pic>
      <p:sp>
        <p:nvSpPr>
          <p:cNvPr id="19" name="Footer Placeholder 14">
            <a:extLst>
              <a:ext uri="{FF2B5EF4-FFF2-40B4-BE49-F238E27FC236}">
                <a16:creationId xmlns:a16="http://schemas.microsoft.com/office/drawing/2014/main" id="{FA793D22-8899-1E65-77CE-6A4298EF7BA6}"/>
              </a:ext>
            </a:extLst>
          </p:cNvPr>
          <p:cNvSpPr txBox="1">
            <a:spLocks/>
          </p:cNvSpPr>
          <p:nvPr/>
        </p:nvSpPr>
        <p:spPr>
          <a:xfrm>
            <a:off x="10958318" y="6447531"/>
            <a:ext cx="1018039" cy="404614"/>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COPYRIGHT</a:t>
            </a:r>
          </a:p>
        </p:txBody>
      </p:sp>
      <p:pic>
        <p:nvPicPr>
          <p:cNvPr id="20" name="Picture 19" descr="PNC-Bank-logo - SD Regional Chamber">
            <a:extLst>
              <a:ext uri="{FF2B5EF4-FFF2-40B4-BE49-F238E27FC236}">
                <a16:creationId xmlns:a16="http://schemas.microsoft.com/office/drawing/2014/main" id="{61435527-E435-6A56-46E7-C1182915E3D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4019" b="25425"/>
          <a:stretch/>
        </p:blipFill>
        <p:spPr bwMode="auto">
          <a:xfrm>
            <a:off x="10488778" y="115583"/>
            <a:ext cx="1503179" cy="45597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6364B28D-7635-CFF6-208A-FBC2A1BD072F}"/>
              </a:ext>
            </a:extLst>
          </p:cNvPr>
          <p:cNvSpPr/>
          <p:nvPr/>
        </p:nvSpPr>
        <p:spPr>
          <a:xfrm>
            <a:off x="-7864" y="0"/>
            <a:ext cx="12390120" cy="637151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9383570-6CFF-9346-213C-260B140E0800}"/>
              </a:ext>
            </a:extLst>
          </p:cNvPr>
          <p:cNvSpPr>
            <a:spLocks noGrp="1"/>
          </p:cNvSpPr>
          <p:nvPr>
            <p:ph type="title"/>
          </p:nvPr>
        </p:nvSpPr>
        <p:spPr>
          <a:xfrm>
            <a:off x="367589" y="267983"/>
            <a:ext cx="9601200" cy="1485900"/>
          </a:xfrm>
        </p:spPr>
        <p:txBody>
          <a:bodyPr/>
          <a:lstStyle/>
          <a:p>
            <a:r>
              <a:rPr lang="en-US" dirty="0">
                <a:latin typeface="Rockwell" panose="02060603020205020403" pitchFamily="18" charset="0"/>
              </a:rPr>
              <a:t>Case Studies</a:t>
            </a:r>
          </a:p>
        </p:txBody>
      </p:sp>
      <p:sp>
        <p:nvSpPr>
          <p:cNvPr id="3" name="Content Placeholder 2">
            <a:extLst>
              <a:ext uri="{FF2B5EF4-FFF2-40B4-BE49-F238E27FC236}">
                <a16:creationId xmlns:a16="http://schemas.microsoft.com/office/drawing/2014/main" id="{D999B1B7-63D0-4CDF-8DFD-11BF9AB6A8D3}"/>
              </a:ext>
            </a:extLst>
          </p:cNvPr>
          <p:cNvSpPr>
            <a:spLocks noGrp="1"/>
          </p:cNvSpPr>
          <p:nvPr>
            <p:ph idx="1"/>
          </p:nvPr>
        </p:nvSpPr>
        <p:spPr>
          <a:xfrm>
            <a:off x="627584" y="1010933"/>
            <a:ext cx="9601200" cy="5214812"/>
          </a:xfrm>
        </p:spPr>
        <p:txBody>
          <a:bodyPr>
            <a:normAutofit fontScale="92500" lnSpcReduction="10000"/>
          </a:bodyPr>
          <a:lstStyle/>
          <a:p>
            <a:r>
              <a:rPr lang="en-US" dirty="0"/>
              <a:t>JPMorgan Chase</a:t>
            </a:r>
          </a:p>
          <a:p>
            <a:r>
              <a:rPr lang="en-US" dirty="0"/>
              <a:t>Prudential</a:t>
            </a:r>
          </a:p>
          <a:p>
            <a:r>
              <a:rPr lang="en-US" dirty="0"/>
              <a:t>Amazon</a:t>
            </a:r>
          </a:p>
          <a:p>
            <a:r>
              <a:rPr lang="en-US" dirty="0"/>
              <a:t>P&amp;G</a:t>
            </a:r>
          </a:p>
          <a:p>
            <a:r>
              <a:rPr lang="en-US" dirty="0"/>
              <a:t>Wal-Mart</a:t>
            </a:r>
          </a:p>
          <a:p>
            <a:r>
              <a:rPr lang="en-US" dirty="0"/>
              <a:t>Tesla</a:t>
            </a:r>
          </a:p>
          <a:p>
            <a:r>
              <a:rPr lang="en-US" dirty="0"/>
              <a:t>USAA</a:t>
            </a:r>
          </a:p>
          <a:p>
            <a:r>
              <a:rPr lang="en-US" dirty="0"/>
              <a:t>ADP</a:t>
            </a:r>
          </a:p>
          <a:p>
            <a:r>
              <a:rPr lang="en-US" dirty="0"/>
              <a:t>Schlumberger</a:t>
            </a:r>
          </a:p>
          <a:p>
            <a:r>
              <a:rPr lang="en-US" dirty="0"/>
              <a:t>Cajun Industries</a:t>
            </a:r>
          </a:p>
          <a:p>
            <a:r>
              <a:rPr lang="en-US" dirty="0"/>
              <a:t>Performance Contractors</a:t>
            </a:r>
          </a:p>
          <a:p>
            <a:r>
              <a:rPr lang="en-US" dirty="0"/>
              <a:t>State Department</a:t>
            </a:r>
          </a:p>
          <a:p>
            <a:r>
              <a:rPr lang="en-US" dirty="0"/>
              <a:t>Xavier University</a:t>
            </a:r>
          </a:p>
        </p:txBody>
      </p:sp>
      <p:pic>
        <p:nvPicPr>
          <p:cNvPr id="4" name="Picture 3" descr="A close up of a logo&#10;&#10;Description generated with very high confidence">
            <a:extLst>
              <a:ext uri="{FF2B5EF4-FFF2-40B4-BE49-F238E27FC236}">
                <a16:creationId xmlns:a16="http://schemas.microsoft.com/office/drawing/2014/main" id="{C3855531-0F18-86B5-64B4-28AC0930A36D}"/>
              </a:ext>
            </a:extLst>
          </p:cNvPr>
          <p:cNvPicPr>
            <a:picLocks noChangeAspect="1"/>
          </p:cNvPicPr>
          <p:nvPr/>
        </p:nvPicPr>
        <p:blipFill>
          <a:blip r:embed="rId4"/>
          <a:stretch>
            <a:fillRect/>
          </a:stretch>
        </p:blipFill>
        <p:spPr>
          <a:xfrm>
            <a:off x="4070684" y="1634633"/>
            <a:ext cx="2349305" cy="548640"/>
          </a:xfrm>
          <a:prstGeom prst="rect">
            <a:avLst/>
          </a:prstGeom>
          <a:solidFill>
            <a:srgbClr val="0033CC"/>
          </a:solidFill>
        </p:spPr>
      </p:pic>
      <p:pic>
        <p:nvPicPr>
          <p:cNvPr id="5" name="Picture 4" descr="A close up of a logo&#10;&#10;Description generated with high confidence">
            <a:extLst>
              <a:ext uri="{FF2B5EF4-FFF2-40B4-BE49-F238E27FC236}">
                <a16:creationId xmlns:a16="http://schemas.microsoft.com/office/drawing/2014/main" id="{5779F0F7-8C19-ADA1-0CC2-15CDB1615B76}"/>
              </a:ext>
            </a:extLst>
          </p:cNvPr>
          <p:cNvPicPr>
            <a:picLocks noChangeAspect="1"/>
          </p:cNvPicPr>
          <p:nvPr/>
        </p:nvPicPr>
        <p:blipFill rotWithShape="1">
          <a:blip r:embed="rId5"/>
          <a:srcRect t="37304" b="31740"/>
          <a:stretch/>
        </p:blipFill>
        <p:spPr>
          <a:xfrm>
            <a:off x="3833875" y="2519330"/>
            <a:ext cx="1990725" cy="616248"/>
          </a:xfrm>
          <a:prstGeom prst="rect">
            <a:avLst/>
          </a:prstGeom>
        </p:spPr>
      </p:pic>
      <p:pic>
        <p:nvPicPr>
          <p:cNvPr id="8" name="Picture 7">
            <a:extLst>
              <a:ext uri="{FF2B5EF4-FFF2-40B4-BE49-F238E27FC236}">
                <a16:creationId xmlns:a16="http://schemas.microsoft.com/office/drawing/2014/main" id="{DAF7C885-A58A-CD1F-6E45-B71565BFCE32}"/>
              </a:ext>
            </a:extLst>
          </p:cNvPr>
          <p:cNvPicPr>
            <a:picLocks noChangeAspect="1"/>
          </p:cNvPicPr>
          <p:nvPr/>
        </p:nvPicPr>
        <p:blipFill>
          <a:blip r:embed="rId6"/>
          <a:stretch>
            <a:fillRect/>
          </a:stretch>
        </p:blipFill>
        <p:spPr>
          <a:xfrm>
            <a:off x="6008509" y="2795379"/>
            <a:ext cx="822960" cy="822960"/>
          </a:xfrm>
          <a:prstGeom prst="rect">
            <a:avLst/>
          </a:prstGeom>
        </p:spPr>
      </p:pic>
      <p:pic>
        <p:nvPicPr>
          <p:cNvPr id="9" name="Picture 8">
            <a:extLst>
              <a:ext uri="{FF2B5EF4-FFF2-40B4-BE49-F238E27FC236}">
                <a16:creationId xmlns:a16="http://schemas.microsoft.com/office/drawing/2014/main" id="{D4BFEB1C-0492-1B4C-7197-A4E6B9C4FD54}"/>
              </a:ext>
            </a:extLst>
          </p:cNvPr>
          <p:cNvPicPr>
            <a:picLocks noChangeAspect="1"/>
          </p:cNvPicPr>
          <p:nvPr/>
        </p:nvPicPr>
        <p:blipFill rotWithShape="1">
          <a:blip r:embed="rId7"/>
          <a:srcRect l="1599" t="13096" r="82606" b="78594"/>
          <a:stretch/>
        </p:blipFill>
        <p:spPr>
          <a:xfrm>
            <a:off x="9067797" y="1370285"/>
            <a:ext cx="1925763" cy="569626"/>
          </a:xfrm>
          <a:prstGeom prst="rect">
            <a:avLst/>
          </a:prstGeom>
        </p:spPr>
      </p:pic>
      <p:pic>
        <p:nvPicPr>
          <p:cNvPr id="11" name="Picture 10" descr="A picture containing clipart&#10;&#10;Description generated with very high confidence">
            <a:extLst>
              <a:ext uri="{FF2B5EF4-FFF2-40B4-BE49-F238E27FC236}">
                <a16:creationId xmlns:a16="http://schemas.microsoft.com/office/drawing/2014/main" id="{71D89EC9-C107-B8EA-1903-F6A861891521}"/>
              </a:ext>
            </a:extLst>
          </p:cNvPr>
          <p:cNvPicPr>
            <a:picLocks noChangeAspect="1"/>
          </p:cNvPicPr>
          <p:nvPr/>
        </p:nvPicPr>
        <p:blipFill>
          <a:blip r:embed="rId8"/>
          <a:stretch>
            <a:fillRect/>
          </a:stretch>
        </p:blipFill>
        <p:spPr>
          <a:xfrm>
            <a:off x="6850689" y="1893651"/>
            <a:ext cx="1066800" cy="1000125"/>
          </a:xfrm>
          <a:prstGeom prst="rect">
            <a:avLst/>
          </a:prstGeom>
        </p:spPr>
      </p:pic>
      <p:pic>
        <p:nvPicPr>
          <p:cNvPr id="12" name="Graphic 11">
            <a:extLst>
              <a:ext uri="{FF2B5EF4-FFF2-40B4-BE49-F238E27FC236}">
                <a16:creationId xmlns:a16="http://schemas.microsoft.com/office/drawing/2014/main" id="{B1211603-C24F-C7D7-96FA-7FBBA99C2A1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101398" y="1556341"/>
            <a:ext cx="785553" cy="822960"/>
          </a:xfrm>
          <a:prstGeom prst="rect">
            <a:avLst/>
          </a:prstGeom>
        </p:spPr>
      </p:pic>
      <p:pic>
        <p:nvPicPr>
          <p:cNvPr id="13" name="Picture 12" descr="A picture containing object, clock&#10;&#10;Description generated with very high confidence">
            <a:extLst>
              <a:ext uri="{FF2B5EF4-FFF2-40B4-BE49-F238E27FC236}">
                <a16:creationId xmlns:a16="http://schemas.microsoft.com/office/drawing/2014/main" id="{4E2905F1-6DBD-0452-63B9-417EEA336ABF}"/>
              </a:ext>
            </a:extLst>
          </p:cNvPr>
          <p:cNvPicPr>
            <a:picLocks noChangeAspect="1"/>
          </p:cNvPicPr>
          <p:nvPr/>
        </p:nvPicPr>
        <p:blipFill>
          <a:blip r:embed="rId11"/>
          <a:stretch>
            <a:fillRect/>
          </a:stretch>
        </p:blipFill>
        <p:spPr>
          <a:xfrm>
            <a:off x="4750192" y="3484154"/>
            <a:ext cx="1238866" cy="548640"/>
          </a:xfrm>
          <a:prstGeom prst="rect">
            <a:avLst/>
          </a:prstGeom>
        </p:spPr>
      </p:pic>
      <p:pic>
        <p:nvPicPr>
          <p:cNvPr id="14" name="Graphic 13">
            <a:extLst>
              <a:ext uri="{FF2B5EF4-FFF2-40B4-BE49-F238E27FC236}">
                <a16:creationId xmlns:a16="http://schemas.microsoft.com/office/drawing/2014/main" id="{523A23F1-475A-6DF6-4481-9C83175EE87B}"/>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784821" y="4961075"/>
            <a:ext cx="3264338" cy="685511"/>
          </a:xfrm>
          <a:prstGeom prst="rect">
            <a:avLst/>
          </a:prstGeom>
        </p:spPr>
      </p:pic>
      <p:pic>
        <p:nvPicPr>
          <p:cNvPr id="15" name="Picture 14">
            <a:extLst>
              <a:ext uri="{FF2B5EF4-FFF2-40B4-BE49-F238E27FC236}">
                <a16:creationId xmlns:a16="http://schemas.microsoft.com/office/drawing/2014/main" id="{812CB6D5-3382-D113-B121-FD52528939B7}"/>
              </a:ext>
            </a:extLst>
          </p:cNvPr>
          <p:cNvPicPr>
            <a:picLocks noChangeAspect="1"/>
          </p:cNvPicPr>
          <p:nvPr/>
        </p:nvPicPr>
        <p:blipFill>
          <a:blip r:embed="rId14"/>
          <a:stretch>
            <a:fillRect/>
          </a:stretch>
        </p:blipFill>
        <p:spPr>
          <a:xfrm>
            <a:off x="7073840" y="3089069"/>
            <a:ext cx="2343150" cy="828675"/>
          </a:xfrm>
          <a:prstGeom prst="rect">
            <a:avLst/>
          </a:prstGeom>
        </p:spPr>
      </p:pic>
      <p:pic>
        <p:nvPicPr>
          <p:cNvPr id="17" name="Picture 16">
            <a:extLst>
              <a:ext uri="{FF2B5EF4-FFF2-40B4-BE49-F238E27FC236}">
                <a16:creationId xmlns:a16="http://schemas.microsoft.com/office/drawing/2014/main" id="{2522D68F-78BE-D612-0839-3D7A674C8FBB}"/>
              </a:ext>
            </a:extLst>
          </p:cNvPr>
          <p:cNvPicPr>
            <a:picLocks noChangeAspect="1"/>
          </p:cNvPicPr>
          <p:nvPr/>
        </p:nvPicPr>
        <p:blipFill rotWithShape="1">
          <a:blip r:embed="rId15"/>
          <a:srcRect l="10129" r="364"/>
          <a:stretch/>
        </p:blipFill>
        <p:spPr>
          <a:xfrm>
            <a:off x="5168189" y="4238386"/>
            <a:ext cx="2343836" cy="1571157"/>
          </a:xfrm>
          <a:prstGeom prst="rect">
            <a:avLst/>
          </a:prstGeom>
          <a:solidFill>
            <a:srgbClr val="000066"/>
          </a:solidFill>
        </p:spPr>
      </p:pic>
      <p:pic>
        <p:nvPicPr>
          <p:cNvPr id="18" name="Picture 17">
            <a:extLst>
              <a:ext uri="{FF2B5EF4-FFF2-40B4-BE49-F238E27FC236}">
                <a16:creationId xmlns:a16="http://schemas.microsoft.com/office/drawing/2014/main" id="{D8895196-4B9C-9D36-AA60-1973297E69B7}"/>
              </a:ext>
            </a:extLst>
          </p:cNvPr>
          <p:cNvPicPr>
            <a:picLocks noChangeAspect="1"/>
          </p:cNvPicPr>
          <p:nvPr/>
        </p:nvPicPr>
        <p:blipFill>
          <a:blip r:embed="rId16"/>
          <a:stretch>
            <a:fillRect/>
          </a:stretch>
        </p:blipFill>
        <p:spPr>
          <a:xfrm>
            <a:off x="9067797" y="2256556"/>
            <a:ext cx="1905000" cy="520700"/>
          </a:xfrm>
          <a:prstGeom prst="rect">
            <a:avLst/>
          </a:prstGeom>
        </p:spPr>
      </p:pic>
      <p:pic>
        <p:nvPicPr>
          <p:cNvPr id="21" name="Picture 20">
            <a:extLst>
              <a:ext uri="{FF2B5EF4-FFF2-40B4-BE49-F238E27FC236}">
                <a16:creationId xmlns:a16="http://schemas.microsoft.com/office/drawing/2014/main" id="{26059382-B113-7313-5410-AF092097669F}"/>
              </a:ext>
            </a:extLst>
          </p:cNvPr>
          <p:cNvPicPr>
            <a:picLocks noChangeAspect="1"/>
          </p:cNvPicPr>
          <p:nvPr/>
        </p:nvPicPr>
        <p:blipFill rotWithShape="1">
          <a:blip r:embed="rId17"/>
          <a:srcRect l="31001" r="31552" b="32533"/>
          <a:stretch/>
        </p:blipFill>
        <p:spPr>
          <a:xfrm>
            <a:off x="9143907" y="3033544"/>
            <a:ext cx="2420509" cy="1995141"/>
          </a:xfrm>
          <a:prstGeom prst="rect">
            <a:avLst/>
          </a:prstGeom>
        </p:spPr>
      </p:pic>
      <p:pic>
        <p:nvPicPr>
          <p:cNvPr id="22" name="Picture 2" descr="JPMorgan Chase &amp; Co logo">
            <a:extLst>
              <a:ext uri="{FF2B5EF4-FFF2-40B4-BE49-F238E27FC236}">
                <a16:creationId xmlns:a16="http://schemas.microsoft.com/office/drawing/2014/main" id="{1E239E03-E7E1-A06A-974A-FEF8EDBDA545}"/>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106163" y="1163075"/>
            <a:ext cx="3683000" cy="25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4551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444941C5-650A-6728-9243-92E0200940BE}"/>
              </a:ext>
            </a:extLst>
          </p:cNvPr>
          <p:cNvPicPr>
            <a:picLocks noChangeAspect="1"/>
          </p:cNvPicPr>
          <p:nvPr/>
        </p:nvPicPr>
        <p:blipFill>
          <a:blip r:embed="rId2"/>
          <a:stretch>
            <a:fillRect/>
          </a:stretch>
        </p:blipFill>
        <p:spPr>
          <a:xfrm>
            <a:off x="-3785936" y="0"/>
            <a:ext cx="10315074" cy="6875556"/>
          </a:xfrm>
          <a:prstGeom prst="rect">
            <a:avLst/>
          </a:prstGeom>
        </p:spPr>
      </p:pic>
      <p:sp>
        <p:nvSpPr>
          <p:cNvPr id="19" name="Footer Placeholder 14">
            <a:extLst>
              <a:ext uri="{FF2B5EF4-FFF2-40B4-BE49-F238E27FC236}">
                <a16:creationId xmlns:a16="http://schemas.microsoft.com/office/drawing/2014/main" id="{FA793D22-8899-1E65-77CE-6A4298EF7BA6}"/>
              </a:ext>
            </a:extLst>
          </p:cNvPr>
          <p:cNvSpPr txBox="1">
            <a:spLocks/>
          </p:cNvSpPr>
          <p:nvPr/>
        </p:nvSpPr>
        <p:spPr>
          <a:xfrm>
            <a:off x="10958318" y="6447531"/>
            <a:ext cx="1018039" cy="404614"/>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COPYRIGHT</a:t>
            </a:r>
          </a:p>
        </p:txBody>
      </p:sp>
      <p:pic>
        <p:nvPicPr>
          <p:cNvPr id="20" name="Picture 19" descr="PNC-Bank-logo - SD Regional Chamber">
            <a:extLst>
              <a:ext uri="{FF2B5EF4-FFF2-40B4-BE49-F238E27FC236}">
                <a16:creationId xmlns:a16="http://schemas.microsoft.com/office/drawing/2014/main" id="{61435527-E435-6A56-46E7-C1182915E3D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4019" b="25425"/>
          <a:stretch/>
        </p:blipFill>
        <p:spPr bwMode="auto">
          <a:xfrm>
            <a:off x="10488778" y="115583"/>
            <a:ext cx="1503179" cy="45597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6364B28D-7635-CFF6-208A-FBC2A1BD072F}"/>
              </a:ext>
            </a:extLst>
          </p:cNvPr>
          <p:cNvSpPr/>
          <p:nvPr/>
        </p:nvSpPr>
        <p:spPr>
          <a:xfrm>
            <a:off x="1491916" y="-1"/>
            <a:ext cx="10898204" cy="6858001"/>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id="{9FC0587E-C205-FF6A-05FB-27E01368772C}"/>
              </a:ext>
            </a:extLst>
          </p:cNvPr>
          <p:cNvSpPr>
            <a:spLocks noGrp="1"/>
          </p:cNvSpPr>
          <p:nvPr>
            <p:ph type="title"/>
          </p:nvPr>
        </p:nvSpPr>
        <p:spPr>
          <a:xfrm>
            <a:off x="2125577" y="685800"/>
            <a:ext cx="9601200" cy="1485900"/>
          </a:xfrm>
        </p:spPr>
        <p:txBody>
          <a:bodyPr/>
          <a:lstStyle/>
          <a:p>
            <a:r>
              <a:rPr lang="en-US" dirty="0">
                <a:latin typeface="Rockwell" panose="02060603020205020403" pitchFamily="18" charset="0"/>
              </a:rPr>
              <a:t>Don’t…</a:t>
            </a:r>
          </a:p>
        </p:txBody>
      </p:sp>
      <p:sp>
        <p:nvSpPr>
          <p:cNvPr id="15" name="Content Placeholder 2">
            <a:extLst>
              <a:ext uri="{FF2B5EF4-FFF2-40B4-BE49-F238E27FC236}">
                <a16:creationId xmlns:a16="http://schemas.microsoft.com/office/drawing/2014/main" id="{4B0FB40B-A533-A64C-9DD3-82D45F2DAF8B}"/>
              </a:ext>
            </a:extLst>
          </p:cNvPr>
          <p:cNvSpPr>
            <a:spLocks noGrp="1"/>
          </p:cNvSpPr>
          <p:nvPr>
            <p:ph idx="1"/>
          </p:nvPr>
        </p:nvSpPr>
        <p:spPr>
          <a:xfrm>
            <a:off x="2125577" y="1668379"/>
            <a:ext cx="9601200" cy="4038600"/>
          </a:xfrm>
        </p:spPr>
        <p:txBody>
          <a:bodyPr>
            <a:noAutofit/>
          </a:bodyPr>
          <a:lstStyle/>
          <a:p>
            <a:r>
              <a:rPr lang="en-US" dirty="0"/>
              <a:t>Ask for specific details about combat</a:t>
            </a:r>
          </a:p>
          <a:p>
            <a:r>
              <a:rPr lang="en-US" dirty="0"/>
              <a:t>Ask a military member if he/she has shot or killed someone</a:t>
            </a:r>
          </a:p>
          <a:p>
            <a:r>
              <a:rPr lang="en-US" dirty="0"/>
              <a:t>Discuss politics or other current events involving combat</a:t>
            </a:r>
          </a:p>
          <a:p>
            <a:r>
              <a:rPr lang="en-US" dirty="0"/>
              <a:t>Confuse branches of the military</a:t>
            </a:r>
          </a:p>
          <a:p>
            <a:pPr lvl="1"/>
            <a:r>
              <a:rPr lang="en-US" dirty="0"/>
              <a:t>Army = Soldiers</a:t>
            </a:r>
          </a:p>
          <a:p>
            <a:pPr lvl="1"/>
            <a:r>
              <a:rPr lang="en-US" dirty="0"/>
              <a:t>Navy = Sailors</a:t>
            </a:r>
          </a:p>
          <a:p>
            <a:pPr lvl="1"/>
            <a:r>
              <a:rPr lang="en-US" dirty="0"/>
              <a:t>Marines = Marine</a:t>
            </a:r>
          </a:p>
          <a:p>
            <a:pPr lvl="1"/>
            <a:r>
              <a:rPr lang="en-US" dirty="0"/>
              <a:t>Air Force = Airmen/women</a:t>
            </a:r>
          </a:p>
          <a:p>
            <a:pPr lvl="1"/>
            <a:r>
              <a:rPr lang="en-US" dirty="0"/>
              <a:t>Space Force = Guardians</a:t>
            </a:r>
          </a:p>
          <a:p>
            <a:pPr lvl="1"/>
            <a:r>
              <a:rPr lang="en-US" dirty="0"/>
              <a:t>When in doubt, use the terms “service member,” “military,” or “veteran,” which apply to all branches</a:t>
            </a:r>
          </a:p>
        </p:txBody>
      </p:sp>
      <p:sp>
        <p:nvSpPr>
          <p:cNvPr id="17" name="Footer Placeholder 14">
            <a:extLst>
              <a:ext uri="{FF2B5EF4-FFF2-40B4-BE49-F238E27FC236}">
                <a16:creationId xmlns:a16="http://schemas.microsoft.com/office/drawing/2014/main" id="{76B06C8D-93B6-80F6-0AA7-68F7D16D7135}"/>
              </a:ext>
            </a:extLst>
          </p:cNvPr>
          <p:cNvSpPr txBox="1">
            <a:spLocks/>
          </p:cNvSpPr>
          <p:nvPr/>
        </p:nvSpPr>
        <p:spPr>
          <a:xfrm>
            <a:off x="11183565" y="6534257"/>
            <a:ext cx="1018039" cy="404614"/>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COPYRIGHT</a:t>
            </a:r>
          </a:p>
        </p:txBody>
      </p:sp>
    </p:spTree>
    <p:extLst>
      <p:ext uri="{BB962C8B-B14F-4D97-AF65-F5344CB8AC3E}">
        <p14:creationId xmlns:p14="http://schemas.microsoft.com/office/powerpoint/2010/main" val="789446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0C006D3-DC97-B148-B1EB-11EAAB58218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350764" y="3231778"/>
            <a:ext cx="5798971" cy="3206010"/>
          </a:xfrm>
          <a:prstGeom prst="rect">
            <a:avLst/>
          </a:prstGeom>
        </p:spPr>
      </p:pic>
      <p:pic>
        <p:nvPicPr>
          <p:cNvPr id="10" name="Picture 9">
            <a:extLst>
              <a:ext uri="{FF2B5EF4-FFF2-40B4-BE49-F238E27FC236}">
                <a16:creationId xmlns:a16="http://schemas.microsoft.com/office/drawing/2014/main" id="{31403624-48DB-C04A-A331-A93258C8EC21}"/>
              </a:ext>
            </a:extLst>
          </p:cNvPr>
          <p:cNvPicPr>
            <a:picLocks noChangeAspect="1"/>
          </p:cNvPicPr>
          <p:nvPr/>
        </p:nvPicPr>
        <p:blipFill>
          <a:blip r:embed="rId4"/>
          <a:stretch>
            <a:fillRect/>
          </a:stretch>
        </p:blipFill>
        <p:spPr>
          <a:xfrm>
            <a:off x="731790" y="1639699"/>
            <a:ext cx="5655276" cy="3782425"/>
          </a:xfrm>
          <a:prstGeom prst="rect">
            <a:avLst/>
          </a:prstGeom>
          <a:ln>
            <a:solidFill>
              <a:schemeClr val="tx1"/>
            </a:solidFill>
          </a:ln>
        </p:spPr>
      </p:pic>
      <p:sp>
        <p:nvSpPr>
          <p:cNvPr id="6" name="Arrow: Right 5">
            <a:extLst>
              <a:ext uri="{FF2B5EF4-FFF2-40B4-BE49-F238E27FC236}">
                <a16:creationId xmlns:a16="http://schemas.microsoft.com/office/drawing/2014/main" id="{F605CC05-1295-45BA-AB71-346F34F5AB44}"/>
              </a:ext>
            </a:extLst>
          </p:cNvPr>
          <p:cNvSpPr/>
          <p:nvPr/>
        </p:nvSpPr>
        <p:spPr>
          <a:xfrm rot="1055739">
            <a:off x="8366693" y="4872887"/>
            <a:ext cx="2566737" cy="657727"/>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E6EB0B5E-C820-4EFE-AF88-6A350917107D}"/>
              </a:ext>
            </a:extLst>
          </p:cNvPr>
          <p:cNvSpPr txBox="1"/>
          <p:nvPr/>
        </p:nvSpPr>
        <p:spPr>
          <a:xfrm>
            <a:off x="872672" y="170878"/>
            <a:ext cx="11160689" cy="1328101"/>
          </a:xfrm>
          <a:prstGeom prst="rect">
            <a:avLst/>
          </a:prstGeom>
        </p:spPr>
        <p:txBody>
          <a:bodyPr vert="horz" lIns="91440" tIns="45720" rIns="91440" bIns="45720" rtlCol="0" anchor="t">
            <a:normAutofit fontScale="92500"/>
          </a:bodyPr>
          <a:lstStyle>
            <a:lvl1pPr defTabSz="914400">
              <a:lnSpc>
                <a:spcPct val="89000"/>
              </a:lnSpc>
              <a:spcBef>
                <a:spcPct val="0"/>
              </a:spcBef>
              <a:buNone/>
              <a:defRPr sz="4400" baseline="0">
                <a:solidFill>
                  <a:schemeClr val="tx2"/>
                </a:solidFill>
                <a:latin typeface="+mj-lt"/>
                <a:ea typeface="+mj-ea"/>
                <a:cs typeface="+mj-cs"/>
              </a:defRPr>
            </a:lvl1pPr>
          </a:lstStyle>
          <a:p>
            <a:r>
              <a:rPr lang="en-US" dirty="0">
                <a:latin typeface="Rockwell" panose="02060603020205020403" pitchFamily="18" charset="77"/>
              </a:rPr>
              <a:t>Veterans make up </a:t>
            </a:r>
            <a:r>
              <a:rPr lang="en-US" u="sng" dirty="0">
                <a:latin typeface="Rockwell" panose="02060603020205020403" pitchFamily="18" charset="77"/>
              </a:rPr>
              <a:t>less than half</a:t>
            </a:r>
            <a:r>
              <a:rPr lang="en-US" dirty="0">
                <a:latin typeface="Rockwell" panose="02060603020205020403" pitchFamily="18" charset="77"/>
              </a:rPr>
              <a:t> the % of the US population they did a generation ago</a:t>
            </a:r>
          </a:p>
        </p:txBody>
      </p:sp>
      <p:sp>
        <p:nvSpPr>
          <p:cNvPr id="19" name="Rectangle 18">
            <a:extLst>
              <a:ext uri="{FF2B5EF4-FFF2-40B4-BE49-F238E27FC236}">
                <a16:creationId xmlns:a16="http://schemas.microsoft.com/office/drawing/2014/main" id="{CA09DB1C-DAF4-446A-803B-538A539D4B89}"/>
              </a:ext>
            </a:extLst>
          </p:cNvPr>
          <p:cNvSpPr/>
          <p:nvPr/>
        </p:nvSpPr>
        <p:spPr>
          <a:xfrm>
            <a:off x="6838793" y="3248844"/>
            <a:ext cx="677017" cy="1876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8ED730D0-034C-E94D-90EA-C7968254EAA8}"/>
              </a:ext>
            </a:extLst>
          </p:cNvPr>
          <p:cNvSpPr/>
          <p:nvPr/>
        </p:nvSpPr>
        <p:spPr>
          <a:xfrm>
            <a:off x="4191433" y="1639699"/>
            <a:ext cx="677017" cy="1876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83CBB631-15BD-D7E0-3130-E3AEA6B0B063}"/>
              </a:ext>
            </a:extLst>
          </p:cNvPr>
          <p:cNvSpPr txBox="1"/>
          <p:nvPr/>
        </p:nvSpPr>
        <p:spPr>
          <a:xfrm>
            <a:off x="765993" y="6350169"/>
            <a:ext cx="5550568" cy="507831"/>
          </a:xfrm>
          <a:prstGeom prst="rect">
            <a:avLst/>
          </a:prstGeom>
          <a:noFill/>
        </p:spPr>
        <p:txBody>
          <a:bodyPr wrap="square" rtlCol="0">
            <a:spAutoFit/>
          </a:bodyPr>
          <a:lstStyle/>
          <a:p>
            <a:r>
              <a:rPr lang="en-US" sz="900" dirty="0"/>
              <a:t>Sources: (Above) Phillip Carter, Amy Schafer, Katherine Kidder and Moira Fagan, “Lost in Translation: The Civil-Military Divide and Veteran Employment,” Center For a New American Security, June 15, 2017, 2. </a:t>
            </a:r>
          </a:p>
          <a:p>
            <a:r>
              <a:rPr lang="en-US" sz="900" dirty="0"/>
              <a:t>(Right) Texas Workforce Investment Council, “Veterans in Texas: A Demographic Study,” September 2019, 4.</a:t>
            </a:r>
          </a:p>
        </p:txBody>
      </p:sp>
      <p:sp>
        <p:nvSpPr>
          <p:cNvPr id="3" name="Footer Placeholder 14">
            <a:extLst>
              <a:ext uri="{FF2B5EF4-FFF2-40B4-BE49-F238E27FC236}">
                <a16:creationId xmlns:a16="http://schemas.microsoft.com/office/drawing/2014/main" id="{E1E976A2-ECEC-FFB7-06E4-52EA888A2C35}"/>
              </a:ext>
            </a:extLst>
          </p:cNvPr>
          <p:cNvSpPr txBox="1">
            <a:spLocks/>
          </p:cNvSpPr>
          <p:nvPr/>
        </p:nvSpPr>
        <p:spPr>
          <a:xfrm>
            <a:off x="11183565" y="6534257"/>
            <a:ext cx="1018039" cy="404614"/>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COPYRIGHT</a:t>
            </a:r>
          </a:p>
        </p:txBody>
      </p:sp>
    </p:spTree>
    <p:extLst>
      <p:ext uri="{BB962C8B-B14F-4D97-AF65-F5344CB8AC3E}">
        <p14:creationId xmlns:p14="http://schemas.microsoft.com/office/powerpoint/2010/main" val="3826148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6DDE6B-0A9D-3D43-8A5B-4FF3FACD435E}"/>
              </a:ext>
            </a:extLst>
          </p:cNvPr>
          <p:cNvSpPr>
            <a:spLocks noGrp="1"/>
          </p:cNvSpPr>
          <p:nvPr>
            <p:ph type="title"/>
          </p:nvPr>
        </p:nvSpPr>
        <p:spPr>
          <a:xfrm>
            <a:off x="1371600" y="414496"/>
            <a:ext cx="9601200" cy="1485900"/>
          </a:xfrm>
        </p:spPr>
        <p:txBody>
          <a:bodyPr/>
          <a:lstStyle/>
          <a:p>
            <a:r>
              <a:rPr lang="en-US" dirty="0">
                <a:latin typeface="Rockwell" panose="02060603020205020403" pitchFamily="18" charset="77"/>
              </a:rPr>
              <a:t>Veteran Definition &amp; Demographics</a:t>
            </a:r>
          </a:p>
        </p:txBody>
      </p:sp>
      <p:sp>
        <p:nvSpPr>
          <p:cNvPr id="3" name="Content Placeholder 2">
            <a:extLst>
              <a:ext uri="{FF2B5EF4-FFF2-40B4-BE49-F238E27FC236}">
                <a16:creationId xmlns:a16="http://schemas.microsoft.com/office/drawing/2014/main" id="{CCEE372B-16CE-1B4C-AC51-F3F85706DF0D}"/>
              </a:ext>
            </a:extLst>
          </p:cNvPr>
          <p:cNvSpPr>
            <a:spLocks noGrp="1"/>
          </p:cNvSpPr>
          <p:nvPr>
            <p:ph idx="1"/>
          </p:nvPr>
        </p:nvSpPr>
        <p:spPr>
          <a:xfrm>
            <a:off x="1371600" y="1219797"/>
            <a:ext cx="9601200" cy="793820"/>
          </a:xfrm>
        </p:spPr>
        <p:txBody>
          <a:bodyPr/>
          <a:lstStyle/>
          <a:p>
            <a:r>
              <a:rPr lang="en-US" dirty="0"/>
              <a:t>VA: “a person who served in the active military, naval, or air service, and who was discharged or released therefrom under conditions other than dishonorable.”</a:t>
            </a:r>
          </a:p>
          <a:p>
            <a:endParaRPr lang="en-US" dirty="0"/>
          </a:p>
        </p:txBody>
      </p:sp>
      <p:pic>
        <p:nvPicPr>
          <p:cNvPr id="5" name="Picture 4">
            <a:extLst>
              <a:ext uri="{FF2B5EF4-FFF2-40B4-BE49-F238E27FC236}">
                <a16:creationId xmlns:a16="http://schemas.microsoft.com/office/drawing/2014/main" id="{DEDC918B-A758-C84F-A066-7EF61A093FA5}"/>
              </a:ext>
            </a:extLst>
          </p:cNvPr>
          <p:cNvPicPr>
            <a:picLocks noChangeAspect="1"/>
          </p:cNvPicPr>
          <p:nvPr/>
        </p:nvPicPr>
        <p:blipFill>
          <a:blip r:embed="rId3"/>
          <a:stretch>
            <a:fillRect/>
          </a:stretch>
        </p:blipFill>
        <p:spPr>
          <a:xfrm>
            <a:off x="7561732" y="2009362"/>
            <a:ext cx="4546532" cy="4483561"/>
          </a:xfrm>
          <a:prstGeom prst="rect">
            <a:avLst/>
          </a:prstGeom>
        </p:spPr>
      </p:pic>
      <p:pic>
        <p:nvPicPr>
          <p:cNvPr id="13" name="Picture 12">
            <a:extLst>
              <a:ext uri="{FF2B5EF4-FFF2-40B4-BE49-F238E27FC236}">
                <a16:creationId xmlns:a16="http://schemas.microsoft.com/office/drawing/2014/main" id="{D523E968-0EAF-5E4F-B97A-E550F497BC5D}"/>
              </a:ext>
            </a:extLst>
          </p:cNvPr>
          <p:cNvPicPr>
            <a:picLocks noChangeAspect="1"/>
          </p:cNvPicPr>
          <p:nvPr/>
        </p:nvPicPr>
        <p:blipFill>
          <a:blip r:embed="rId4"/>
          <a:stretch>
            <a:fillRect/>
          </a:stretch>
        </p:blipFill>
        <p:spPr>
          <a:xfrm>
            <a:off x="721140" y="1999147"/>
            <a:ext cx="6866554" cy="4466353"/>
          </a:xfrm>
          <a:prstGeom prst="rect">
            <a:avLst/>
          </a:prstGeom>
        </p:spPr>
      </p:pic>
      <p:sp>
        <p:nvSpPr>
          <p:cNvPr id="4" name="Footer Placeholder 14">
            <a:extLst>
              <a:ext uri="{FF2B5EF4-FFF2-40B4-BE49-F238E27FC236}">
                <a16:creationId xmlns:a16="http://schemas.microsoft.com/office/drawing/2014/main" id="{DF543CBD-0035-A609-1590-FE89C4E2C45B}"/>
              </a:ext>
            </a:extLst>
          </p:cNvPr>
          <p:cNvSpPr txBox="1">
            <a:spLocks/>
          </p:cNvSpPr>
          <p:nvPr/>
        </p:nvSpPr>
        <p:spPr>
          <a:xfrm>
            <a:off x="11183565" y="6534257"/>
            <a:ext cx="1018039" cy="404614"/>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COPYRIGHT</a:t>
            </a:r>
          </a:p>
        </p:txBody>
      </p:sp>
    </p:spTree>
    <p:extLst>
      <p:ext uri="{BB962C8B-B14F-4D97-AF65-F5344CB8AC3E}">
        <p14:creationId xmlns:p14="http://schemas.microsoft.com/office/powerpoint/2010/main" val="225556571"/>
      </p:ext>
    </p:extLst>
  </p:cSld>
  <p:clrMapOvr>
    <a:masterClrMapping/>
  </p:clrMapOvr>
</p:sld>
</file>

<file path=ppt/theme/theme1.xml><?xml version="1.0" encoding="utf-8"?>
<a:theme xmlns:a="http://schemas.openxmlformats.org/drawingml/2006/main" name="Crop">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2.xml><?xml version="1.0" encoding="utf-8"?>
<a:theme xmlns:a="http://schemas.openxmlformats.org/drawingml/2006/main" name="1_Crop">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3" Type="http://schemas.microsoft.com/office/2011/relationships/webextension" Target="webextension3.xml"/><Relationship Id="rId2" Type="http://schemas.microsoft.com/office/2011/relationships/webextension" Target="webextension2.xml"/><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9">
    <wetp:webextensionref xmlns:r="http://schemas.openxmlformats.org/officeDocument/2006/relationships" r:id="rId1"/>
  </wetp:taskpane>
  <wetp:taskpane dockstate="right" visibility="0" width="350" row="7">
    <wetp:webextensionref xmlns:r="http://schemas.openxmlformats.org/officeDocument/2006/relationships" r:id="rId2"/>
  </wetp:taskpane>
  <wetp:taskpane dockstate="right" visibility="0" width="350" row="8">
    <wetp:webextensionref xmlns:r="http://schemas.openxmlformats.org/officeDocument/2006/relationships" r:id="rId3"/>
  </wetp:taskpane>
</wetp:taskpanes>
</file>

<file path=ppt/webextensions/webextension1.xml><?xml version="1.0" encoding="utf-8"?>
<we:webextension xmlns:we="http://schemas.microsoft.com/office/webextensions/webextension/2010/11" id="{0FBBC759-FA83-41C8-82BD-026E9E9CB1A2}">
  <we:reference id="wa104178141" version="3.10.0.52" store="en-US" storeType="OMEX"/>
  <we:alternateReferences>
    <we:reference id="wa104178141" version="3.10.0.52" store="WA104178141" storeType="OMEX"/>
  </we:alternateReferences>
  <we:properties/>
  <we:bindings/>
  <we:snapshot xmlns:r="http://schemas.openxmlformats.org/officeDocument/2006/relationships"/>
</we:webextension>
</file>

<file path=ppt/webextensions/webextension2.xml><?xml version="1.0" encoding="utf-8"?>
<we:webextension xmlns:we="http://schemas.microsoft.com/office/webextensions/webextension/2010/11" id="{CC2FBB49-3283-4C5F-A1A8-8FCBBBBCDC0A}">
  <we:reference id="wa104380510" version="1.0.0.3" store="en-US" storeType="OMEX"/>
  <we:alternateReferences>
    <we:reference id="wa104380510" version="1.0.0.3" store="WA104380510" storeType="OMEX"/>
  </we:alternateReferences>
  <we:properties/>
  <we:bindings/>
  <we:snapshot xmlns:r="http://schemas.openxmlformats.org/officeDocument/2006/relationships"/>
</we:webextension>
</file>

<file path=ppt/webextensions/webextension3.xml><?xml version="1.0" encoding="utf-8"?>
<we:webextension xmlns:we="http://schemas.microsoft.com/office/webextensions/webextension/2010/11" id="{E8F34BDE-2FD6-4070-8D59-3BE149CD7BC1}">
  <we:reference id="wa104380169" version="1.1.0.0" store="en-US" storeType="OMEX"/>
  <we:alternateReferences>
    <we:reference id="wa104380169" version="1.1.0.0" store="WA104380169"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FEAA20407F3E143B477EAFF5F63F02E" ma:contentTypeVersion="1" ma:contentTypeDescription="Create a new document." ma:contentTypeScope="" ma:versionID="f32fbddb64f18bbc3739577d7e8cce7f">
  <xsd:schema xmlns:xsd="http://www.w3.org/2001/XMLSchema" xmlns:xs="http://www.w3.org/2001/XMLSchema" xmlns:p="http://schemas.microsoft.com/office/2006/metadata/properties" xmlns:ns2="f315ef80-3f01-45a9-a112-a61ae164693c" targetNamespace="http://schemas.microsoft.com/office/2006/metadata/properties" ma:root="true" ma:fieldsID="e17584b578328d274de0e652acc5f0bf" ns2:_="">
    <xsd:import namespace="f315ef80-3f01-45a9-a112-a61ae164693c"/>
    <xsd:element name="properties">
      <xsd:complexType>
        <xsd:sequence>
          <xsd:element name="documentManagement">
            <xsd:complexType>
              <xsd:all>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315ef80-3f01-45a9-a112-a61ae164693c"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3F98F594-3A17-481B-AEBD-B30DFAA19F9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315ef80-3f01-45a9-a112-a61ae164693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8D7A467-B652-444F-A39B-23B25873027F}">
  <ds:schemaRefs>
    <ds:schemaRef ds:uri="http://schemas.microsoft.com/sharepoint/v3/contenttype/forms"/>
  </ds:schemaRefs>
</ds:datastoreItem>
</file>

<file path=customXml/itemProps3.xml><?xml version="1.0" encoding="utf-8"?>
<ds:datastoreItem xmlns:ds="http://schemas.openxmlformats.org/officeDocument/2006/customXml" ds:itemID="{EA42F3C5-0B38-442A-A803-6296566376FF}">
  <ds:schemaRefs>
    <ds:schemaRef ds:uri="http://schemas.microsoft.com/office/2006/metadata/properties"/>
    <ds:schemaRef ds:uri="f315ef80-3f01-45a9-a112-a61ae164693c"/>
    <ds:schemaRef ds:uri="http://purl.org/dc/dcmitype/"/>
    <ds:schemaRef ds:uri="http://schemas.microsoft.com/office/2006/documentManagement/types"/>
    <ds:schemaRef ds:uri="http://www.w3.org/XML/1998/namespace"/>
    <ds:schemaRef ds:uri="http://schemas.microsoft.com/office/infopath/2007/PartnerControls"/>
    <ds:schemaRef ds:uri="http://purl.org/dc/elements/1.1/"/>
    <ds:schemaRef ds:uri="http://schemas.openxmlformats.org/package/2006/metadata/core-properties"/>
    <ds:schemaRef ds:uri="http://purl.org/dc/terms/"/>
  </ds:schemaRefs>
</ds:datastoreItem>
</file>

<file path=docProps/app.xml><?xml version="1.0" encoding="utf-8"?>
<Properties xmlns="http://schemas.openxmlformats.org/officeDocument/2006/extended-properties" xmlns:vt="http://schemas.openxmlformats.org/officeDocument/2006/docPropsVTypes">
  <TotalTime>445380</TotalTime>
  <Words>6923</Words>
  <Application>Microsoft Macintosh PowerPoint</Application>
  <PresentationFormat>Widescreen</PresentationFormat>
  <Paragraphs>1107</Paragraphs>
  <Slides>74</Slides>
  <Notes>25</Notes>
  <HiddenSlides>0</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74</vt:i4>
      </vt:variant>
    </vt:vector>
  </HeadingPairs>
  <TitlesOfParts>
    <vt:vector size="89" baseType="lpstr">
      <vt:lpstr>Arial</vt:lpstr>
      <vt:lpstr>Arimo</vt:lpstr>
      <vt:lpstr>Calibri</vt:lpstr>
      <vt:lpstr>Cambria</vt:lpstr>
      <vt:lpstr>Century Gothic</vt:lpstr>
      <vt:lpstr>Courier New</vt:lpstr>
      <vt:lpstr>Franklin Gothic Book</vt:lpstr>
      <vt:lpstr>Garamond</vt:lpstr>
      <vt:lpstr>Open Sans</vt:lpstr>
      <vt:lpstr>Rockwell</vt:lpstr>
      <vt:lpstr>Symbol</vt:lpstr>
      <vt:lpstr>Times New Roman</vt:lpstr>
      <vt:lpstr>Wingdings</vt:lpstr>
      <vt:lpstr>Crop</vt:lpstr>
      <vt:lpstr>1_Crop</vt:lpstr>
      <vt:lpstr>PowerPoint Presentation</vt:lpstr>
      <vt:lpstr>Matt Louis – Career on One Page </vt:lpstr>
      <vt:lpstr>PowerPoint Presentation</vt:lpstr>
      <vt:lpstr>A National Security Crisis</vt:lpstr>
      <vt:lpstr>PowerPoint Presentation</vt:lpstr>
      <vt:lpstr>The Civil-Military Divide – A Definition</vt:lpstr>
      <vt:lpstr>The Civil-Military Divide Illustrated</vt:lpstr>
      <vt:lpstr>PowerPoint Presentation</vt:lpstr>
      <vt:lpstr>Veteran Definition &amp; Demographics</vt:lpstr>
      <vt:lpstr>The Civil-Military Divide</vt:lpstr>
      <vt:lpstr>The Civil-Military Divide</vt:lpstr>
      <vt:lpstr>Elected veteran leadership is at an historic low</vt:lpstr>
      <vt:lpstr>The Civil-Military Divide</vt:lpstr>
      <vt:lpstr>The Civil-Military Divide</vt:lpstr>
      <vt:lpstr>Large numbers of veterans enter a workforce whose leaders no longer include them</vt:lpstr>
      <vt:lpstr>The Civil-Military Divide</vt:lpstr>
      <vt:lpstr>The Civil-Military Divide</vt:lpstr>
      <vt:lpstr>The American public does not live near or interact with the military population</vt:lpstr>
      <vt:lpstr>The Civil-Military Divide</vt:lpstr>
      <vt:lpstr>The Civil-Military Divide</vt:lpstr>
      <vt:lpstr>A new veteran population is growing, but without a safety net…</vt:lpstr>
      <vt:lpstr>…and most organizations are not structured to capitalize on the opportunity</vt:lpstr>
      <vt:lpstr>So What?</vt:lpstr>
      <vt:lpstr>Business Value of Veterans</vt:lpstr>
      <vt:lpstr>PowerPoint Presentation</vt:lpstr>
      <vt:lpstr>Question:</vt:lpstr>
      <vt:lpstr>PowerPoint Presentation</vt:lpstr>
      <vt:lpstr>Question:</vt:lpstr>
      <vt:lpstr>Question:</vt:lpstr>
      <vt:lpstr>PowerPoint Presentation</vt:lpstr>
      <vt:lpstr>Question:</vt:lpstr>
      <vt:lpstr>Question:</vt:lpstr>
      <vt:lpstr>PowerPoint Presentation</vt:lpstr>
      <vt:lpstr>Question:</vt:lpstr>
      <vt:lpstr>PowerPoint Presentation</vt:lpstr>
      <vt:lpstr>Question:</vt:lpstr>
      <vt:lpstr>PowerPoint Presentation</vt:lpstr>
      <vt:lpstr>Question:</vt:lpstr>
      <vt:lpstr>Veteran Myths</vt:lpstr>
      <vt:lpstr>PowerPoint Presentation</vt:lpstr>
      <vt:lpstr>Veteran Myths</vt:lpstr>
      <vt:lpstr>PowerPoint Presentation</vt:lpstr>
      <vt:lpstr>Veteran Myths</vt:lpstr>
      <vt:lpstr>Question:</vt:lpstr>
      <vt:lpstr>Veteran Myths</vt:lpstr>
      <vt:lpstr>PowerPoint Presentation</vt:lpstr>
      <vt:lpstr>Veteran Myths</vt:lpstr>
      <vt:lpstr>PowerPoint Presentation</vt:lpstr>
      <vt:lpstr>Veteran Myths</vt:lpstr>
      <vt:lpstr>PowerPoint Presentation</vt:lpstr>
      <vt:lpstr>PowerPoint Presentation</vt:lpstr>
      <vt:lpstr>Minimum Requirements for Success</vt:lpstr>
      <vt:lpstr>PowerPoint Presentation</vt:lpstr>
      <vt:lpstr>PowerPoint Presentation</vt:lpstr>
      <vt:lpstr>“Table Stakes” Supporting Practices</vt:lpstr>
      <vt:lpstr>Comparing Values, Behavior, and Culture</vt:lpstr>
      <vt:lpstr>Interviewing &amp; Interfacing with Veterans</vt:lpstr>
      <vt:lpstr>Networking Assimilation Process</vt:lpstr>
      <vt:lpstr>Tailor Hiring &amp; Onboarding Process by Veteran Hire Type</vt:lpstr>
      <vt:lpstr>PowerPoint Presentation</vt:lpstr>
      <vt:lpstr>My Website www.matthewjlouis.com </vt:lpstr>
      <vt:lpstr>Purepost Services &amp; Who We Serve  </vt:lpstr>
      <vt:lpstr>PowerPoint Presentation</vt:lpstr>
      <vt:lpstr>Thank You!  </vt:lpstr>
      <vt:lpstr>PowerPoint Presentation</vt:lpstr>
      <vt:lpstr>Public Sector Supporting Practices</vt:lpstr>
      <vt:lpstr>Public Sector Supporting Practices</vt:lpstr>
      <vt:lpstr>Public Sector Supporting Practices</vt:lpstr>
      <vt:lpstr>Public Sector Supporting Practices</vt:lpstr>
      <vt:lpstr>Keys to Success</vt:lpstr>
      <vt:lpstr>If You Have RC Members…</vt:lpstr>
      <vt:lpstr>PowerPoint Presentation</vt:lpstr>
      <vt:lpstr>Case Studies</vt:lpstr>
      <vt:lpstr>Don’t…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Matt Louis</dc:creator>
  <cp:lastModifiedBy>Matt Louis</cp:lastModifiedBy>
  <cp:revision>570</cp:revision>
  <cp:lastPrinted>2023-03-30T17:09:41Z</cp:lastPrinted>
  <dcterms:created xsi:type="dcterms:W3CDTF">2018-08-16T10:27:31Z</dcterms:created>
  <dcterms:modified xsi:type="dcterms:W3CDTF">2024-11-12T01:39:44Z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cea8ce42-0a38-4038-af78-0463c9adb574_Enabled">
    <vt:lpwstr>true</vt:lpwstr>
  </property>
  <property fmtid="{D5CDD505-2E9C-101B-9397-08002B2CF9AE}" pid="3" name="MSIP_Label_cea8ce42-0a38-4038-af78-0463c9adb574_SetDate">
    <vt:lpwstr>2022-05-16T12:41:16Z</vt:lpwstr>
  </property>
  <property fmtid="{D5CDD505-2E9C-101B-9397-08002B2CF9AE}" pid="4" name="MSIP_Label_cea8ce42-0a38-4038-af78-0463c9adb574_Method">
    <vt:lpwstr>Standard</vt:lpwstr>
  </property>
  <property fmtid="{D5CDD505-2E9C-101B-9397-08002B2CF9AE}" pid="5" name="MSIP_Label_cea8ce42-0a38-4038-af78-0463c9adb574_Name">
    <vt:lpwstr>cea8ce42-0a38-4038-af78-0463c9adb574</vt:lpwstr>
  </property>
  <property fmtid="{D5CDD505-2E9C-101B-9397-08002B2CF9AE}" pid="6" name="MSIP_Label_cea8ce42-0a38-4038-af78-0463c9adb574_SiteId">
    <vt:lpwstr>5d25c963-07db-4627-9db3-720b2ff89865</vt:lpwstr>
  </property>
  <property fmtid="{D5CDD505-2E9C-101B-9397-08002B2CF9AE}" pid="7" name="MSIP_Label_cea8ce42-0a38-4038-af78-0463c9adb574_ActionId">
    <vt:lpwstr>d77b55a7-be9f-4b78-8db7-4669abd810a4</vt:lpwstr>
  </property>
  <property fmtid="{D5CDD505-2E9C-101B-9397-08002B2CF9AE}" pid="8" name="MSIP_Label_cea8ce42-0a38-4038-af78-0463c9adb574_ContentBits">
    <vt:lpwstr>0</vt:lpwstr>
  </property>
  <property fmtid="{D5CDD505-2E9C-101B-9397-08002B2CF9AE}" pid="9" name="ContentTypeId">
    <vt:lpwstr>0x0101005FEAA20407F3E143B477EAFF5F63F02E</vt:lpwstr>
  </property>
</Properties>
</file>