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104.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0" r:id="rId5"/>
  </p:sldMasterIdLst>
  <p:notesMasterIdLst>
    <p:notesMasterId r:id="rId89"/>
  </p:notesMasterIdLst>
  <p:sldIdLst>
    <p:sldId id="1053" r:id="rId6"/>
    <p:sldId id="1051" r:id="rId7"/>
    <p:sldId id="994" r:id="rId8"/>
    <p:sldId id="1061" r:id="rId9"/>
    <p:sldId id="1060" r:id="rId10"/>
    <p:sldId id="1006" r:id="rId11"/>
    <p:sldId id="960" r:id="rId12"/>
    <p:sldId id="1008" r:id="rId13"/>
    <p:sldId id="1009" r:id="rId14"/>
    <p:sldId id="1011" r:id="rId15"/>
    <p:sldId id="1013" r:id="rId16"/>
    <p:sldId id="877" r:id="rId17"/>
    <p:sldId id="1014" r:id="rId18"/>
    <p:sldId id="1015" r:id="rId19"/>
    <p:sldId id="878" r:id="rId20"/>
    <p:sldId id="1016" r:id="rId21"/>
    <p:sldId id="1020" r:id="rId22"/>
    <p:sldId id="1018" r:id="rId23"/>
    <p:sldId id="1019" r:id="rId24"/>
    <p:sldId id="1021" r:id="rId25"/>
    <p:sldId id="1022" r:id="rId26"/>
    <p:sldId id="1023" r:id="rId27"/>
    <p:sldId id="1024" r:id="rId28"/>
    <p:sldId id="1025" r:id="rId29"/>
    <p:sldId id="1026" r:id="rId30"/>
    <p:sldId id="1027" r:id="rId31"/>
    <p:sldId id="1028" r:id="rId32"/>
    <p:sldId id="1029" r:id="rId33"/>
    <p:sldId id="1031" r:id="rId34"/>
    <p:sldId id="1032" r:id="rId35"/>
    <p:sldId id="1030" r:id="rId36"/>
    <p:sldId id="1007" r:id="rId37"/>
    <p:sldId id="1033" r:id="rId38"/>
    <p:sldId id="1052" r:id="rId39"/>
    <p:sldId id="901" r:id="rId40"/>
    <p:sldId id="415" r:id="rId41"/>
    <p:sldId id="424" r:id="rId42"/>
    <p:sldId id="567" r:id="rId43"/>
    <p:sldId id="962" r:id="rId44"/>
    <p:sldId id="963" r:id="rId45"/>
    <p:sldId id="1059" r:id="rId46"/>
    <p:sldId id="426" r:id="rId47"/>
    <p:sldId id="964" r:id="rId48"/>
    <p:sldId id="965" r:id="rId49"/>
    <p:sldId id="428" r:id="rId50"/>
    <p:sldId id="1062" r:id="rId51"/>
    <p:sldId id="966" r:id="rId52"/>
    <p:sldId id="967" r:id="rId53"/>
    <p:sldId id="430" r:id="rId54"/>
    <p:sldId id="968" r:id="rId55"/>
    <p:sldId id="969" r:id="rId56"/>
    <p:sldId id="903" r:id="rId57"/>
    <p:sldId id="987" r:id="rId58"/>
    <p:sldId id="905" r:id="rId59"/>
    <p:sldId id="971" r:id="rId60"/>
    <p:sldId id="1039" r:id="rId61"/>
    <p:sldId id="976" r:id="rId62"/>
    <p:sldId id="1064" r:id="rId63"/>
    <p:sldId id="1065" r:id="rId64"/>
    <p:sldId id="595" r:id="rId65"/>
    <p:sldId id="1043" r:id="rId66"/>
    <p:sldId id="1066" r:id="rId67"/>
    <p:sldId id="1063" r:id="rId68"/>
    <p:sldId id="1036" r:id="rId69"/>
    <p:sldId id="1038" r:id="rId70"/>
    <p:sldId id="712" r:id="rId71"/>
    <p:sldId id="1047" r:id="rId72"/>
    <p:sldId id="1048" r:id="rId73"/>
    <p:sldId id="1049" r:id="rId74"/>
    <p:sldId id="972" r:id="rId75"/>
    <p:sldId id="1067" r:id="rId76"/>
    <p:sldId id="1044" r:id="rId77"/>
    <p:sldId id="983" r:id="rId78"/>
    <p:sldId id="1035" r:id="rId79"/>
    <p:sldId id="1055" r:id="rId80"/>
    <p:sldId id="1056" r:id="rId81"/>
    <p:sldId id="1057" r:id="rId82"/>
    <p:sldId id="1058" r:id="rId83"/>
    <p:sldId id="1040" r:id="rId84"/>
    <p:sldId id="1045" r:id="rId85"/>
    <p:sldId id="272" r:id="rId86"/>
    <p:sldId id="1037" r:id="rId87"/>
    <p:sldId id="1046" r:id="rId88"/>
  </p:sldIdLst>
  <p:sldSz cx="12192000" cy="6858000"/>
  <p:notesSz cx="8520113" cy="7077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0639DBF-878C-ED46-83DD-D8342641190E}">
          <p14:sldIdLst>
            <p14:sldId id="1053"/>
          </p14:sldIdLst>
        </p14:section>
        <p14:section name="Introduction" id="{6A3B1B6E-B31F-434D-8786-AAE336D246F4}">
          <p14:sldIdLst>
            <p14:sldId id="1051"/>
            <p14:sldId id="994"/>
            <p14:sldId id="1061"/>
            <p14:sldId id="1060"/>
            <p14:sldId id="1006"/>
            <p14:sldId id="960"/>
            <p14:sldId id="1008"/>
            <p14:sldId id="1009"/>
            <p14:sldId id="1011"/>
            <p14:sldId id="1013"/>
            <p14:sldId id="877"/>
            <p14:sldId id="1014"/>
            <p14:sldId id="1015"/>
            <p14:sldId id="878"/>
            <p14:sldId id="1016"/>
            <p14:sldId id="1020"/>
            <p14:sldId id="1018"/>
            <p14:sldId id="1019"/>
            <p14:sldId id="1021"/>
            <p14:sldId id="1022"/>
            <p14:sldId id="1023"/>
            <p14:sldId id="1024"/>
            <p14:sldId id="1025"/>
            <p14:sldId id="1026"/>
            <p14:sldId id="1027"/>
            <p14:sldId id="1028"/>
            <p14:sldId id="1029"/>
            <p14:sldId id="1031"/>
            <p14:sldId id="1032"/>
            <p14:sldId id="1030"/>
            <p14:sldId id="1007"/>
            <p14:sldId id="1033"/>
          </p14:sldIdLst>
        </p14:section>
        <p14:section name="Why The Problem Exists" id="{A7C85F11-2A06-4149-A5C8-2189DEAB5A16}">
          <p14:sldIdLst>
            <p14:sldId id="1052"/>
            <p14:sldId id="901"/>
            <p14:sldId id="415"/>
            <p14:sldId id="424"/>
            <p14:sldId id="567"/>
            <p14:sldId id="962"/>
            <p14:sldId id="963"/>
            <p14:sldId id="1059"/>
            <p14:sldId id="426"/>
            <p14:sldId id="964"/>
            <p14:sldId id="965"/>
            <p14:sldId id="428"/>
            <p14:sldId id="1062"/>
            <p14:sldId id="966"/>
            <p14:sldId id="967"/>
            <p14:sldId id="430"/>
            <p14:sldId id="968"/>
            <p14:sldId id="969"/>
            <p14:sldId id="903"/>
            <p14:sldId id="987"/>
            <p14:sldId id="905"/>
          </p14:sldIdLst>
        </p14:section>
        <p14:section name="Support Resources &amp; Case Studies" id="{1E8F1921-EA06-4E41-9B0F-9120A8968047}">
          <p14:sldIdLst>
            <p14:sldId id="971"/>
            <p14:sldId id="1039"/>
            <p14:sldId id="976"/>
            <p14:sldId id="1064"/>
            <p14:sldId id="1065"/>
            <p14:sldId id="595"/>
            <p14:sldId id="1043"/>
            <p14:sldId id="1066"/>
            <p14:sldId id="1063"/>
            <p14:sldId id="1036"/>
            <p14:sldId id="1038"/>
            <p14:sldId id="712"/>
            <p14:sldId id="1047"/>
            <p14:sldId id="1048"/>
            <p14:sldId id="1049"/>
          </p14:sldIdLst>
        </p14:section>
        <p14:section name="Closing" id="{13B1CAA7-0DFE-5D4F-8A2F-5470B1AA39B2}">
          <p14:sldIdLst>
            <p14:sldId id="972"/>
            <p14:sldId id="1067"/>
            <p14:sldId id="1044"/>
          </p14:sldIdLst>
        </p14:section>
        <p14:section name="Backup Slides" id="{7BE5C097-71EA-924E-BA8D-90BF0CB82DEC}">
          <p14:sldIdLst>
            <p14:sldId id="983"/>
            <p14:sldId id="1035"/>
            <p14:sldId id="1055"/>
            <p14:sldId id="1056"/>
            <p14:sldId id="1057"/>
            <p14:sldId id="1058"/>
            <p14:sldId id="1040"/>
            <p14:sldId id="1045"/>
            <p14:sldId id="272"/>
            <p14:sldId id="1037"/>
            <p14:sldId id="1046"/>
          </p14:sldIdLst>
        </p14:section>
      </p14:sectionLst>
    </p:ext>
    <p:ext uri="{EFAFB233-063F-42B5-8137-9DF3F51BA10A}">
      <p15:sldGuideLst xmlns:p15="http://schemas.microsoft.com/office/powerpoint/2012/main">
        <p15:guide id="1" orient="horz" pos="285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Louis" initials="ML" lastIdx="77" clrIdx="0">
    <p:extLst>
      <p:ext uri="{19B8F6BF-5375-455C-9EA6-DF929625EA0E}">
        <p15:presenceInfo xmlns:p15="http://schemas.microsoft.com/office/powerpoint/2012/main" userId="690e1ff2499f9d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7D6"/>
    <a:srgbClr val="F2F2F2"/>
    <a:srgbClr val="FFFF66"/>
    <a:srgbClr val="41576C"/>
    <a:srgbClr val="CF7E73"/>
    <a:srgbClr val="D1D1CF"/>
    <a:srgbClr val="D6D6D6"/>
    <a:srgbClr val="001F60"/>
    <a:srgbClr val="E30005"/>
    <a:srgbClr val="EA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45" autoAdjust="0"/>
    <p:restoredTop sz="96405" autoAdjust="0"/>
  </p:normalViewPr>
  <p:slideViewPr>
    <p:cSldViewPr snapToGrid="0">
      <p:cViewPr>
        <p:scale>
          <a:sx n="130" d="100"/>
          <a:sy n="130" d="100"/>
        </p:scale>
        <p:origin x="984" y="160"/>
      </p:cViewPr>
      <p:guideLst>
        <p:guide orient="horz" pos="2856"/>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commentAuthors" Target="commentAuthor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F0A1ED-DEBB-604A-8A75-0DDF21CC1BEB}" type="doc">
      <dgm:prSet loTypeId="urn:microsoft.com/office/officeart/2005/8/layout/venn1" loCatId="" qsTypeId="urn:microsoft.com/office/officeart/2005/8/quickstyle/simple1" qsCatId="simple" csTypeId="urn:microsoft.com/office/officeart/2005/8/colors/accent1_2" csCatId="accent1" phldr="1"/>
      <dgm:spPr/>
    </dgm:pt>
    <dgm:pt modelId="{0CD1E1E0-95F3-DA41-A0AA-14208FAAFD2E}">
      <dgm:prSet phldrT="[Text]" phldr="1"/>
      <dgm:spPr/>
      <dgm:t>
        <a:bodyPr/>
        <a:lstStyle/>
        <a:p>
          <a:endParaRPr lang="en-US" dirty="0">
            <a:noFill/>
          </a:endParaRPr>
        </a:p>
      </dgm:t>
    </dgm:pt>
    <dgm:pt modelId="{D383C0B5-1EC5-5540-9F9F-90D747F8639B}" type="parTrans" cxnId="{BF38370D-5B80-8C46-B4B0-2B9F4E124789}">
      <dgm:prSet/>
      <dgm:spPr/>
      <dgm:t>
        <a:bodyPr/>
        <a:lstStyle/>
        <a:p>
          <a:endParaRPr lang="en-US">
            <a:noFill/>
          </a:endParaRPr>
        </a:p>
      </dgm:t>
    </dgm:pt>
    <dgm:pt modelId="{E8EE2FA1-60E0-F64C-9FB2-925DB0D5EAC7}" type="sibTrans" cxnId="{BF38370D-5B80-8C46-B4B0-2B9F4E124789}">
      <dgm:prSet/>
      <dgm:spPr/>
      <dgm:t>
        <a:bodyPr/>
        <a:lstStyle/>
        <a:p>
          <a:endParaRPr lang="en-US">
            <a:noFill/>
          </a:endParaRPr>
        </a:p>
      </dgm:t>
    </dgm:pt>
    <dgm:pt modelId="{129023C4-FC9E-7E4D-8C37-B12C293ECA16}">
      <dgm:prSet phldrT="[Text]" phldr="1"/>
      <dgm:spPr/>
      <dgm:t>
        <a:bodyPr/>
        <a:lstStyle/>
        <a:p>
          <a:endParaRPr lang="en-US" dirty="0">
            <a:noFill/>
          </a:endParaRPr>
        </a:p>
      </dgm:t>
    </dgm:pt>
    <dgm:pt modelId="{C1115176-B39C-1D4A-88D6-653B9642DE67}" type="sibTrans" cxnId="{19EE7A06-CE08-6146-B0F3-46436E3574DC}">
      <dgm:prSet/>
      <dgm:spPr/>
      <dgm:t>
        <a:bodyPr/>
        <a:lstStyle/>
        <a:p>
          <a:endParaRPr lang="en-US">
            <a:noFill/>
          </a:endParaRPr>
        </a:p>
      </dgm:t>
    </dgm:pt>
    <dgm:pt modelId="{36BC0D3C-BA4B-8C4B-AA8E-957074C40B9A}" type="parTrans" cxnId="{19EE7A06-CE08-6146-B0F3-46436E3574DC}">
      <dgm:prSet/>
      <dgm:spPr/>
      <dgm:t>
        <a:bodyPr/>
        <a:lstStyle/>
        <a:p>
          <a:endParaRPr lang="en-US">
            <a:noFill/>
          </a:endParaRPr>
        </a:p>
      </dgm:t>
    </dgm:pt>
    <dgm:pt modelId="{161B7DF2-8F8A-1B4A-9C14-6D29FF3ED7D4}" type="pres">
      <dgm:prSet presAssocID="{FDF0A1ED-DEBB-604A-8A75-0DDF21CC1BEB}" presName="compositeShape" presStyleCnt="0">
        <dgm:presLayoutVars>
          <dgm:chMax val="7"/>
          <dgm:dir/>
          <dgm:resizeHandles val="exact"/>
        </dgm:presLayoutVars>
      </dgm:prSet>
      <dgm:spPr/>
    </dgm:pt>
    <dgm:pt modelId="{22537257-C252-6B44-9A4C-467F4EAFF28B}" type="pres">
      <dgm:prSet presAssocID="{0CD1E1E0-95F3-DA41-A0AA-14208FAAFD2E}" presName="circ1" presStyleLbl="vennNode1" presStyleIdx="0" presStyleCnt="2" custScaleX="102477" custScaleY="80274" custLinFactNeighborX="9818" custLinFactNeighborY="-1700"/>
      <dgm:spPr/>
    </dgm:pt>
    <dgm:pt modelId="{6E39DAE6-2618-644C-B6CF-455025DB5322}" type="pres">
      <dgm:prSet presAssocID="{0CD1E1E0-95F3-DA41-A0AA-14208FAAFD2E}" presName="circ1Tx" presStyleLbl="revTx" presStyleIdx="0" presStyleCnt="0">
        <dgm:presLayoutVars>
          <dgm:chMax val="0"/>
          <dgm:chPref val="0"/>
          <dgm:bulletEnabled val="1"/>
        </dgm:presLayoutVars>
      </dgm:prSet>
      <dgm:spPr/>
    </dgm:pt>
    <dgm:pt modelId="{D503EB36-935A-DE41-BA72-DB67771BF952}" type="pres">
      <dgm:prSet presAssocID="{129023C4-FC9E-7E4D-8C37-B12C293ECA16}" presName="circ2" presStyleLbl="vennNode1" presStyleIdx="1" presStyleCnt="2" custScaleX="102477" custScaleY="80274" custLinFactNeighborX="-13346" custLinFactNeighborY="-1828"/>
      <dgm:spPr/>
    </dgm:pt>
    <dgm:pt modelId="{EF5F4CC2-B31D-C343-988D-C1E6D3E3A9EE}" type="pres">
      <dgm:prSet presAssocID="{129023C4-FC9E-7E4D-8C37-B12C293ECA16}" presName="circ2Tx" presStyleLbl="revTx" presStyleIdx="0" presStyleCnt="0">
        <dgm:presLayoutVars>
          <dgm:chMax val="0"/>
          <dgm:chPref val="0"/>
          <dgm:bulletEnabled val="1"/>
        </dgm:presLayoutVars>
      </dgm:prSet>
      <dgm:spPr/>
    </dgm:pt>
  </dgm:ptLst>
  <dgm:cxnLst>
    <dgm:cxn modelId="{19EE7A06-CE08-6146-B0F3-46436E3574DC}" srcId="{FDF0A1ED-DEBB-604A-8A75-0DDF21CC1BEB}" destId="{129023C4-FC9E-7E4D-8C37-B12C293ECA16}" srcOrd="1" destOrd="0" parTransId="{36BC0D3C-BA4B-8C4B-AA8E-957074C40B9A}" sibTransId="{C1115176-B39C-1D4A-88D6-653B9642DE67}"/>
    <dgm:cxn modelId="{BF38370D-5B80-8C46-B4B0-2B9F4E124789}" srcId="{FDF0A1ED-DEBB-604A-8A75-0DDF21CC1BEB}" destId="{0CD1E1E0-95F3-DA41-A0AA-14208FAAFD2E}" srcOrd="0" destOrd="0" parTransId="{D383C0B5-1EC5-5540-9F9F-90D747F8639B}" sibTransId="{E8EE2FA1-60E0-F64C-9FB2-925DB0D5EAC7}"/>
    <dgm:cxn modelId="{98280339-1601-834D-921A-462A38C2EAED}" type="presOf" srcId="{129023C4-FC9E-7E4D-8C37-B12C293ECA16}" destId="{EF5F4CC2-B31D-C343-988D-C1E6D3E3A9EE}" srcOrd="1" destOrd="0" presId="urn:microsoft.com/office/officeart/2005/8/layout/venn1"/>
    <dgm:cxn modelId="{3B059760-EE7B-514B-BF64-3412BDC394B5}" type="presOf" srcId="{0CD1E1E0-95F3-DA41-A0AA-14208FAAFD2E}" destId="{22537257-C252-6B44-9A4C-467F4EAFF28B}" srcOrd="0" destOrd="0" presId="urn:microsoft.com/office/officeart/2005/8/layout/venn1"/>
    <dgm:cxn modelId="{6F470167-5B47-7441-B3A4-6396D4170D8A}" type="presOf" srcId="{FDF0A1ED-DEBB-604A-8A75-0DDF21CC1BEB}" destId="{161B7DF2-8F8A-1B4A-9C14-6D29FF3ED7D4}" srcOrd="0" destOrd="0" presId="urn:microsoft.com/office/officeart/2005/8/layout/venn1"/>
    <dgm:cxn modelId="{F8FA6EA7-135A-5147-80C7-7CA5C347CE55}" type="presOf" srcId="{129023C4-FC9E-7E4D-8C37-B12C293ECA16}" destId="{D503EB36-935A-DE41-BA72-DB67771BF952}" srcOrd="0" destOrd="0" presId="urn:microsoft.com/office/officeart/2005/8/layout/venn1"/>
    <dgm:cxn modelId="{CD57F3B8-6EA2-1948-94F3-BE1AECFA6F71}" type="presOf" srcId="{0CD1E1E0-95F3-DA41-A0AA-14208FAAFD2E}" destId="{6E39DAE6-2618-644C-B6CF-455025DB5322}" srcOrd="1" destOrd="0" presId="urn:microsoft.com/office/officeart/2005/8/layout/venn1"/>
    <dgm:cxn modelId="{20C71E99-9748-4E46-B4B3-9D14B2DFAE86}" type="presParOf" srcId="{161B7DF2-8F8A-1B4A-9C14-6D29FF3ED7D4}" destId="{22537257-C252-6B44-9A4C-467F4EAFF28B}" srcOrd="0" destOrd="0" presId="urn:microsoft.com/office/officeart/2005/8/layout/venn1"/>
    <dgm:cxn modelId="{A6A0CAAF-D3B9-804E-AD6C-B328220B1293}" type="presParOf" srcId="{161B7DF2-8F8A-1B4A-9C14-6D29FF3ED7D4}" destId="{6E39DAE6-2618-644C-B6CF-455025DB5322}" srcOrd="1" destOrd="0" presId="urn:microsoft.com/office/officeart/2005/8/layout/venn1"/>
    <dgm:cxn modelId="{E6FCA558-4C7D-334B-BE13-4087C35BB42D}" type="presParOf" srcId="{161B7DF2-8F8A-1B4A-9C14-6D29FF3ED7D4}" destId="{D503EB36-935A-DE41-BA72-DB67771BF952}" srcOrd="2" destOrd="0" presId="urn:microsoft.com/office/officeart/2005/8/layout/venn1"/>
    <dgm:cxn modelId="{5E0BAD00-1D99-0C47-9512-442D5E04AFAC}" type="presParOf" srcId="{161B7DF2-8F8A-1B4A-9C14-6D29FF3ED7D4}" destId="{EF5F4CC2-B31D-C343-988D-C1E6D3E3A9EE}"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1845FF-54D9-4DF0-8274-0F6619410B8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21790E5B-8AC8-4ACF-B815-7F097DE49216}">
      <dgm:prSet phldrT="[Text]" custT="1"/>
      <dgm:spPr>
        <a:solidFill>
          <a:schemeClr val="tx1"/>
        </a:solidFill>
        <a:ln>
          <a:solidFill>
            <a:schemeClr val="tx1"/>
          </a:solidFill>
        </a:ln>
      </dgm:spPr>
      <dgm:t>
        <a:bodyPr/>
        <a:lstStyle/>
        <a:p>
          <a:r>
            <a:rPr lang="en-US" sz="1200" dirty="0"/>
            <a:t>Recruit</a:t>
          </a:r>
        </a:p>
      </dgm:t>
    </dgm:pt>
    <dgm:pt modelId="{960068EB-2894-4778-A0B0-3346739D9690}" type="parTrans" cxnId="{0425434E-9DE3-446A-9F8C-FFF4AB5454E5}">
      <dgm:prSet/>
      <dgm:spPr/>
      <dgm:t>
        <a:bodyPr/>
        <a:lstStyle/>
        <a:p>
          <a:endParaRPr lang="en-US" sz="1800"/>
        </a:p>
      </dgm:t>
    </dgm:pt>
    <dgm:pt modelId="{F67DDF6E-7884-4BAC-89A0-D075A26D5426}" type="sibTrans" cxnId="{0425434E-9DE3-446A-9F8C-FFF4AB5454E5}">
      <dgm:prSet/>
      <dgm:spPr/>
      <dgm:t>
        <a:bodyPr/>
        <a:lstStyle/>
        <a:p>
          <a:endParaRPr lang="en-US" sz="1800"/>
        </a:p>
      </dgm:t>
    </dgm:pt>
    <dgm:pt modelId="{D9B6AB58-7912-4B9B-AF1D-EDB81CE988F0}">
      <dgm:prSet phldrT="[Text]" custT="1"/>
      <dgm:spPr>
        <a:solidFill>
          <a:schemeClr val="tx1"/>
        </a:solidFill>
        <a:ln>
          <a:solidFill>
            <a:schemeClr val="tx1"/>
          </a:solidFill>
        </a:ln>
      </dgm:spPr>
      <dgm:t>
        <a:bodyPr/>
        <a:lstStyle/>
        <a:p>
          <a:r>
            <a:rPr lang="en-US" sz="1200" dirty="0"/>
            <a:t>Interview</a:t>
          </a:r>
        </a:p>
      </dgm:t>
    </dgm:pt>
    <dgm:pt modelId="{FF2071C3-341C-44BD-8730-90AF082D17E7}" type="parTrans" cxnId="{74180C20-93FD-4DC0-AA5F-19AC15D61F3D}">
      <dgm:prSet/>
      <dgm:spPr/>
      <dgm:t>
        <a:bodyPr/>
        <a:lstStyle/>
        <a:p>
          <a:endParaRPr lang="en-US" sz="1800"/>
        </a:p>
      </dgm:t>
    </dgm:pt>
    <dgm:pt modelId="{46BDA054-4907-4557-9D8B-CB6812D78FBC}" type="sibTrans" cxnId="{74180C20-93FD-4DC0-AA5F-19AC15D61F3D}">
      <dgm:prSet/>
      <dgm:spPr/>
      <dgm:t>
        <a:bodyPr/>
        <a:lstStyle/>
        <a:p>
          <a:endParaRPr lang="en-US" sz="1800"/>
        </a:p>
      </dgm:t>
    </dgm:pt>
    <dgm:pt modelId="{610F7B9D-8ABB-4816-980C-2600D611A264}">
      <dgm:prSet phldrT="[Text]" custT="1"/>
      <dgm:spPr>
        <a:solidFill>
          <a:schemeClr val="tx1"/>
        </a:solidFill>
        <a:ln>
          <a:solidFill>
            <a:schemeClr val="tx1"/>
          </a:solidFill>
        </a:ln>
      </dgm:spPr>
      <dgm:t>
        <a:bodyPr/>
        <a:lstStyle/>
        <a:p>
          <a:r>
            <a:rPr lang="en-US" sz="1200" dirty="0"/>
            <a:t>Hire</a:t>
          </a:r>
        </a:p>
      </dgm:t>
    </dgm:pt>
    <dgm:pt modelId="{3DBA9938-524D-498C-85E2-3F470DFC0EC2}" type="parTrans" cxnId="{E01358AC-9534-4B46-A4B4-84EC02793742}">
      <dgm:prSet/>
      <dgm:spPr/>
      <dgm:t>
        <a:bodyPr/>
        <a:lstStyle/>
        <a:p>
          <a:endParaRPr lang="en-US" sz="1800"/>
        </a:p>
      </dgm:t>
    </dgm:pt>
    <dgm:pt modelId="{15771ED6-1B57-41A0-89B7-79E7C082C614}" type="sibTrans" cxnId="{E01358AC-9534-4B46-A4B4-84EC02793742}">
      <dgm:prSet/>
      <dgm:spPr/>
      <dgm:t>
        <a:bodyPr/>
        <a:lstStyle/>
        <a:p>
          <a:endParaRPr lang="en-US" sz="1800"/>
        </a:p>
      </dgm:t>
    </dgm:pt>
    <dgm:pt modelId="{41CF3221-31E2-443F-895A-16C3B0425187}">
      <dgm:prSet phldrT="[Text]" custT="1"/>
      <dgm:spPr>
        <a:solidFill>
          <a:schemeClr val="tx1"/>
        </a:solidFill>
        <a:ln>
          <a:solidFill>
            <a:schemeClr val="tx1"/>
          </a:solidFill>
        </a:ln>
      </dgm:spPr>
      <dgm:t>
        <a:bodyPr/>
        <a:lstStyle/>
        <a:p>
          <a:r>
            <a:rPr lang="en-US" sz="1200" dirty="0"/>
            <a:t>Onboard / Train</a:t>
          </a:r>
        </a:p>
      </dgm:t>
    </dgm:pt>
    <dgm:pt modelId="{1133D6F1-5423-491C-80E9-DE59BD818612}" type="parTrans" cxnId="{88172480-55EE-44BF-BDE8-9DC3CED40715}">
      <dgm:prSet/>
      <dgm:spPr/>
      <dgm:t>
        <a:bodyPr/>
        <a:lstStyle/>
        <a:p>
          <a:endParaRPr lang="en-US" sz="1800"/>
        </a:p>
      </dgm:t>
    </dgm:pt>
    <dgm:pt modelId="{A669B69B-B097-490F-A1EE-52D4F44AA564}" type="sibTrans" cxnId="{88172480-55EE-44BF-BDE8-9DC3CED40715}">
      <dgm:prSet/>
      <dgm:spPr/>
      <dgm:t>
        <a:bodyPr/>
        <a:lstStyle/>
        <a:p>
          <a:endParaRPr lang="en-US" sz="1800"/>
        </a:p>
      </dgm:t>
    </dgm:pt>
    <dgm:pt modelId="{2CB6CD3B-0455-4C63-96F7-49C64874DF85}">
      <dgm:prSet phldrT="[Text]" custT="1"/>
      <dgm:spPr>
        <a:solidFill>
          <a:schemeClr val="tx1"/>
        </a:solidFill>
        <a:ln>
          <a:solidFill>
            <a:schemeClr val="tx1"/>
          </a:solidFill>
        </a:ln>
      </dgm:spPr>
      <dgm:t>
        <a:bodyPr/>
        <a:lstStyle/>
        <a:p>
          <a:r>
            <a:rPr lang="en-US" sz="1200" dirty="0"/>
            <a:t>Deploy / Develop</a:t>
          </a:r>
        </a:p>
      </dgm:t>
    </dgm:pt>
    <dgm:pt modelId="{8571DE23-1311-4AB1-87FD-7FCE547C3305}" type="parTrans" cxnId="{DF930AF7-2983-4F72-B8A1-9453B9D70C26}">
      <dgm:prSet/>
      <dgm:spPr/>
      <dgm:t>
        <a:bodyPr/>
        <a:lstStyle/>
        <a:p>
          <a:endParaRPr lang="en-US" sz="1800"/>
        </a:p>
      </dgm:t>
    </dgm:pt>
    <dgm:pt modelId="{CE1354F5-A387-4347-8F15-7CD93399AF0D}" type="sibTrans" cxnId="{DF930AF7-2983-4F72-B8A1-9453B9D70C26}">
      <dgm:prSet/>
      <dgm:spPr/>
      <dgm:t>
        <a:bodyPr/>
        <a:lstStyle/>
        <a:p>
          <a:endParaRPr lang="en-US" sz="1800"/>
        </a:p>
      </dgm:t>
    </dgm:pt>
    <dgm:pt modelId="{1CEF6684-71D0-474B-BF29-DDCE2704F62E}">
      <dgm:prSet phldrT="[Text]" custT="1"/>
      <dgm:spPr>
        <a:solidFill>
          <a:schemeClr val="tx1"/>
        </a:solidFill>
        <a:ln>
          <a:solidFill>
            <a:schemeClr val="tx1"/>
          </a:solidFill>
        </a:ln>
      </dgm:spPr>
      <dgm:t>
        <a:bodyPr/>
        <a:lstStyle/>
        <a:p>
          <a:r>
            <a:rPr lang="en-US" sz="1200" dirty="0"/>
            <a:t>Retain / Separate</a:t>
          </a:r>
        </a:p>
      </dgm:t>
    </dgm:pt>
    <dgm:pt modelId="{A1B16EEC-231C-4151-9A09-954A41F7DD46}" type="parTrans" cxnId="{0DF83B73-026E-48B2-A4C3-7EEEFA7B6ABB}">
      <dgm:prSet/>
      <dgm:spPr/>
      <dgm:t>
        <a:bodyPr/>
        <a:lstStyle/>
        <a:p>
          <a:endParaRPr lang="en-US" sz="1800"/>
        </a:p>
      </dgm:t>
    </dgm:pt>
    <dgm:pt modelId="{EDEE3DDD-8697-4294-8BF2-47C69160A42E}" type="sibTrans" cxnId="{0DF83B73-026E-48B2-A4C3-7EEEFA7B6ABB}">
      <dgm:prSet/>
      <dgm:spPr/>
      <dgm:t>
        <a:bodyPr/>
        <a:lstStyle/>
        <a:p>
          <a:endParaRPr lang="en-US" sz="1800"/>
        </a:p>
      </dgm:t>
    </dgm:pt>
    <dgm:pt modelId="{08BE22CA-DBB9-4FB4-9648-F6FC89A18C32}">
      <dgm:prSet phldrT="[Text]" custT="1"/>
      <dgm:spPr>
        <a:solidFill>
          <a:schemeClr val="tx1"/>
        </a:solidFill>
        <a:ln>
          <a:solidFill>
            <a:schemeClr val="tx1"/>
          </a:solidFill>
        </a:ln>
      </dgm:spPr>
      <dgm:t>
        <a:bodyPr/>
        <a:lstStyle/>
        <a:p>
          <a:r>
            <a:rPr lang="en-US" sz="1200" dirty="0"/>
            <a:t>Identify</a:t>
          </a:r>
        </a:p>
      </dgm:t>
    </dgm:pt>
    <dgm:pt modelId="{E7F93352-E3F9-48F0-B27A-AC4641C364BD}" type="parTrans" cxnId="{3E4E00FF-0267-4F0E-8D05-1FD98D9E8ADE}">
      <dgm:prSet/>
      <dgm:spPr/>
      <dgm:t>
        <a:bodyPr/>
        <a:lstStyle/>
        <a:p>
          <a:endParaRPr lang="en-US"/>
        </a:p>
      </dgm:t>
    </dgm:pt>
    <dgm:pt modelId="{E988C734-6E95-4257-BCFB-A25A4D9F76C1}" type="sibTrans" cxnId="{3E4E00FF-0267-4F0E-8D05-1FD98D9E8ADE}">
      <dgm:prSet/>
      <dgm:spPr/>
      <dgm:t>
        <a:bodyPr/>
        <a:lstStyle/>
        <a:p>
          <a:endParaRPr lang="en-US"/>
        </a:p>
      </dgm:t>
    </dgm:pt>
    <dgm:pt modelId="{60724CE1-3E8C-4F4E-B114-DDD3DA7A9C72}" type="pres">
      <dgm:prSet presAssocID="{B11845FF-54D9-4DF0-8274-0F6619410B8C}" presName="Name0" presStyleCnt="0">
        <dgm:presLayoutVars>
          <dgm:dir/>
          <dgm:animLvl val="lvl"/>
          <dgm:resizeHandles val="exact"/>
        </dgm:presLayoutVars>
      </dgm:prSet>
      <dgm:spPr/>
    </dgm:pt>
    <dgm:pt modelId="{1C313AF1-71E2-4F4C-BE8A-938E46D90E27}" type="pres">
      <dgm:prSet presAssocID="{08BE22CA-DBB9-4FB4-9648-F6FC89A18C32}" presName="parTxOnly" presStyleLbl="node1" presStyleIdx="0" presStyleCnt="7">
        <dgm:presLayoutVars>
          <dgm:chMax val="0"/>
          <dgm:chPref val="0"/>
          <dgm:bulletEnabled val="1"/>
        </dgm:presLayoutVars>
      </dgm:prSet>
      <dgm:spPr/>
    </dgm:pt>
    <dgm:pt modelId="{170C668C-410F-424C-BF2D-53A0651104BD}" type="pres">
      <dgm:prSet presAssocID="{E988C734-6E95-4257-BCFB-A25A4D9F76C1}" presName="parTxOnlySpace" presStyleCnt="0"/>
      <dgm:spPr/>
    </dgm:pt>
    <dgm:pt modelId="{70298322-E9D9-47AF-A268-EAAFBF8394BF}" type="pres">
      <dgm:prSet presAssocID="{21790E5B-8AC8-4ACF-B815-7F097DE49216}" presName="parTxOnly" presStyleLbl="node1" presStyleIdx="1" presStyleCnt="7">
        <dgm:presLayoutVars>
          <dgm:chMax val="0"/>
          <dgm:chPref val="0"/>
          <dgm:bulletEnabled val="1"/>
        </dgm:presLayoutVars>
      </dgm:prSet>
      <dgm:spPr/>
    </dgm:pt>
    <dgm:pt modelId="{EBC9FCE1-58D4-4677-AF90-4476C850B621}" type="pres">
      <dgm:prSet presAssocID="{F67DDF6E-7884-4BAC-89A0-D075A26D5426}" presName="parTxOnlySpace" presStyleCnt="0"/>
      <dgm:spPr/>
    </dgm:pt>
    <dgm:pt modelId="{6D200865-21AA-4CA5-A501-8403008AE26A}" type="pres">
      <dgm:prSet presAssocID="{D9B6AB58-7912-4B9B-AF1D-EDB81CE988F0}" presName="parTxOnly" presStyleLbl="node1" presStyleIdx="2" presStyleCnt="7">
        <dgm:presLayoutVars>
          <dgm:chMax val="0"/>
          <dgm:chPref val="0"/>
          <dgm:bulletEnabled val="1"/>
        </dgm:presLayoutVars>
      </dgm:prSet>
      <dgm:spPr/>
    </dgm:pt>
    <dgm:pt modelId="{ED0C7E43-2792-4865-A6DD-89E101DCC6B7}" type="pres">
      <dgm:prSet presAssocID="{46BDA054-4907-4557-9D8B-CB6812D78FBC}" presName="parTxOnlySpace" presStyleCnt="0"/>
      <dgm:spPr/>
    </dgm:pt>
    <dgm:pt modelId="{21480E30-DBA9-439E-A3EF-D589144D3D02}" type="pres">
      <dgm:prSet presAssocID="{610F7B9D-8ABB-4816-980C-2600D611A264}" presName="parTxOnly" presStyleLbl="node1" presStyleIdx="3" presStyleCnt="7">
        <dgm:presLayoutVars>
          <dgm:chMax val="0"/>
          <dgm:chPref val="0"/>
          <dgm:bulletEnabled val="1"/>
        </dgm:presLayoutVars>
      </dgm:prSet>
      <dgm:spPr/>
    </dgm:pt>
    <dgm:pt modelId="{99C1F336-8B53-4535-9839-94A3F4FACC78}" type="pres">
      <dgm:prSet presAssocID="{15771ED6-1B57-41A0-89B7-79E7C082C614}" presName="parTxOnlySpace" presStyleCnt="0"/>
      <dgm:spPr/>
    </dgm:pt>
    <dgm:pt modelId="{BC10C5E9-506A-4AF7-8601-EEA8D0AE4437}" type="pres">
      <dgm:prSet presAssocID="{41CF3221-31E2-443F-895A-16C3B0425187}" presName="parTxOnly" presStyleLbl="node1" presStyleIdx="4" presStyleCnt="7">
        <dgm:presLayoutVars>
          <dgm:chMax val="0"/>
          <dgm:chPref val="0"/>
          <dgm:bulletEnabled val="1"/>
        </dgm:presLayoutVars>
      </dgm:prSet>
      <dgm:spPr/>
    </dgm:pt>
    <dgm:pt modelId="{49AAB5F0-DF6E-44B7-8D6C-E96856DFCFC8}" type="pres">
      <dgm:prSet presAssocID="{A669B69B-B097-490F-A1EE-52D4F44AA564}" presName="parTxOnlySpace" presStyleCnt="0"/>
      <dgm:spPr/>
    </dgm:pt>
    <dgm:pt modelId="{64BB5C53-F988-4A33-9D32-719842AFC7A0}" type="pres">
      <dgm:prSet presAssocID="{2CB6CD3B-0455-4C63-96F7-49C64874DF85}" presName="parTxOnly" presStyleLbl="node1" presStyleIdx="5" presStyleCnt="7">
        <dgm:presLayoutVars>
          <dgm:chMax val="0"/>
          <dgm:chPref val="0"/>
          <dgm:bulletEnabled val="1"/>
        </dgm:presLayoutVars>
      </dgm:prSet>
      <dgm:spPr/>
    </dgm:pt>
    <dgm:pt modelId="{4390F8CE-B538-47B8-BBD9-E30D2EADEE4A}" type="pres">
      <dgm:prSet presAssocID="{CE1354F5-A387-4347-8F15-7CD93399AF0D}" presName="parTxOnlySpace" presStyleCnt="0"/>
      <dgm:spPr/>
    </dgm:pt>
    <dgm:pt modelId="{1430C37E-81AB-4221-96B1-F69A204D9423}" type="pres">
      <dgm:prSet presAssocID="{1CEF6684-71D0-474B-BF29-DDCE2704F62E}" presName="parTxOnly" presStyleLbl="node1" presStyleIdx="6" presStyleCnt="7">
        <dgm:presLayoutVars>
          <dgm:chMax val="0"/>
          <dgm:chPref val="0"/>
          <dgm:bulletEnabled val="1"/>
        </dgm:presLayoutVars>
      </dgm:prSet>
      <dgm:spPr/>
    </dgm:pt>
  </dgm:ptLst>
  <dgm:cxnLst>
    <dgm:cxn modelId="{74180C20-93FD-4DC0-AA5F-19AC15D61F3D}" srcId="{B11845FF-54D9-4DF0-8274-0F6619410B8C}" destId="{D9B6AB58-7912-4B9B-AF1D-EDB81CE988F0}" srcOrd="2" destOrd="0" parTransId="{FF2071C3-341C-44BD-8730-90AF082D17E7}" sibTransId="{46BDA054-4907-4557-9D8B-CB6812D78FBC}"/>
    <dgm:cxn modelId="{0425434E-9DE3-446A-9F8C-FFF4AB5454E5}" srcId="{B11845FF-54D9-4DF0-8274-0F6619410B8C}" destId="{21790E5B-8AC8-4ACF-B815-7F097DE49216}" srcOrd="1" destOrd="0" parTransId="{960068EB-2894-4778-A0B0-3346739D9690}" sibTransId="{F67DDF6E-7884-4BAC-89A0-D075A26D5426}"/>
    <dgm:cxn modelId="{7D549B68-29BB-4B40-A2CB-E24AA7DDB9DE}" type="presOf" srcId="{610F7B9D-8ABB-4816-980C-2600D611A264}" destId="{21480E30-DBA9-439E-A3EF-D589144D3D02}" srcOrd="0" destOrd="0" presId="urn:microsoft.com/office/officeart/2005/8/layout/chevron1"/>
    <dgm:cxn modelId="{0DF83B73-026E-48B2-A4C3-7EEEFA7B6ABB}" srcId="{B11845FF-54D9-4DF0-8274-0F6619410B8C}" destId="{1CEF6684-71D0-474B-BF29-DDCE2704F62E}" srcOrd="6" destOrd="0" parTransId="{A1B16EEC-231C-4151-9A09-954A41F7DD46}" sibTransId="{EDEE3DDD-8697-4294-8BF2-47C69160A42E}"/>
    <dgm:cxn modelId="{88172480-55EE-44BF-BDE8-9DC3CED40715}" srcId="{B11845FF-54D9-4DF0-8274-0F6619410B8C}" destId="{41CF3221-31E2-443F-895A-16C3B0425187}" srcOrd="4" destOrd="0" parTransId="{1133D6F1-5423-491C-80E9-DE59BD818612}" sibTransId="{A669B69B-B097-490F-A1EE-52D4F44AA564}"/>
    <dgm:cxn modelId="{C3972B83-99DD-4014-BC17-2799C389315D}" type="presOf" srcId="{1CEF6684-71D0-474B-BF29-DDCE2704F62E}" destId="{1430C37E-81AB-4221-96B1-F69A204D9423}" srcOrd="0" destOrd="0" presId="urn:microsoft.com/office/officeart/2005/8/layout/chevron1"/>
    <dgm:cxn modelId="{E12C798D-3D25-451F-BCB7-C8EE947A0CFE}" type="presOf" srcId="{08BE22CA-DBB9-4FB4-9648-F6FC89A18C32}" destId="{1C313AF1-71E2-4F4C-BE8A-938E46D90E27}" srcOrd="0" destOrd="0" presId="urn:microsoft.com/office/officeart/2005/8/layout/chevron1"/>
    <dgm:cxn modelId="{5E00B99B-4595-43AA-BFA8-0AA169A3195B}" type="presOf" srcId="{B11845FF-54D9-4DF0-8274-0F6619410B8C}" destId="{60724CE1-3E8C-4F4E-B114-DDD3DA7A9C72}" srcOrd="0" destOrd="0" presId="urn:microsoft.com/office/officeart/2005/8/layout/chevron1"/>
    <dgm:cxn modelId="{F9904CA1-FC09-45A6-BC54-F39B7AB900F0}" type="presOf" srcId="{D9B6AB58-7912-4B9B-AF1D-EDB81CE988F0}" destId="{6D200865-21AA-4CA5-A501-8403008AE26A}" srcOrd="0" destOrd="0" presId="urn:microsoft.com/office/officeart/2005/8/layout/chevron1"/>
    <dgm:cxn modelId="{4D86D4AA-7757-4F64-904F-8769D1E8F11B}" type="presOf" srcId="{41CF3221-31E2-443F-895A-16C3B0425187}" destId="{BC10C5E9-506A-4AF7-8601-EEA8D0AE4437}" srcOrd="0" destOrd="0" presId="urn:microsoft.com/office/officeart/2005/8/layout/chevron1"/>
    <dgm:cxn modelId="{E01358AC-9534-4B46-A4B4-84EC02793742}" srcId="{B11845FF-54D9-4DF0-8274-0F6619410B8C}" destId="{610F7B9D-8ABB-4816-980C-2600D611A264}" srcOrd="3" destOrd="0" parTransId="{3DBA9938-524D-498C-85E2-3F470DFC0EC2}" sibTransId="{15771ED6-1B57-41A0-89B7-79E7C082C614}"/>
    <dgm:cxn modelId="{90930AB1-D17E-4C23-A668-A0FBFAB1A045}" type="presOf" srcId="{2CB6CD3B-0455-4C63-96F7-49C64874DF85}" destId="{64BB5C53-F988-4A33-9D32-719842AFC7A0}" srcOrd="0" destOrd="0" presId="urn:microsoft.com/office/officeart/2005/8/layout/chevron1"/>
    <dgm:cxn modelId="{C25F5DC2-111D-42EC-A26A-D8FE86B22B5D}" type="presOf" srcId="{21790E5B-8AC8-4ACF-B815-7F097DE49216}" destId="{70298322-E9D9-47AF-A268-EAAFBF8394BF}" srcOrd="0" destOrd="0" presId="urn:microsoft.com/office/officeart/2005/8/layout/chevron1"/>
    <dgm:cxn modelId="{DF930AF7-2983-4F72-B8A1-9453B9D70C26}" srcId="{B11845FF-54D9-4DF0-8274-0F6619410B8C}" destId="{2CB6CD3B-0455-4C63-96F7-49C64874DF85}" srcOrd="5" destOrd="0" parTransId="{8571DE23-1311-4AB1-87FD-7FCE547C3305}" sibTransId="{CE1354F5-A387-4347-8F15-7CD93399AF0D}"/>
    <dgm:cxn modelId="{3E4E00FF-0267-4F0E-8D05-1FD98D9E8ADE}" srcId="{B11845FF-54D9-4DF0-8274-0F6619410B8C}" destId="{08BE22CA-DBB9-4FB4-9648-F6FC89A18C32}" srcOrd="0" destOrd="0" parTransId="{E7F93352-E3F9-48F0-B27A-AC4641C364BD}" sibTransId="{E988C734-6E95-4257-BCFB-A25A4D9F76C1}"/>
    <dgm:cxn modelId="{846DE0FA-BFD8-4C06-A42D-0592676F738C}" type="presParOf" srcId="{60724CE1-3E8C-4F4E-B114-DDD3DA7A9C72}" destId="{1C313AF1-71E2-4F4C-BE8A-938E46D90E27}" srcOrd="0" destOrd="0" presId="urn:microsoft.com/office/officeart/2005/8/layout/chevron1"/>
    <dgm:cxn modelId="{D1013FB4-1D24-44D1-8CBA-7F532BED2057}" type="presParOf" srcId="{60724CE1-3E8C-4F4E-B114-DDD3DA7A9C72}" destId="{170C668C-410F-424C-BF2D-53A0651104BD}" srcOrd="1" destOrd="0" presId="urn:microsoft.com/office/officeart/2005/8/layout/chevron1"/>
    <dgm:cxn modelId="{40A187FB-78F1-4958-B9C4-CE9574F728CB}" type="presParOf" srcId="{60724CE1-3E8C-4F4E-B114-DDD3DA7A9C72}" destId="{70298322-E9D9-47AF-A268-EAAFBF8394BF}" srcOrd="2" destOrd="0" presId="urn:microsoft.com/office/officeart/2005/8/layout/chevron1"/>
    <dgm:cxn modelId="{7FB72148-AE7B-4BD3-90DF-FA61ACC0C3C4}" type="presParOf" srcId="{60724CE1-3E8C-4F4E-B114-DDD3DA7A9C72}" destId="{EBC9FCE1-58D4-4677-AF90-4476C850B621}" srcOrd="3" destOrd="0" presId="urn:microsoft.com/office/officeart/2005/8/layout/chevron1"/>
    <dgm:cxn modelId="{985F6439-EAC0-49D8-BD86-BB166E11D301}" type="presParOf" srcId="{60724CE1-3E8C-4F4E-B114-DDD3DA7A9C72}" destId="{6D200865-21AA-4CA5-A501-8403008AE26A}" srcOrd="4" destOrd="0" presId="urn:microsoft.com/office/officeart/2005/8/layout/chevron1"/>
    <dgm:cxn modelId="{7F7BDC95-3516-459C-9FCC-9157E8D42034}" type="presParOf" srcId="{60724CE1-3E8C-4F4E-B114-DDD3DA7A9C72}" destId="{ED0C7E43-2792-4865-A6DD-89E101DCC6B7}" srcOrd="5" destOrd="0" presId="urn:microsoft.com/office/officeart/2005/8/layout/chevron1"/>
    <dgm:cxn modelId="{964590FC-718A-4B0F-87C2-F8336D9151C4}" type="presParOf" srcId="{60724CE1-3E8C-4F4E-B114-DDD3DA7A9C72}" destId="{21480E30-DBA9-439E-A3EF-D589144D3D02}" srcOrd="6" destOrd="0" presId="urn:microsoft.com/office/officeart/2005/8/layout/chevron1"/>
    <dgm:cxn modelId="{1B67A30F-C389-4A2E-8C24-A6A173338AD3}" type="presParOf" srcId="{60724CE1-3E8C-4F4E-B114-DDD3DA7A9C72}" destId="{99C1F336-8B53-4535-9839-94A3F4FACC78}" srcOrd="7" destOrd="0" presId="urn:microsoft.com/office/officeart/2005/8/layout/chevron1"/>
    <dgm:cxn modelId="{4D175859-FFEE-4CA0-B325-B6D4E6A3C4FF}" type="presParOf" srcId="{60724CE1-3E8C-4F4E-B114-DDD3DA7A9C72}" destId="{BC10C5E9-506A-4AF7-8601-EEA8D0AE4437}" srcOrd="8" destOrd="0" presId="urn:microsoft.com/office/officeart/2005/8/layout/chevron1"/>
    <dgm:cxn modelId="{A5F1545C-75B1-4722-9C52-90A6506310FC}" type="presParOf" srcId="{60724CE1-3E8C-4F4E-B114-DDD3DA7A9C72}" destId="{49AAB5F0-DF6E-44B7-8D6C-E96856DFCFC8}" srcOrd="9" destOrd="0" presId="urn:microsoft.com/office/officeart/2005/8/layout/chevron1"/>
    <dgm:cxn modelId="{344A7411-D752-44D9-A846-704788E22A35}" type="presParOf" srcId="{60724CE1-3E8C-4F4E-B114-DDD3DA7A9C72}" destId="{64BB5C53-F988-4A33-9D32-719842AFC7A0}" srcOrd="10" destOrd="0" presId="urn:microsoft.com/office/officeart/2005/8/layout/chevron1"/>
    <dgm:cxn modelId="{B438E383-C353-4CB4-AD60-569604272BFD}" type="presParOf" srcId="{60724CE1-3E8C-4F4E-B114-DDD3DA7A9C72}" destId="{4390F8CE-B538-47B8-BBD9-E30D2EADEE4A}" srcOrd="11" destOrd="0" presId="urn:microsoft.com/office/officeart/2005/8/layout/chevron1"/>
    <dgm:cxn modelId="{6EF44C1B-0AA2-4A32-8F50-8716A4A7B93A}" type="presParOf" srcId="{60724CE1-3E8C-4F4E-B114-DDD3DA7A9C72}" destId="{1430C37E-81AB-4221-96B1-F69A204D9423}" srcOrd="12" destOrd="0" presId="urn:microsoft.com/office/officeart/2005/8/layout/chevron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6905F1-3BA6-443D-BD9A-AC87F93AED86}"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227720DE-F46D-4CA0-A5B1-677843515B9A}">
      <dgm:prSet phldrT="[Text]" custT="1"/>
      <dgm:spPr/>
      <dgm:t>
        <a:bodyPr lIns="0" tIns="0" rIns="0" bIns="0" anchor="t" anchorCtr="0"/>
        <a:lstStyle/>
        <a:p>
          <a:pPr algn="r"/>
          <a:r>
            <a:rPr lang="en-US" sz="1200" b="1" dirty="0"/>
            <a:t>Balance of the Organization</a:t>
          </a:r>
        </a:p>
      </dgm:t>
    </dgm:pt>
    <dgm:pt modelId="{CE29B68F-E34C-4FA9-AEBE-588E003CD1FA}" type="parTrans" cxnId="{FF974457-2ED9-444B-AFE3-F808B27390E2}">
      <dgm:prSet/>
      <dgm:spPr/>
      <dgm:t>
        <a:bodyPr/>
        <a:lstStyle/>
        <a:p>
          <a:endParaRPr lang="en-US" sz="4000" b="1"/>
        </a:p>
      </dgm:t>
    </dgm:pt>
    <dgm:pt modelId="{EB3279A5-A3DF-4959-B715-72D855DF5629}" type="sibTrans" cxnId="{FF974457-2ED9-444B-AFE3-F808B27390E2}">
      <dgm:prSet/>
      <dgm:spPr/>
      <dgm:t>
        <a:bodyPr/>
        <a:lstStyle/>
        <a:p>
          <a:endParaRPr lang="en-US" sz="4000" b="1"/>
        </a:p>
      </dgm:t>
    </dgm:pt>
    <dgm:pt modelId="{A2457684-3B3D-460E-A8CF-73EC60C643F7}">
      <dgm:prSet phldrT="[Text]" custT="1"/>
      <dgm:spPr/>
      <dgm:t>
        <a:bodyPr lIns="0" tIns="0" rIns="0" bIns="0" anchor="t" anchorCtr="0"/>
        <a:lstStyle/>
        <a:p>
          <a:pPr algn="r"/>
          <a:r>
            <a:rPr lang="en-US" sz="1200" b="1" dirty="0"/>
            <a:t>Educated Base of Employees</a:t>
          </a:r>
        </a:p>
      </dgm:t>
    </dgm:pt>
    <dgm:pt modelId="{358672AB-009B-4A7B-8781-9957CDBD4906}" type="parTrans" cxnId="{2F61A5AE-568B-4E23-82A3-EE7C5D76FCEC}">
      <dgm:prSet/>
      <dgm:spPr/>
      <dgm:t>
        <a:bodyPr/>
        <a:lstStyle/>
        <a:p>
          <a:endParaRPr lang="en-US" sz="4000" b="1"/>
        </a:p>
      </dgm:t>
    </dgm:pt>
    <dgm:pt modelId="{418071DE-AA42-4C2F-8676-D4183C35F7EB}" type="sibTrans" cxnId="{2F61A5AE-568B-4E23-82A3-EE7C5D76FCEC}">
      <dgm:prSet/>
      <dgm:spPr/>
      <dgm:t>
        <a:bodyPr/>
        <a:lstStyle/>
        <a:p>
          <a:endParaRPr lang="en-US" sz="4000" b="1"/>
        </a:p>
      </dgm:t>
    </dgm:pt>
    <dgm:pt modelId="{EDF00280-98F3-4401-8B4A-2B4874D4F039}">
      <dgm:prSet phldrT="[Text]" custT="1"/>
      <dgm:spPr/>
      <dgm:t>
        <a:bodyPr lIns="0" tIns="0" rIns="0" bIns="0" anchor="ctr" anchorCtr="0"/>
        <a:lstStyle/>
        <a:p>
          <a:pPr algn="r"/>
          <a:r>
            <a:rPr lang="en-US" sz="1200" b="1" dirty="0"/>
            <a:t>Mentors &amp; Affinity Group Members</a:t>
          </a:r>
        </a:p>
      </dgm:t>
    </dgm:pt>
    <dgm:pt modelId="{0694FA64-750D-4D07-91F9-69ACB8C4033F}" type="parTrans" cxnId="{DABB758C-1812-426D-9047-43D2D5F31CF0}">
      <dgm:prSet/>
      <dgm:spPr/>
      <dgm:t>
        <a:bodyPr/>
        <a:lstStyle/>
        <a:p>
          <a:endParaRPr lang="en-US" sz="4000" b="1"/>
        </a:p>
      </dgm:t>
    </dgm:pt>
    <dgm:pt modelId="{D461EA90-413E-4808-8A94-E5D3AC8BE37A}" type="sibTrans" cxnId="{DABB758C-1812-426D-9047-43D2D5F31CF0}">
      <dgm:prSet/>
      <dgm:spPr/>
      <dgm:t>
        <a:bodyPr/>
        <a:lstStyle/>
        <a:p>
          <a:endParaRPr lang="en-US" sz="4000" b="1"/>
        </a:p>
      </dgm:t>
    </dgm:pt>
    <dgm:pt modelId="{8E6DA88B-8692-438E-88A8-0A81C3F49461}">
      <dgm:prSet phldrT="[Text]" custT="1"/>
      <dgm:spPr/>
      <dgm:t>
        <a:bodyPr/>
        <a:lstStyle/>
        <a:p>
          <a:r>
            <a:rPr lang="en-US" sz="1200" b="1" dirty="0"/>
            <a:t>Veteran New Hires</a:t>
          </a:r>
        </a:p>
      </dgm:t>
    </dgm:pt>
    <dgm:pt modelId="{ADDE0E8C-8D5A-41E9-A4B6-DC6FE3593AB8}" type="parTrans" cxnId="{70BB9A3B-404F-49B1-854A-6A63BEC176D3}">
      <dgm:prSet/>
      <dgm:spPr/>
      <dgm:t>
        <a:bodyPr/>
        <a:lstStyle/>
        <a:p>
          <a:endParaRPr lang="en-US" sz="4000" b="1"/>
        </a:p>
      </dgm:t>
    </dgm:pt>
    <dgm:pt modelId="{D586620A-7DCE-48E1-96D6-4FEB509EBD95}" type="sibTrans" cxnId="{70BB9A3B-404F-49B1-854A-6A63BEC176D3}">
      <dgm:prSet/>
      <dgm:spPr/>
      <dgm:t>
        <a:bodyPr/>
        <a:lstStyle/>
        <a:p>
          <a:endParaRPr lang="en-US" sz="4000" b="1"/>
        </a:p>
      </dgm:t>
    </dgm:pt>
    <dgm:pt modelId="{462B047C-3780-45D3-B682-20DD7A23E01B}" type="pres">
      <dgm:prSet presAssocID="{C56905F1-3BA6-443D-BD9A-AC87F93AED86}" presName="Name0" presStyleCnt="0">
        <dgm:presLayoutVars>
          <dgm:chMax val="7"/>
          <dgm:resizeHandles val="exact"/>
        </dgm:presLayoutVars>
      </dgm:prSet>
      <dgm:spPr/>
    </dgm:pt>
    <dgm:pt modelId="{F711BC73-8AE1-46BC-8EE3-2C2B81071D7A}" type="pres">
      <dgm:prSet presAssocID="{C56905F1-3BA6-443D-BD9A-AC87F93AED86}" presName="comp1" presStyleCnt="0"/>
      <dgm:spPr/>
    </dgm:pt>
    <dgm:pt modelId="{2A73E1D7-ADC5-4795-8A87-7A4A41C69562}" type="pres">
      <dgm:prSet presAssocID="{C56905F1-3BA6-443D-BD9A-AC87F93AED86}" presName="circle1" presStyleLbl="node1" presStyleIdx="0" presStyleCnt="4" custLinFactNeighborX="1429"/>
      <dgm:spPr/>
    </dgm:pt>
    <dgm:pt modelId="{F97DEE7C-EC8B-4A6A-B298-5FB3294A9276}" type="pres">
      <dgm:prSet presAssocID="{C56905F1-3BA6-443D-BD9A-AC87F93AED86}" presName="c1text" presStyleLbl="node1" presStyleIdx="0" presStyleCnt="4">
        <dgm:presLayoutVars>
          <dgm:bulletEnabled val="1"/>
        </dgm:presLayoutVars>
      </dgm:prSet>
      <dgm:spPr/>
    </dgm:pt>
    <dgm:pt modelId="{614F471E-5BFF-4AC0-9677-1CDBC5800AA2}" type="pres">
      <dgm:prSet presAssocID="{C56905F1-3BA6-443D-BD9A-AC87F93AED86}" presName="comp2" presStyleCnt="0"/>
      <dgm:spPr/>
    </dgm:pt>
    <dgm:pt modelId="{8C5847A8-C8FE-4D04-9FD3-64BD809B375A}" type="pres">
      <dgm:prSet presAssocID="{C56905F1-3BA6-443D-BD9A-AC87F93AED86}" presName="circle2" presStyleLbl="node1" presStyleIdx="1" presStyleCnt="4" custLinFactNeighborX="-9301" custLinFactNeighborY="-4836"/>
      <dgm:spPr/>
    </dgm:pt>
    <dgm:pt modelId="{155EBDC5-A478-48D6-B138-32BDCFF2FC20}" type="pres">
      <dgm:prSet presAssocID="{C56905F1-3BA6-443D-BD9A-AC87F93AED86}" presName="c2text" presStyleLbl="node1" presStyleIdx="1" presStyleCnt="4">
        <dgm:presLayoutVars>
          <dgm:bulletEnabled val="1"/>
        </dgm:presLayoutVars>
      </dgm:prSet>
      <dgm:spPr/>
    </dgm:pt>
    <dgm:pt modelId="{4E642FA4-5FBD-4054-B81A-9AB6EBC8C78C}" type="pres">
      <dgm:prSet presAssocID="{C56905F1-3BA6-443D-BD9A-AC87F93AED86}" presName="comp3" presStyleCnt="0"/>
      <dgm:spPr/>
    </dgm:pt>
    <dgm:pt modelId="{742D2C02-2343-4B22-8543-8CE2EA565CF6}" type="pres">
      <dgm:prSet presAssocID="{C56905F1-3BA6-443D-BD9A-AC87F93AED86}" presName="circle3" presStyleLbl="node1" presStyleIdx="2" presStyleCnt="4" custLinFactNeighborX="-24802" custLinFactNeighborY="-12179"/>
      <dgm:spPr/>
    </dgm:pt>
    <dgm:pt modelId="{A1D3B437-CD2F-4F43-B3F6-26E018C75DF8}" type="pres">
      <dgm:prSet presAssocID="{C56905F1-3BA6-443D-BD9A-AC87F93AED86}" presName="c3text" presStyleLbl="node1" presStyleIdx="2" presStyleCnt="4">
        <dgm:presLayoutVars>
          <dgm:bulletEnabled val="1"/>
        </dgm:presLayoutVars>
      </dgm:prSet>
      <dgm:spPr/>
    </dgm:pt>
    <dgm:pt modelId="{2B12038B-ABB8-4CDE-9EF5-5AEB87C65E3F}" type="pres">
      <dgm:prSet presAssocID="{C56905F1-3BA6-443D-BD9A-AC87F93AED86}" presName="comp4" presStyleCnt="0"/>
      <dgm:spPr/>
    </dgm:pt>
    <dgm:pt modelId="{8E361550-775B-4E0A-8DA3-0E96365C5DC4}" type="pres">
      <dgm:prSet presAssocID="{C56905F1-3BA6-443D-BD9A-AC87F93AED86}" presName="circle4" presStyleLbl="node1" presStyleIdx="3" presStyleCnt="4" custScaleX="92628" custScaleY="92628" custLinFactNeighborX="-60925" custLinFactNeighborY="-28365"/>
      <dgm:spPr/>
    </dgm:pt>
    <dgm:pt modelId="{E371A613-19DD-449C-9BDB-2E2A0FF5DCE1}" type="pres">
      <dgm:prSet presAssocID="{C56905F1-3BA6-443D-BD9A-AC87F93AED86}" presName="c4text" presStyleLbl="node1" presStyleIdx="3" presStyleCnt="4">
        <dgm:presLayoutVars>
          <dgm:bulletEnabled val="1"/>
        </dgm:presLayoutVars>
      </dgm:prSet>
      <dgm:spPr/>
    </dgm:pt>
  </dgm:ptLst>
  <dgm:cxnLst>
    <dgm:cxn modelId="{3F6E2E1D-DBDD-4C3C-9756-0C8E3800A77D}" type="presOf" srcId="{8E6DA88B-8692-438E-88A8-0A81C3F49461}" destId="{8E361550-775B-4E0A-8DA3-0E96365C5DC4}" srcOrd="0" destOrd="0" presId="urn:microsoft.com/office/officeart/2005/8/layout/venn2"/>
    <dgm:cxn modelId="{70BB9A3B-404F-49B1-854A-6A63BEC176D3}" srcId="{C56905F1-3BA6-443D-BD9A-AC87F93AED86}" destId="{8E6DA88B-8692-438E-88A8-0A81C3F49461}" srcOrd="3" destOrd="0" parTransId="{ADDE0E8C-8D5A-41E9-A4B6-DC6FE3593AB8}" sibTransId="{D586620A-7DCE-48E1-96D6-4FEB509EBD95}"/>
    <dgm:cxn modelId="{34782B4F-40A8-44CF-8C50-6AF85D294192}" type="presOf" srcId="{227720DE-F46D-4CA0-A5B1-677843515B9A}" destId="{2A73E1D7-ADC5-4795-8A87-7A4A41C69562}" srcOrd="0" destOrd="0" presId="urn:microsoft.com/office/officeart/2005/8/layout/venn2"/>
    <dgm:cxn modelId="{FF974457-2ED9-444B-AFE3-F808B27390E2}" srcId="{C56905F1-3BA6-443D-BD9A-AC87F93AED86}" destId="{227720DE-F46D-4CA0-A5B1-677843515B9A}" srcOrd="0" destOrd="0" parTransId="{CE29B68F-E34C-4FA9-AEBE-588E003CD1FA}" sibTransId="{EB3279A5-A3DF-4959-B715-72D855DF5629}"/>
    <dgm:cxn modelId="{40F72A5F-CBE8-4EB1-909A-820EF0B51FCD}" type="presOf" srcId="{A2457684-3B3D-460E-A8CF-73EC60C643F7}" destId="{155EBDC5-A478-48D6-B138-32BDCFF2FC20}" srcOrd="1" destOrd="0" presId="urn:microsoft.com/office/officeart/2005/8/layout/venn2"/>
    <dgm:cxn modelId="{BA1AA26F-9907-4A62-86AE-B8D0A52A36E1}" type="presOf" srcId="{EDF00280-98F3-4401-8B4A-2B4874D4F039}" destId="{742D2C02-2343-4B22-8543-8CE2EA565CF6}" srcOrd="0" destOrd="0" presId="urn:microsoft.com/office/officeart/2005/8/layout/venn2"/>
    <dgm:cxn modelId="{26836E73-9CF6-4F06-AFAC-0BEB0F6E026E}" type="presOf" srcId="{8E6DA88B-8692-438E-88A8-0A81C3F49461}" destId="{E371A613-19DD-449C-9BDB-2E2A0FF5DCE1}" srcOrd="1" destOrd="0" presId="urn:microsoft.com/office/officeart/2005/8/layout/venn2"/>
    <dgm:cxn modelId="{DABB758C-1812-426D-9047-43D2D5F31CF0}" srcId="{C56905F1-3BA6-443D-BD9A-AC87F93AED86}" destId="{EDF00280-98F3-4401-8B4A-2B4874D4F039}" srcOrd="2" destOrd="0" parTransId="{0694FA64-750D-4D07-91F9-69ACB8C4033F}" sibTransId="{D461EA90-413E-4808-8A94-E5D3AC8BE37A}"/>
    <dgm:cxn modelId="{C7019D9A-6F5B-4B86-B55E-8EDDE8D30014}" type="presOf" srcId="{EDF00280-98F3-4401-8B4A-2B4874D4F039}" destId="{A1D3B437-CD2F-4F43-B3F6-26E018C75DF8}" srcOrd="1" destOrd="0" presId="urn:microsoft.com/office/officeart/2005/8/layout/venn2"/>
    <dgm:cxn modelId="{2F61A5AE-568B-4E23-82A3-EE7C5D76FCEC}" srcId="{C56905F1-3BA6-443D-BD9A-AC87F93AED86}" destId="{A2457684-3B3D-460E-A8CF-73EC60C643F7}" srcOrd="1" destOrd="0" parTransId="{358672AB-009B-4A7B-8781-9957CDBD4906}" sibTransId="{418071DE-AA42-4C2F-8676-D4183C35F7EB}"/>
    <dgm:cxn modelId="{8F1DDBAE-F9D5-4AE2-8C37-590B0A65FA60}" type="presOf" srcId="{227720DE-F46D-4CA0-A5B1-677843515B9A}" destId="{F97DEE7C-EC8B-4A6A-B298-5FB3294A9276}" srcOrd="1" destOrd="0" presId="urn:microsoft.com/office/officeart/2005/8/layout/venn2"/>
    <dgm:cxn modelId="{987070D0-DEE7-45F9-BF5B-90DCA98B0785}" type="presOf" srcId="{C56905F1-3BA6-443D-BD9A-AC87F93AED86}" destId="{462B047C-3780-45D3-B682-20DD7A23E01B}" srcOrd="0" destOrd="0" presId="urn:microsoft.com/office/officeart/2005/8/layout/venn2"/>
    <dgm:cxn modelId="{2295CAEC-AB07-44A4-BD61-46293E634809}" type="presOf" srcId="{A2457684-3B3D-460E-A8CF-73EC60C643F7}" destId="{8C5847A8-C8FE-4D04-9FD3-64BD809B375A}" srcOrd="0" destOrd="0" presId="urn:microsoft.com/office/officeart/2005/8/layout/venn2"/>
    <dgm:cxn modelId="{F003D380-5DA2-4133-B3F8-76CB01D0FFAB}" type="presParOf" srcId="{462B047C-3780-45D3-B682-20DD7A23E01B}" destId="{F711BC73-8AE1-46BC-8EE3-2C2B81071D7A}" srcOrd="0" destOrd="0" presId="urn:microsoft.com/office/officeart/2005/8/layout/venn2"/>
    <dgm:cxn modelId="{F8B561CA-7F29-4E0F-8DF4-EBB9A76AB146}" type="presParOf" srcId="{F711BC73-8AE1-46BC-8EE3-2C2B81071D7A}" destId="{2A73E1D7-ADC5-4795-8A87-7A4A41C69562}" srcOrd="0" destOrd="0" presId="urn:microsoft.com/office/officeart/2005/8/layout/venn2"/>
    <dgm:cxn modelId="{E37AB8E4-F15A-44BE-A4E5-CCA0544B3F94}" type="presParOf" srcId="{F711BC73-8AE1-46BC-8EE3-2C2B81071D7A}" destId="{F97DEE7C-EC8B-4A6A-B298-5FB3294A9276}" srcOrd="1" destOrd="0" presId="urn:microsoft.com/office/officeart/2005/8/layout/venn2"/>
    <dgm:cxn modelId="{60B62261-5C15-473B-B06F-F53FF8975B3D}" type="presParOf" srcId="{462B047C-3780-45D3-B682-20DD7A23E01B}" destId="{614F471E-5BFF-4AC0-9677-1CDBC5800AA2}" srcOrd="1" destOrd="0" presId="urn:microsoft.com/office/officeart/2005/8/layout/venn2"/>
    <dgm:cxn modelId="{232E97D7-78A1-4E3D-B0A0-1403E334E0CF}" type="presParOf" srcId="{614F471E-5BFF-4AC0-9677-1CDBC5800AA2}" destId="{8C5847A8-C8FE-4D04-9FD3-64BD809B375A}" srcOrd="0" destOrd="0" presId="urn:microsoft.com/office/officeart/2005/8/layout/venn2"/>
    <dgm:cxn modelId="{376A6FFE-DE0A-4260-97C5-A665F511B4CA}" type="presParOf" srcId="{614F471E-5BFF-4AC0-9677-1CDBC5800AA2}" destId="{155EBDC5-A478-48D6-B138-32BDCFF2FC20}" srcOrd="1" destOrd="0" presId="urn:microsoft.com/office/officeart/2005/8/layout/venn2"/>
    <dgm:cxn modelId="{1947E2C5-B990-499E-8611-7A4A582D6EB8}" type="presParOf" srcId="{462B047C-3780-45D3-B682-20DD7A23E01B}" destId="{4E642FA4-5FBD-4054-B81A-9AB6EBC8C78C}" srcOrd="2" destOrd="0" presId="urn:microsoft.com/office/officeart/2005/8/layout/venn2"/>
    <dgm:cxn modelId="{E29C7CA5-A343-468B-834F-68695F79BC02}" type="presParOf" srcId="{4E642FA4-5FBD-4054-B81A-9AB6EBC8C78C}" destId="{742D2C02-2343-4B22-8543-8CE2EA565CF6}" srcOrd="0" destOrd="0" presId="urn:microsoft.com/office/officeart/2005/8/layout/venn2"/>
    <dgm:cxn modelId="{3053DB12-F2CF-4C98-82CB-4EFBB28169EA}" type="presParOf" srcId="{4E642FA4-5FBD-4054-B81A-9AB6EBC8C78C}" destId="{A1D3B437-CD2F-4F43-B3F6-26E018C75DF8}" srcOrd="1" destOrd="0" presId="urn:microsoft.com/office/officeart/2005/8/layout/venn2"/>
    <dgm:cxn modelId="{EAFC8E94-1315-41DE-9647-E792758B47C0}" type="presParOf" srcId="{462B047C-3780-45D3-B682-20DD7A23E01B}" destId="{2B12038B-ABB8-4CDE-9EF5-5AEB87C65E3F}" srcOrd="3" destOrd="0" presId="urn:microsoft.com/office/officeart/2005/8/layout/venn2"/>
    <dgm:cxn modelId="{28A0AC5B-02EF-4296-8B14-2D40C2403EA0}" type="presParOf" srcId="{2B12038B-ABB8-4CDE-9EF5-5AEB87C65E3F}" destId="{8E361550-775B-4E0A-8DA3-0E96365C5DC4}" srcOrd="0" destOrd="0" presId="urn:microsoft.com/office/officeart/2005/8/layout/venn2"/>
    <dgm:cxn modelId="{6182BE94-6AF2-4A75-8614-13965FBCA0C3}" type="presParOf" srcId="{2B12038B-ABB8-4CDE-9EF5-5AEB87C65E3F}" destId="{E371A613-19DD-449C-9BDB-2E2A0FF5DCE1}"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1845FF-54D9-4DF0-8274-0F6619410B8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21790E5B-8AC8-4ACF-B815-7F097DE49216}">
      <dgm:prSet phldrT="[Text]" custT="1"/>
      <dgm:spPr>
        <a:solidFill>
          <a:schemeClr val="tx1"/>
        </a:solidFill>
        <a:ln>
          <a:solidFill>
            <a:schemeClr val="tx1"/>
          </a:solidFill>
        </a:ln>
      </dgm:spPr>
      <dgm:t>
        <a:bodyPr/>
        <a:lstStyle/>
        <a:p>
          <a:r>
            <a:rPr lang="en-US" sz="1200" dirty="0"/>
            <a:t>Recruit</a:t>
          </a:r>
        </a:p>
      </dgm:t>
    </dgm:pt>
    <dgm:pt modelId="{960068EB-2894-4778-A0B0-3346739D9690}" type="parTrans" cxnId="{0425434E-9DE3-446A-9F8C-FFF4AB5454E5}">
      <dgm:prSet/>
      <dgm:spPr/>
      <dgm:t>
        <a:bodyPr/>
        <a:lstStyle/>
        <a:p>
          <a:endParaRPr lang="en-US" sz="1800"/>
        </a:p>
      </dgm:t>
    </dgm:pt>
    <dgm:pt modelId="{F67DDF6E-7884-4BAC-89A0-D075A26D5426}" type="sibTrans" cxnId="{0425434E-9DE3-446A-9F8C-FFF4AB5454E5}">
      <dgm:prSet/>
      <dgm:spPr/>
      <dgm:t>
        <a:bodyPr/>
        <a:lstStyle/>
        <a:p>
          <a:endParaRPr lang="en-US" sz="1800"/>
        </a:p>
      </dgm:t>
    </dgm:pt>
    <dgm:pt modelId="{D9B6AB58-7912-4B9B-AF1D-EDB81CE988F0}">
      <dgm:prSet phldrT="[Text]" custT="1"/>
      <dgm:spPr>
        <a:solidFill>
          <a:schemeClr val="tx1"/>
        </a:solidFill>
        <a:ln>
          <a:solidFill>
            <a:schemeClr val="tx1"/>
          </a:solidFill>
        </a:ln>
      </dgm:spPr>
      <dgm:t>
        <a:bodyPr/>
        <a:lstStyle/>
        <a:p>
          <a:r>
            <a:rPr lang="en-US" sz="1200" dirty="0"/>
            <a:t>Interview</a:t>
          </a:r>
        </a:p>
      </dgm:t>
    </dgm:pt>
    <dgm:pt modelId="{FF2071C3-341C-44BD-8730-90AF082D17E7}" type="parTrans" cxnId="{74180C20-93FD-4DC0-AA5F-19AC15D61F3D}">
      <dgm:prSet/>
      <dgm:spPr/>
      <dgm:t>
        <a:bodyPr/>
        <a:lstStyle/>
        <a:p>
          <a:endParaRPr lang="en-US" sz="1800"/>
        </a:p>
      </dgm:t>
    </dgm:pt>
    <dgm:pt modelId="{46BDA054-4907-4557-9D8B-CB6812D78FBC}" type="sibTrans" cxnId="{74180C20-93FD-4DC0-AA5F-19AC15D61F3D}">
      <dgm:prSet/>
      <dgm:spPr/>
      <dgm:t>
        <a:bodyPr/>
        <a:lstStyle/>
        <a:p>
          <a:endParaRPr lang="en-US" sz="1800"/>
        </a:p>
      </dgm:t>
    </dgm:pt>
    <dgm:pt modelId="{610F7B9D-8ABB-4816-980C-2600D611A264}">
      <dgm:prSet phldrT="[Text]" custT="1"/>
      <dgm:spPr>
        <a:solidFill>
          <a:schemeClr val="tx1"/>
        </a:solidFill>
        <a:ln>
          <a:solidFill>
            <a:schemeClr val="tx1"/>
          </a:solidFill>
        </a:ln>
      </dgm:spPr>
      <dgm:t>
        <a:bodyPr/>
        <a:lstStyle/>
        <a:p>
          <a:r>
            <a:rPr lang="en-US" sz="1200" dirty="0"/>
            <a:t>Hire</a:t>
          </a:r>
        </a:p>
      </dgm:t>
    </dgm:pt>
    <dgm:pt modelId="{3DBA9938-524D-498C-85E2-3F470DFC0EC2}" type="parTrans" cxnId="{E01358AC-9534-4B46-A4B4-84EC02793742}">
      <dgm:prSet/>
      <dgm:spPr/>
      <dgm:t>
        <a:bodyPr/>
        <a:lstStyle/>
        <a:p>
          <a:endParaRPr lang="en-US" sz="1800"/>
        </a:p>
      </dgm:t>
    </dgm:pt>
    <dgm:pt modelId="{15771ED6-1B57-41A0-89B7-79E7C082C614}" type="sibTrans" cxnId="{E01358AC-9534-4B46-A4B4-84EC02793742}">
      <dgm:prSet/>
      <dgm:spPr/>
      <dgm:t>
        <a:bodyPr/>
        <a:lstStyle/>
        <a:p>
          <a:endParaRPr lang="en-US" sz="1800"/>
        </a:p>
      </dgm:t>
    </dgm:pt>
    <dgm:pt modelId="{41CF3221-31E2-443F-895A-16C3B0425187}">
      <dgm:prSet phldrT="[Text]" custT="1"/>
      <dgm:spPr>
        <a:solidFill>
          <a:schemeClr val="tx1"/>
        </a:solidFill>
        <a:ln>
          <a:solidFill>
            <a:schemeClr val="tx1"/>
          </a:solidFill>
        </a:ln>
      </dgm:spPr>
      <dgm:t>
        <a:bodyPr/>
        <a:lstStyle/>
        <a:p>
          <a:r>
            <a:rPr lang="en-US" sz="1200" dirty="0"/>
            <a:t>Onboard / Train</a:t>
          </a:r>
        </a:p>
      </dgm:t>
    </dgm:pt>
    <dgm:pt modelId="{1133D6F1-5423-491C-80E9-DE59BD818612}" type="parTrans" cxnId="{88172480-55EE-44BF-BDE8-9DC3CED40715}">
      <dgm:prSet/>
      <dgm:spPr/>
      <dgm:t>
        <a:bodyPr/>
        <a:lstStyle/>
        <a:p>
          <a:endParaRPr lang="en-US" sz="1800"/>
        </a:p>
      </dgm:t>
    </dgm:pt>
    <dgm:pt modelId="{A669B69B-B097-490F-A1EE-52D4F44AA564}" type="sibTrans" cxnId="{88172480-55EE-44BF-BDE8-9DC3CED40715}">
      <dgm:prSet/>
      <dgm:spPr/>
      <dgm:t>
        <a:bodyPr/>
        <a:lstStyle/>
        <a:p>
          <a:endParaRPr lang="en-US" sz="1800"/>
        </a:p>
      </dgm:t>
    </dgm:pt>
    <dgm:pt modelId="{2CB6CD3B-0455-4C63-96F7-49C64874DF85}">
      <dgm:prSet phldrT="[Text]" custT="1"/>
      <dgm:spPr>
        <a:solidFill>
          <a:schemeClr val="tx1"/>
        </a:solidFill>
        <a:ln>
          <a:solidFill>
            <a:schemeClr val="tx1"/>
          </a:solidFill>
        </a:ln>
      </dgm:spPr>
      <dgm:t>
        <a:bodyPr/>
        <a:lstStyle/>
        <a:p>
          <a:r>
            <a:rPr lang="en-US" sz="1200" dirty="0"/>
            <a:t>Deploy / Develop</a:t>
          </a:r>
        </a:p>
      </dgm:t>
    </dgm:pt>
    <dgm:pt modelId="{8571DE23-1311-4AB1-87FD-7FCE547C3305}" type="parTrans" cxnId="{DF930AF7-2983-4F72-B8A1-9453B9D70C26}">
      <dgm:prSet/>
      <dgm:spPr/>
      <dgm:t>
        <a:bodyPr/>
        <a:lstStyle/>
        <a:p>
          <a:endParaRPr lang="en-US" sz="1800"/>
        </a:p>
      </dgm:t>
    </dgm:pt>
    <dgm:pt modelId="{CE1354F5-A387-4347-8F15-7CD93399AF0D}" type="sibTrans" cxnId="{DF930AF7-2983-4F72-B8A1-9453B9D70C26}">
      <dgm:prSet/>
      <dgm:spPr/>
      <dgm:t>
        <a:bodyPr/>
        <a:lstStyle/>
        <a:p>
          <a:endParaRPr lang="en-US" sz="1800"/>
        </a:p>
      </dgm:t>
    </dgm:pt>
    <dgm:pt modelId="{1CEF6684-71D0-474B-BF29-DDCE2704F62E}">
      <dgm:prSet phldrT="[Text]" custT="1"/>
      <dgm:spPr>
        <a:solidFill>
          <a:schemeClr val="tx1"/>
        </a:solidFill>
        <a:ln>
          <a:solidFill>
            <a:schemeClr val="tx1"/>
          </a:solidFill>
        </a:ln>
      </dgm:spPr>
      <dgm:t>
        <a:bodyPr/>
        <a:lstStyle/>
        <a:p>
          <a:r>
            <a:rPr lang="en-US" sz="1200" dirty="0"/>
            <a:t>Retain / Separate</a:t>
          </a:r>
        </a:p>
      </dgm:t>
    </dgm:pt>
    <dgm:pt modelId="{A1B16EEC-231C-4151-9A09-954A41F7DD46}" type="parTrans" cxnId="{0DF83B73-026E-48B2-A4C3-7EEEFA7B6ABB}">
      <dgm:prSet/>
      <dgm:spPr/>
      <dgm:t>
        <a:bodyPr/>
        <a:lstStyle/>
        <a:p>
          <a:endParaRPr lang="en-US" sz="1800"/>
        </a:p>
      </dgm:t>
    </dgm:pt>
    <dgm:pt modelId="{EDEE3DDD-8697-4294-8BF2-47C69160A42E}" type="sibTrans" cxnId="{0DF83B73-026E-48B2-A4C3-7EEEFA7B6ABB}">
      <dgm:prSet/>
      <dgm:spPr/>
      <dgm:t>
        <a:bodyPr/>
        <a:lstStyle/>
        <a:p>
          <a:endParaRPr lang="en-US" sz="1800"/>
        </a:p>
      </dgm:t>
    </dgm:pt>
    <dgm:pt modelId="{08BE22CA-DBB9-4FB4-9648-F6FC89A18C32}">
      <dgm:prSet phldrT="[Text]" custT="1"/>
      <dgm:spPr>
        <a:solidFill>
          <a:schemeClr val="tx1"/>
        </a:solidFill>
        <a:ln>
          <a:solidFill>
            <a:schemeClr val="tx1"/>
          </a:solidFill>
        </a:ln>
      </dgm:spPr>
      <dgm:t>
        <a:bodyPr/>
        <a:lstStyle/>
        <a:p>
          <a:r>
            <a:rPr lang="en-US" sz="1200" dirty="0"/>
            <a:t>Identify</a:t>
          </a:r>
        </a:p>
      </dgm:t>
    </dgm:pt>
    <dgm:pt modelId="{E7F93352-E3F9-48F0-B27A-AC4641C364BD}" type="parTrans" cxnId="{3E4E00FF-0267-4F0E-8D05-1FD98D9E8ADE}">
      <dgm:prSet/>
      <dgm:spPr/>
      <dgm:t>
        <a:bodyPr/>
        <a:lstStyle/>
        <a:p>
          <a:endParaRPr lang="en-US"/>
        </a:p>
      </dgm:t>
    </dgm:pt>
    <dgm:pt modelId="{E988C734-6E95-4257-BCFB-A25A4D9F76C1}" type="sibTrans" cxnId="{3E4E00FF-0267-4F0E-8D05-1FD98D9E8ADE}">
      <dgm:prSet/>
      <dgm:spPr/>
      <dgm:t>
        <a:bodyPr/>
        <a:lstStyle/>
        <a:p>
          <a:endParaRPr lang="en-US"/>
        </a:p>
      </dgm:t>
    </dgm:pt>
    <dgm:pt modelId="{60724CE1-3E8C-4F4E-B114-DDD3DA7A9C72}" type="pres">
      <dgm:prSet presAssocID="{B11845FF-54D9-4DF0-8274-0F6619410B8C}" presName="Name0" presStyleCnt="0">
        <dgm:presLayoutVars>
          <dgm:dir/>
          <dgm:animLvl val="lvl"/>
          <dgm:resizeHandles val="exact"/>
        </dgm:presLayoutVars>
      </dgm:prSet>
      <dgm:spPr/>
    </dgm:pt>
    <dgm:pt modelId="{1C313AF1-71E2-4F4C-BE8A-938E46D90E27}" type="pres">
      <dgm:prSet presAssocID="{08BE22CA-DBB9-4FB4-9648-F6FC89A18C32}" presName="parTxOnly" presStyleLbl="node1" presStyleIdx="0" presStyleCnt="7">
        <dgm:presLayoutVars>
          <dgm:chMax val="0"/>
          <dgm:chPref val="0"/>
          <dgm:bulletEnabled val="1"/>
        </dgm:presLayoutVars>
      </dgm:prSet>
      <dgm:spPr/>
    </dgm:pt>
    <dgm:pt modelId="{170C668C-410F-424C-BF2D-53A0651104BD}" type="pres">
      <dgm:prSet presAssocID="{E988C734-6E95-4257-BCFB-A25A4D9F76C1}" presName="parTxOnlySpace" presStyleCnt="0"/>
      <dgm:spPr/>
    </dgm:pt>
    <dgm:pt modelId="{70298322-E9D9-47AF-A268-EAAFBF8394BF}" type="pres">
      <dgm:prSet presAssocID="{21790E5B-8AC8-4ACF-B815-7F097DE49216}" presName="parTxOnly" presStyleLbl="node1" presStyleIdx="1" presStyleCnt="7">
        <dgm:presLayoutVars>
          <dgm:chMax val="0"/>
          <dgm:chPref val="0"/>
          <dgm:bulletEnabled val="1"/>
        </dgm:presLayoutVars>
      </dgm:prSet>
      <dgm:spPr/>
    </dgm:pt>
    <dgm:pt modelId="{EBC9FCE1-58D4-4677-AF90-4476C850B621}" type="pres">
      <dgm:prSet presAssocID="{F67DDF6E-7884-4BAC-89A0-D075A26D5426}" presName="parTxOnlySpace" presStyleCnt="0"/>
      <dgm:spPr/>
    </dgm:pt>
    <dgm:pt modelId="{6D200865-21AA-4CA5-A501-8403008AE26A}" type="pres">
      <dgm:prSet presAssocID="{D9B6AB58-7912-4B9B-AF1D-EDB81CE988F0}" presName="parTxOnly" presStyleLbl="node1" presStyleIdx="2" presStyleCnt="7">
        <dgm:presLayoutVars>
          <dgm:chMax val="0"/>
          <dgm:chPref val="0"/>
          <dgm:bulletEnabled val="1"/>
        </dgm:presLayoutVars>
      </dgm:prSet>
      <dgm:spPr/>
    </dgm:pt>
    <dgm:pt modelId="{ED0C7E43-2792-4865-A6DD-89E101DCC6B7}" type="pres">
      <dgm:prSet presAssocID="{46BDA054-4907-4557-9D8B-CB6812D78FBC}" presName="parTxOnlySpace" presStyleCnt="0"/>
      <dgm:spPr/>
    </dgm:pt>
    <dgm:pt modelId="{21480E30-DBA9-439E-A3EF-D589144D3D02}" type="pres">
      <dgm:prSet presAssocID="{610F7B9D-8ABB-4816-980C-2600D611A264}" presName="parTxOnly" presStyleLbl="node1" presStyleIdx="3" presStyleCnt="7">
        <dgm:presLayoutVars>
          <dgm:chMax val="0"/>
          <dgm:chPref val="0"/>
          <dgm:bulletEnabled val="1"/>
        </dgm:presLayoutVars>
      </dgm:prSet>
      <dgm:spPr/>
    </dgm:pt>
    <dgm:pt modelId="{99C1F336-8B53-4535-9839-94A3F4FACC78}" type="pres">
      <dgm:prSet presAssocID="{15771ED6-1B57-41A0-89B7-79E7C082C614}" presName="parTxOnlySpace" presStyleCnt="0"/>
      <dgm:spPr/>
    </dgm:pt>
    <dgm:pt modelId="{BC10C5E9-506A-4AF7-8601-EEA8D0AE4437}" type="pres">
      <dgm:prSet presAssocID="{41CF3221-31E2-443F-895A-16C3B0425187}" presName="parTxOnly" presStyleLbl="node1" presStyleIdx="4" presStyleCnt="7">
        <dgm:presLayoutVars>
          <dgm:chMax val="0"/>
          <dgm:chPref val="0"/>
          <dgm:bulletEnabled val="1"/>
        </dgm:presLayoutVars>
      </dgm:prSet>
      <dgm:spPr/>
    </dgm:pt>
    <dgm:pt modelId="{49AAB5F0-DF6E-44B7-8D6C-E96856DFCFC8}" type="pres">
      <dgm:prSet presAssocID="{A669B69B-B097-490F-A1EE-52D4F44AA564}" presName="parTxOnlySpace" presStyleCnt="0"/>
      <dgm:spPr/>
    </dgm:pt>
    <dgm:pt modelId="{64BB5C53-F988-4A33-9D32-719842AFC7A0}" type="pres">
      <dgm:prSet presAssocID="{2CB6CD3B-0455-4C63-96F7-49C64874DF85}" presName="parTxOnly" presStyleLbl="node1" presStyleIdx="5" presStyleCnt="7">
        <dgm:presLayoutVars>
          <dgm:chMax val="0"/>
          <dgm:chPref val="0"/>
          <dgm:bulletEnabled val="1"/>
        </dgm:presLayoutVars>
      </dgm:prSet>
      <dgm:spPr/>
    </dgm:pt>
    <dgm:pt modelId="{4390F8CE-B538-47B8-BBD9-E30D2EADEE4A}" type="pres">
      <dgm:prSet presAssocID="{CE1354F5-A387-4347-8F15-7CD93399AF0D}" presName="parTxOnlySpace" presStyleCnt="0"/>
      <dgm:spPr/>
    </dgm:pt>
    <dgm:pt modelId="{1430C37E-81AB-4221-96B1-F69A204D9423}" type="pres">
      <dgm:prSet presAssocID="{1CEF6684-71D0-474B-BF29-DDCE2704F62E}" presName="parTxOnly" presStyleLbl="node1" presStyleIdx="6" presStyleCnt="7">
        <dgm:presLayoutVars>
          <dgm:chMax val="0"/>
          <dgm:chPref val="0"/>
          <dgm:bulletEnabled val="1"/>
        </dgm:presLayoutVars>
      </dgm:prSet>
      <dgm:spPr/>
    </dgm:pt>
  </dgm:ptLst>
  <dgm:cxnLst>
    <dgm:cxn modelId="{74180C20-93FD-4DC0-AA5F-19AC15D61F3D}" srcId="{B11845FF-54D9-4DF0-8274-0F6619410B8C}" destId="{D9B6AB58-7912-4B9B-AF1D-EDB81CE988F0}" srcOrd="2" destOrd="0" parTransId="{FF2071C3-341C-44BD-8730-90AF082D17E7}" sibTransId="{46BDA054-4907-4557-9D8B-CB6812D78FBC}"/>
    <dgm:cxn modelId="{0425434E-9DE3-446A-9F8C-FFF4AB5454E5}" srcId="{B11845FF-54D9-4DF0-8274-0F6619410B8C}" destId="{21790E5B-8AC8-4ACF-B815-7F097DE49216}" srcOrd="1" destOrd="0" parTransId="{960068EB-2894-4778-A0B0-3346739D9690}" sibTransId="{F67DDF6E-7884-4BAC-89A0-D075A26D5426}"/>
    <dgm:cxn modelId="{7D549B68-29BB-4B40-A2CB-E24AA7DDB9DE}" type="presOf" srcId="{610F7B9D-8ABB-4816-980C-2600D611A264}" destId="{21480E30-DBA9-439E-A3EF-D589144D3D02}" srcOrd="0" destOrd="0" presId="urn:microsoft.com/office/officeart/2005/8/layout/chevron1"/>
    <dgm:cxn modelId="{0DF83B73-026E-48B2-A4C3-7EEEFA7B6ABB}" srcId="{B11845FF-54D9-4DF0-8274-0F6619410B8C}" destId="{1CEF6684-71D0-474B-BF29-DDCE2704F62E}" srcOrd="6" destOrd="0" parTransId="{A1B16EEC-231C-4151-9A09-954A41F7DD46}" sibTransId="{EDEE3DDD-8697-4294-8BF2-47C69160A42E}"/>
    <dgm:cxn modelId="{88172480-55EE-44BF-BDE8-9DC3CED40715}" srcId="{B11845FF-54D9-4DF0-8274-0F6619410B8C}" destId="{41CF3221-31E2-443F-895A-16C3B0425187}" srcOrd="4" destOrd="0" parTransId="{1133D6F1-5423-491C-80E9-DE59BD818612}" sibTransId="{A669B69B-B097-490F-A1EE-52D4F44AA564}"/>
    <dgm:cxn modelId="{C3972B83-99DD-4014-BC17-2799C389315D}" type="presOf" srcId="{1CEF6684-71D0-474B-BF29-DDCE2704F62E}" destId="{1430C37E-81AB-4221-96B1-F69A204D9423}" srcOrd="0" destOrd="0" presId="urn:microsoft.com/office/officeart/2005/8/layout/chevron1"/>
    <dgm:cxn modelId="{E12C798D-3D25-451F-BCB7-C8EE947A0CFE}" type="presOf" srcId="{08BE22CA-DBB9-4FB4-9648-F6FC89A18C32}" destId="{1C313AF1-71E2-4F4C-BE8A-938E46D90E27}" srcOrd="0" destOrd="0" presId="urn:microsoft.com/office/officeart/2005/8/layout/chevron1"/>
    <dgm:cxn modelId="{5E00B99B-4595-43AA-BFA8-0AA169A3195B}" type="presOf" srcId="{B11845FF-54D9-4DF0-8274-0F6619410B8C}" destId="{60724CE1-3E8C-4F4E-B114-DDD3DA7A9C72}" srcOrd="0" destOrd="0" presId="urn:microsoft.com/office/officeart/2005/8/layout/chevron1"/>
    <dgm:cxn modelId="{F9904CA1-FC09-45A6-BC54-F39B7AB900F0}" type="presOf" srcId="{D9B6AB58-7912-4B9B-AF1D-EDB81CE988F0}" destId="{6D200865-21AA-4CA5-A501-8403008AE26A}" srcOrd="0" destOrd="0" presId="urn:microsoft.com/office/officeart/2005/8/layout/chevron1"/>
    <dgm:cxn modelId="{4D86D4AA-7757-4F64-904F-8769D1E8F11B}" type="presOf" srcId="{41CF3221-31E2-443F-895A-16C3B0425187}" destId="{BC10C5E9-506A-4AF7-8601-EEA8D0AE4437}" srcOrd="0" destOrd="0" presId="urn:microsoft.com/office/officeart/2005/8/layout/chevron1"/>
    <dgm:cxn modelId="{E01358AC-9534-4B46-A4B4-84EC02793742}" srcId="{B11845FF-54D9-4DF0-8274-0F6619410B8C}" destId="{610F7B9D-8ABB-4816-980C-2600D611A264}" srcOrd="3" destOrd="0" parTransId="{3DBA9938-524D-498C-85E2-3F470DFC0EC2}" sibTransId="{15771ED6-1B57-41A0-89B7-79E7C082C614}"/>
    <dgm:cxn modelId="{90930AB1-D17E-4C23-A668-A0FBFAB1A045}" type="presOf" srcId="{2CB6CD3B-0455-4C63-96F7-49C64874DF85}" destId="{64BB5C53-F988-4A33-9D32-719842AFC7A0}" srcOrd="0" destOrd="0" presId="urn:microsoft.com/office/officeart/2005/8/layout/chevron1"/>
    <dgm:cxn modelId="{C25F5DC2-111D-42EC-A26A-D8FE86B22B5D}" type="presOf" srcId="{21790E5B-8AC8-4ACF-B815-7F097DE49216}" destId="{70298322-E9D9-47AF-A268-EAAFBF8394BF}" srcOrd="0" destOrd="0" presId="urn:microsoft.com/office/officeart/2005/8/layout/chevron1"/>
    <dgm:cxn modelId="{DF930AF7-2983-4F72-B8A1-9453B9D70C26}" srcId="{B11845FF-54D9-4DF0-8274-0F6619410B8C}" destId="{2CB6CD3B-0455-4C63-96F7-49C64874DF85}" srcOrd="5" destOrd="0" parTransId="{8571DE23-1311-4AB1-87FD-7FCE547C3305}" sibTransId="{CE1354F5-A387-4347-8F15-7CD93399AF0D}"/>
    <dgm:cxn modelId="{3E4E00FF-0267-4F0E-8D05-1FD98D9E8ADE}" srcId="{B11845FF-54D9-4DF0-8274-0F6619410B8C}" destId="{08BE22CA-DBB9-4FB4-9648-F6FC89A18C32}" srcOrd="0" destOrd="0" parTransId="{E7F93352-E3F9-48F0-B27A-AC4641C364BD}" sibTransId="{E988C734-6E95-4257-BCFB-A25A4D9F76C1}"/>
    <dgm:cxn modelId="{846DE0FA-BFD8-4C06-A42D-0592676F738C}" type="presParOf" srcId="{60724CE1-3E8C-4F4E-B114-DDD3DA7A9C72}" destId="{1C313AF1-71E2-4F4C-BE8A-938E46D90E27}" srcOrd="0" destOrd="0" presId="urn:microsoft.com/office/officeart/2005/8/layout/chevron1"/>
    <dgm:cxn modelId="{D1013FB4-1D24-44D1-8CBA-7F532BED2057}" type="presParOf" srcId="{60724CE1-3E8C-4F4E-B114-DDD3DA7A9C72}" destId="{170C668C-410F-424C-BF2D-53A0651104BD}" srcOrd="1" destOrd="0" presId="urn:microsoft.com/office/officeart/2005/8/layout/chevron1"/>
    <dgm:cxn modelId="{40A187FB-78F1-4958-B9C4-CE9574F728CB}" type="presParOf" srcId="{60724CE1-3E8C-4F4E-B114-DDD3DA7A9C72}" destId="{70298322-E9D9-47AF-A268-EAAFBF8394BF}" srcOrd="2" destOrd="0" presId="urn:microsoft.com/office/officeart/2005/8/layout/chevron1"/>
    <dgm:cxn modelId="{7FB72148-AE7B-4BD3-90DF-FA61ACC0C3C4}" type="presParOf" srcId="{60724CE1-3E8C-4F4E-B114-DDD3DA7A9C72}" destId="{EBC9FCE1-58D4-4677-AF90-4476C850B621}" srcOrd="3" destOrd="0" presId="urn:microsoft.com/office/officeart/2005/8/layout/chevron1"/>
    <dgm:cxn modelId="{985F6439-EAC0-49D8-BD86-BB166E11D301}" type="presParOf" srcId="{60724CE1-3E8C-4F4E-B114-DDD3DA7A9C72}" destId="{6D200865-21AA-4CA5-A501-8403008AE26A}" srcOrd="4" destOrd="0" presId="urn:microsoft.com/office/officeart/2005/8/layout/chevron1"/>
    <dgm:cxn modelId="{7F7BDC95-3516-459C-9FCC-9157E8D42034}" type="presParOf" srcId="{60724CE1-3E8C-4F4E-B114-DDD3DA7A9C72}" destId="{ED0C7E43-2792-4865-A6DD-89E101DCC6B7}" srcOrd="5" destOrd="0" presId="urn:microsoft.com/office/officeart/2005/8/layout/chevron1"/>
    <dgm:cxn modelId="{964590FC-718A-4B0F-87C2-F8336D9151C4}" type="presParOf" srcId="{60724CE1-3E8C-4F4E-B114-DDD3DA7A9C72}" destId="{21480E30-DBA9-439E-A3EF-D589144D3D02}" srcOrd="6" destOrd="0" presId="urn:microsoft.com/office/officeart/2005/8/layout/chevron1"/>
    <dgm:cxn modelId="{1B67A30F-C389-4A2E-8C24-A6A173338AD3}" type="presParOf" srcId="{60724CE1-3E8C-4F4E-B114-DDD3DA7A9C72}" destId="{99C1F336-8B53-4535-9839-94A3F4FACC78}" srcOrd="7" destOrd="0" presId="urn:microsoft.com/office/officeart/2005/8/layout/chevron1"/>
    <dgm:cxn modelId="{4D175859-FFEE-4CA0-B325-B6D4E6A3C4FF}" type="presParOf" srcId="{60724CE1-3E8C-4F4E-B114-DDD3DA7A9C72}" destId="{BC10C5E9-506A-4AF7-8601-EEA8D0AE4437}" srcOrd="8" destOrd="0" presId="urn:microsoft.com/office/officeart/2005/8/layout/chevron1"/>
    <dgm:cxn modelId="{A5F1545C-75B1-4722-9C52-90A6506310FC}" type="presParOf" srcId="{60724CE1-3E8C-4F4E-B114-DDD3DA7A9C72}" destId="{49AAB5F0-DF6E-44B7-8D6C-E96856DFCFC8}" srcOrd="9" destOrd="0" presId="urn:microsoft.com/office/officeart/2005/8/layout/chevron1"/>
    <dgm:cxn modelId="{344A7411-D752-44D9-A846-704788E22A35}" type="presParOf" srcId="{60724CE1-3E8C-4F4E-B114-DDD3DA7A9C72}" destId="{64BB5C53-F988-4A33-9D32-719842AFC7A0}" srcOrd="10" destOrd="0" presId="urn:microsoft.com/office/officeart/2005/8/layout/chevron1"/>
    <dgm:cxn modelId="{B438E383-C353-4CB4-AD60-569604272BFD}" type="presParOf" srcId="{60724CE1-3E8C-4F4E-B114-DDD3DA7A9C72}" destId="{4390F8CE-B538-47B8-BBD9-E30D2EADEE4A}" srcOrd="11" destOrd="0" presId="urn:microsoft.com/office/officeart/2005/8/layout/chevron1"/>
    <dgm:cxn modelId="{6EF44C1B-0AA2-4A32-8F50-8716A4A7B93A}" type="presParOf" srcId="{60724CE1-3E8C-4F4E-B114-DDD3DA7A9C72}" destId="{1430C37E-81AB-4221-96B1-F69A204D9423}" srcOrd="12"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37257-C252-6B44-9A4C-467F4EAFF28B}">
      <dsp:nvSpPr>
        <dsp:cNvPr id="0" name=""/>
        <dsp:cNvSpPr/>
      </dsp:nvSpPr>
      <dsp:spPr>
        <a:xfrm>
          <a:off x="676370" y="1113541"/>
          <a:ext cx="5486374" cy="4297678"/>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noFill/>
          </a:endParaRPr>
        </a:p>
      </dsp:txBody>
      <dsp:txXfrm>
        <a:off x="1442485" y="1620329"/>
        <a:ext cx="3163315" cy="3284101"/>
      </dsp:txXfrm>
    </dsp:sp>
    <dsp:sp modelId="{D503EB36-935A-DE41-BA72-DB67771BF952}">
      <dsp:nvSpPr>
        <dsp:cNvPr id="0" name=""/>
        <dsp:cNvSpPr/>
      </dsp:nvSpPr>
      <dsp:spPr>
        <a:xfrm>
          <a:off x="3294792" y="1106688"/>
          <a:ext cx="5486374" cy="4297678"/>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noFill/>
          </a:endParaRPr>
        </a:p>
      </dsp:txBody>
      <dsp:txXfrm>
        <a:off x="4851736" y="1613476"/>
        <a:ext cx="3163315" cy="3284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13AF1-71E2-4F4C-BE8A-938E46D90E27}">
      <dsp:nvSpPr>
        <dsp:cNvPr id="0" name=""/>
        <dsp:cNvSpPr/>
      </dsp:nvSpPr>
      <dsp:spPr>
        <a:xfrm>
          <a:off x="0"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Identify</a:t>
          </a:r>
        </a:p>
      </dsp:txBody>
      <dsp:txXfrm>
        <a:off x="281948" y="138791"/>
        <a:ext cx="845843" cy="563895"/>
      </dsp:txXfrm>
    </dsp:sp>
    <dsp:sp modelId="{70298322-E9D9-47AF-A268-EAAFBF8394BF}">
      <dsp:nvSpPr>
        <dsp:cNvPr id="0" name=""/>
        <dsp:cNvSpPr/>
      </dsp:nvSpPr>
      <dsp:spPr>
        <a:xfrm>
          <a:off x="1268764"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Recruit</a:t>
          </a:r>
        </a:p>
      </dsp:txBody>
      <dsp:txXfrm>
        <a:off x="1550712" y="138791"/>
        <a:ext cx="845843" cy="563895"/>
      </dsp:txXfrm>
    </dsp:sp>
    <dsp:sp modelId="{6D200865-21AA-4CA5-A501-8403008AE26A}">
      <dsp:nvSpPr>
        <dsp:cNvPr id="0" name=""/>
        <dsp:cNvSpPr/>
      </dsp:nvSpPr>
      <dsp:spPr>
        <a:xfrm>
          <a:off x="2537529"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Interview</a:t>
          </a:r>
        </a:p>
      </dsp:txBody>
      <dsp:txXfrm>
        <a:off x="2819477" y="138791"/>
        <a:ext cx="845843" cy="563895"/>
      </dsp:txXfrm>
    </dsp:sp>
    <dsp:sp modelId="{21480E30-DBA9-439E-A3EF-D589144D3D02}">
      <dsp:nvSpPr>
        <dsp:cNvPr id="0" name=""/>
        <dsp:cNvSpPr/>
      </dsp:nvSpPr>
      <dsp:spPr>
        <a:xfrm>
          <a:off x="3806293"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Hire</a:t>
          </a:r>
        </a:p>
      </dsp:txBody>
      <dsp:txXfrm>
        <a:off x="4088241" y="138791"/>
        <a:ext cx="845843" cy="563895"/>
      </dsp:txXfrm>
    </dsp:sp>
    <dsp:sp modelId="{BC10C5E9-506A-4AF7-8601-EEA8D0AE4437}">
      <dsp:nvSpPr>
        <dsp:cNvPr id="0" name=""/>
        <dsp:cNvSpPr/>
      </dsp:nvSpPr>
      <dsp:spPr>
        <a:xfrm>
          <a:off x="5075058"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Onboard / Train</a:t>
          </a:r>
        </a:p>
      </dsp:txBody>
      <dsp:txXfrm>
        <a:off x="5357006" y="138791"/>
        <a:ext cx="845843" cy="563895"/>
      </dsp:txXfrm>
    </dsp:sp>
    <dsp:sp modelId="{64BB5C53-F988-4A33-9D32-719842AFC7A0}">
      <dsp:nvSpPr>
        <dsp:cNvPr id="0" name=""/>
        <dsp:cNvSpPr/>
      </dsp:nvSpPr>
      <dsp:spPr>
        <a:xfrm>
          <a:off x="6343822"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Deploy / Develop</a:t>
          </a:r>
        </a:p>
      </dsp:txBody>
      <dsp:txXfrm>
        <a:off x="6625770" y="138791"/>
        <a:ext cx="845843" cy="563895"/>
      </dsp:txXfrm>
    </dsp:sp>
    <dsp:sp modelId="{1430C37E-81AB-4221-96B1-F69A204D9423}">
      <dsp:nvSpPr>
        <dsp:cNvPr id="0" name=""/>
        <dsp:cNvSpPr/>
      </dsp:nvSpPr>
      <dsp:spPr>
        <a:xfrm>
          <a:off x="7612587"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Retain / Separate</a:t>
          </a:r>
        </a:p>
      </dsp:txBody>
      <dsp:txXfrm>
        <a:off x="7894535" y="138791"/>
        <a:ext cx="845843" cy="5638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3E1D7-ADC5-4795-8A87-7A4A41C69562}">
      <dsp:nvSpPr>
        <dsp:cNvPr id="0" name=""/>
        <dsp:cNvSpPr/>
      </dsp:nvSpPr>
      <dsp:spPr>
        <a:xfrm>
          <a:off x="1042057" y="0"/>
          <a:ext cx="4195481" cy="4195481"/>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r" defTabSz="533400">
            <a:lnSpc>
              <a:spcPct val="90000"/>
            </a:lnSpc>
            <a:spcBef>
              <a:spcPct val="0"/>
            </a:spcBef>
            <a:spcAft>
              <a:spcPct val="35000"/>
            </a:spcAft>
            <a:buNone/>
          </a:pPr>
          <a:r>
            <a:rPr lang="en-US" sz="1200" b="1" kern="1200" dirty="0"/>
            <a:t>Balance of the Organization</a:t>
          </a:r>
        </a:p>
      </dsp:txBody>
      <dsp:txXfrm>
        <a:off x="2553270" y="209774"/>
        <a:ext cx="1173056" cy="629322"/>
      </dsp:txXfrm>
    </dsp:sp>
    <dsp:sp modelId="{8C5847A8-C8FE-4D04-9FD3-64BD809B375A}">
      <dsp:nvSpPr>
        <dsp:cNvPr id="0" name=""/>
        <dsp:cNvSpPr/>
      </dsp:nvSpPr>
      <dsp:spPr>
        <a:xfrm>
          <a:off x="1089475" y="676781"/>
          <a:ext cx="3356384" cy="3356384"/>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r" defTabSz="533400">
            <a:lnSpc>
              <a:spcPct val="90000"/>
            </a:lnSpc>
            <a:spcBef>
              <a:spcPct val="0"/>
            </a:spcBef>
            <a:spcAft>
              <a:spcPct val="35000"/>
            </a:spcAft>
            <a:buNone/>
          </a:pPr>
          <a:r>
            <a:rPr lang="en-US" sz="1200" b="1" kern="1200" dirty="0"/>
            <a:t>Educated Base of Employees</a:t>
          </a:r>
        </a:p>
      </dsp:txBody>
      <dsp:txXfrm>
        <a:off x="2181139" y="878164"/>
        <a:ext cx="1173056" cy="604149"/>
      </dsp:txXfrm>
    </dsp:sp>
    <dsp:sp modelId="{742D2C02-2343-4B22-8543-8CE2EA565CF6}">
      <dsp:nvSpPr>
        <dsp:cNvPr id="0" name=""/>
        <dsp:cNvSpPr/>
      </dsp:nvSpPr>
      <dsp:spPr>
        <a:xfrm>
          <a:off x="1196862" y="1371611"/>
          <a:ext cx="2517288" cy="2517288"/>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r" defTabSz="533400">
            <a:lnSpc>
              <a:spcPct val="90000"/>
            </a:lnSpc>
            <a:spcBef>
              <a:spcPct val="0"/>
            </a:spcBef>
            <a:spcAft>
              <a:spcPct val="35000"/>
            </a:spcAft>
            <a:buNone/>
          </a:pPr>
          <a:r>
            <a:rPr lang="en-US" sz="1200" b="1" kern="1200" dirty="0"/>
            <a:t>Mentors &amp; Affinity Group Members</a:t>
          </a:r>
        </a:p>
      </dsp:txBody>
      <dsp:txXfrm>
        <a:off x="1868978" y="1560408"/>
        <a:ext cx="1173056" cy="566389"/>
      </dsp:txXfrm>
    </dsp:sp>
    <dsp:sp modelId="{8E361550-775B-4E0A-8DA3-0E96365C5DC4}">
      <dsp:nvSpPr>
        <dsp:cNvPr id="0" name=""/>
        <dsp:cNvSpPr/>
      </dsp:nvSpPr>
      <dsp:spPr>
        <a:xfrm>
          <a:off x="1280168" y="2103127"/>
          <a:ext cx="1554476" cy="1554476"/>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Veteran New Hires</a:t>
          </a:r>
        </a:p>
      </dsp:txBody>
      <dsp:txXfrm>
        <a:off x="1507815" y="2491746"/>
        <a:ext cx="1099180" cy="777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13AF1-71E2-4F4C-BE8A-938E46D90E27}">
      <dsp:nvSpPr>
        <dsp:cNvPr id="0" name=""/>
        <dsp:cNvSpPr/>
      </dsp:nvSpPr>
      <dsp:spPr>
        <a:xfrm>
          <a:off x="0"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Identify</a:t>
          </a:r>
        </a:p>
      </dsp:txBody>
      <dsp:txXfrm>
        <a:off x="281948" y="138791"/>
        <a:ext cx="845843" cy="563895"/>
      </dsp:txXfrm>
    </dsp:sp>
    <dsp:sp modelId="{70298322-E9D9-47AF-A268-EAAFBF8394BF}">
      <dsp:nvSpPr>
        <dsp:cNvPr id="0" name=""/>
        <dsp:cNvSpPr/>
      </dsp:nvSpPr>
      <dsp:spPr>
        <a:xfrm>
          <a:off x="1268764"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Recruit</a:t>
          </a:r>
        </a:p>
      </dsp:txBody>
      <dsp:txXfrm>
        <a:off x="1550712" y="138791"/>
        <a:ext cx="845843" cy="563895"/>
      </dsp:txXfrm>
    </dsp:sp>
    <dsp:sp modelId="{6D200865-21AA-4CA5-A501-8403008AE26A}">
      <dsp:nvSpPr>
        <dsp:cNvPr id="0" name=""/>
        <dsp:cNvSpPr/>
      </dsp:nvSpPr>
      <dsp:spPr>
        <a:xfrm>
          <a:off x="2537529"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Interview</a:t>
          </a:r>
        </a:p>
      </dsp:txBody>
      <dsp:txXfrm>
        <a:off x="2819477" y="138791"/>
        <a:ext cx="845843" cy="563895"/>
      </dsp:txXfrm>
    </dsp:sp>
    <dsp:sp modelId="{21480E30-DBA9-439E-A3EF-D589144D3D02}">
      <dsp:nvSpPr>
        <dsp:cNvPr id="0" name=""/>
        <dsp:cNvSpPr/>
      </dsp:nvSpPr>
      <dsp:spPr>
        <a:xfrm>
          <a:off x="3806293"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Hire</a:t>
          </a:r>
        </a:p>
      </dsp:txBody>
      <dsp:txXfrm>
        <a:off x="4088241" y="138791"/>
        <a:ext cx="845843" cy="563895"/>
      </dsp:txXfrm>
    </dsp:sp>
    <dsp:sp modelId="{BC10C5E9-506A-4AF7-8601-EEA8D0AE4437}">
      <dsp:nvSpPr>
        <dsp:cNvPr id="0" name=""/>
        <dsp:cNvSpPr/>
      </dsp:nvSpPr>
      <dsp:spPr>
        <a:xfrm>
          <a:off x="5075058"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Onboard / Train</a:t>
          </a:r>
        </a:p>
      </dsp:txBody>
      <dsp:txXfrm>
        <a:off x="5357006" y="138791"/>
        <a:ext cx="845843" cy="563895"/>
      </dsp:txXfrm>
    </dsp:sp>
    <dsp:sp modelId="{64BB5C53-F988-4A33-9D32-719842AFC7A0}">
      <dsp:nvSpPr>
        <dsp:cNvPr id="0" name=""/>
        <dsp:cNvSpPr/>
      </dsp:nvSpPr>
      <dsp:spPr>
        <a:xfrm>
          <a:off x="6343822"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Deploy / Develop</a:t>
          </a:r>
        </a:p>
      </dsp:txBody>
      <dsp:txXfrm>
        <a:off x="6625770" y="138791"/>
        <a:ext cx="845843" cy="563895"/>
      </dsp:txXfrm>
    </dsp:sp>
    <dsp:sp modelId="{1430C37E-81AB-4221-96B1-F69A204D9423}">
      <dsp:nvSpPr>
        <dsp:cNvPr id="0" name=""/>
        <dsp:cNvSpPr/>
      </dsp:nvSpPr>
      <dsp:spPr>
        <a:xfrm>
          <a:off x="7612587"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Retain / Separate</a:t>
          </a:r>
        </a:p>
      </dsp:txBody>
      <dsp:txXfrm>
        <a:off x="7894535" y="138791"/>
        <a:ext cx="845843" cy="56389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692050" cy="35508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826093" y="0"/>
            <a:ext cx="3692050" cy="355083"/>
          </a:xfrm>
          <a:prstGeom prst="rect">
            <a:avLst/>
          </a:prstGeom>
        </p:spPr>
        <p:txBody>
          <a:bodyPr vert="horz" lIns="91440" tIns="45720" rIns="91440" bIns="45720" rtlCol="0"/>
          <a:lstStyle>
            <a:lvl1pPr algn="r">
              <a:defRPr sz="1200"/>
            </a:lvl1pPr>
          </a:lstStyle>
          <a:p>
            <a:fld id="{17175924-51B1-461B-B8F8-DC1360F9099A}" type="datetimeFigureOut">
              <a:rPr lang="en-US" smtClean="0"/>
              <a:t>3/16/25</a:t>
            </a:fld>
            <a:endParaRPr lang="en-US" dirty="0"/>
          </a:p>
        </p:txBody>
      </p:sp>
      <p:sp>
        <p:nvSpPr>
          <p:cNvPr id="4" name="Slide Image Placeholder 3"/>
          <p:cNvSpPr>
            <a:spLocks noGrp="1" noRot="1" noChangeAspect="1"/>
          </p:cNvSpPr>
          <p:nvPr>
            <p:ph type="sldImg" idx="2"/>
          </p:nvPr>
        </p:nvSpPr>
        <p:spPr>
          <a:xfrm>
            <a:off x="2136775" y="884238"/>
            <a:ext cx="4246563" cy="23891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852012" y="3405843"/>
            <a:ext cx="6816090" cy="278659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93"/>
            <a:ext cx="3692050" cy="35508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826093" y="6721993"/>
            <a:ext cx="3692050" cy="355082"/>
          </a:xfrm>
          <a:prstGeom prst="rect">
            <a:avLst/>
          </a:prstGeom>
        </p:spPr>
        <p:txBody>
          <a:bodyPr vert="horz" lIns="91440" tIns="45720" rIns="91440" bIns="45720" rtlCol="0" anchor="b"/>
          <a:lstStyle>
            <a:lvl1pPr algn="r">
              <a:defRPr sz="1200"/>
            </a:lvl1pPr>
          </a:lstStyle>
          <a:p>
            <a:fld id="{F0749F43-F843-4AB8-964E-518C16983D58}" type="slidenum">
              <a:rPr lang="en-US" smtClean="0"/>
              <a:t>‹#›</a:t>
            </a:fld>
            <a:endParaRPr lang="en-US" dirty="0"/>
          </a:p>
        </p:txBody>
      </p:sp>
    </p:spTree>
    <p:extLst>
      <p:ext uri="{BB962C8B-B14F-4D97-AF65-F5344CB8AC3E}">
        <p14:creationId xmlns:p14="http://schemas.microsoft.com/office/powerpoint/2010/main" val="35803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download.militaryonesource.mil/12038/MOS/Reports/2015-Demographics-Report.pdf"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ivmf.syracuse.edu/wp-content/uploads/2016/08/USAA_paper3_8.30.16_REVISED_digtial.pd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medium.com/@HRCaroline/8-in-10-employers-lack-recruitment-programs-for-veterans-3426e6ba72ae"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uschamber.com/sbindex/uploads/SBI_2021_Q1.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My explanation for the basis in these difficulties lies in what I call the civil-military gap. </a:t>
            </a:r>
          </a:p>
          <a:p>
            <a:r>
              <a:rPr lang="en-US" dirty="0"/>
              <a:t>So let’s start with a definition.</a:t>
            </a:r>
          </a:p>
        </p:txBody>
      </p:sp>
      <p:sp>
        <p:nvSpPr>
          <p:cNvPr id="4" name="Slide Number Placeholder 3"/>
          <p:cNvSpPr>
            <a:spLocks noGrp="1"/>
          </p:cNvSpPr>
          <p:nvPr>
            <p:ph type="sldNum" sz="quarter" idx="5"/>
          </p:nvPr>
        </p:nvSpPr>
        <p:spPr/>
        <p:txBody>
          <a:bodyPr/>
          <a:lstStyle/>
          <a:p>
            <a:fld id="{F0749F43-F843-4AB8-964E-518C16983D58}" type="slidenum">
              <a:rPr lang="en-US" smtClean="0"/>
              <a:t>3</a:t>
            </a:fld>
            <a:endParaRPr lang="en-US" dirty="0"/>
          </a:p>
        </p:txBody>
      </p:sp>
    </p:spTree>
    <p:extLst>
      <p:ext uri="{BB962C8B-B14F-4D97-AF65-F5344CB8AC3E}">
        <p14:creationId xmlns:p14="http://schemas.microsoft.com/office/powerpoint/2010/main" val="236125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percentage of veterans in the US has not been this low since 1940 – since before WW II - and it will continue to drop. </a:t>
            </a:r>
          </a:p>
          <a:p>
            <a:pPr marL="171450" indent="-171450">
              <a:buFont typeface="Arial" panose="020B0604020202020204" pitchFamily="34" charset="0"/>
              <a:buChar char="•"/>
            </a:pPr>
            <a:r>
              <a:rPr lang="en-US" dirty="0"/>
              <a:t>Within the next 15 years, veterans will comprise a smaller % of the US population than at any time since before WW I. </a:t>
            </a:r>
          </a:p>
          <a:p>
            <a:pPr marL="171450" indent="-171450">
              <a:buFont typeface="Arial" panose="020B0604020202020204" pitchFamily="34" charset="0"/>
              <a:buChar char="•"/>
            </a:pPr>
            <a:r>
              <a:rPr lang="en-US" dirty="0"/>
              <a:t>Although the overall population of veterans continues to fall, the percentages of some demographics within that population is rising</a:t>
            </a:r>
          </a:p>
        </p:txBody>
      </p:sp>
      <p:sp>
        <p:nvSpPr>
          <p:cNvPr id="4" name="Slide Number Placeholder 3"/>
          <p:cNvSpPr>
            <a:spLocks noGrp="1"/>
          </p:cNvSpPr>
          <p:nvPr>
            <p:ph type="sldNum" sz="quarter" idx="5"/>
          </p:nvPr>
        </p:nvSpPr>
        <p:spPr/>
        <p:txBody>
          <a:bodyPr/>
          <a:lstStyle/>
          <a:p>
            <a:fld id="{F0749F43-F843-4AB8-964E-518C16983D58}" type="slidenum">
              <a:rPr lang="en-US" smtClean="0"/>
              <a:t>38</a:t>
            </a:fld>
            <a:endParaRPr lang="en-US" dirty="0"/>
          </a:p>
        </p:txBody>
      </p:sp>
    </p:spTree>
    <p:extLst>
      <p:ext uri="{BB962C8B-B14F-4D97-AF65-F5344CB8AC3E}">
        <p14:creationId xmlns:p14="http://schemas.microsoft.com/office/powerpoint/2010/main" val="1512795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39</a:t>
            </a:fld>
            <a:endParaRPr lang="en-US" dirty="0"/>
          </a:p>
        </p:txBody>
      </p:sp>
    </p:spTree>
    <p:extLst>
      <p:ext uri="{BB962C8B-B14F-4D97-AF65-F5344CB8AC3E}">
        <p14:creationId xmlns:p14="http://schemas.microsoft.com/office/powerpoint/2010/main" val="2765583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40</a:t>
            </a:fld>
            <a:endParaRPr lang="en-US" dirty="0"/>
          </a:p>
        </p:txBody>
      </p:sp>
    </p:spTree>
    <p:extLst>
      <p:ext uri="{BB962C8B-B14F-4D97-AF65-F5344CB8AC3E}">
        <p14:creationId xmlns:p14="http://schemas.microsoft.com/office/powerpoint/2010/main" val="2628382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As the chart indicates, Elected veteran leadership is at an historic low</a:t>
            </a:r>
          </a:p>
          <a:p>
            <a:pPr lvl="0"/>
            <a:r>
              <a:rPr lang="en-US" dirty="0"/>
              <a:t>99.5% of the American public has not served on active duty at any given time in the period since 9/11. </a:t>
            </a:r>
          </a:p>
        </p:txBody>
      </p:sp>
      <p:sp>
        <p:nvSpPr>
          <p:cNvPr id="4" name="Slide Number Placeholder 3"/>
          <p:cNvSpPr>
            <a:spLocks noGrp="1"/>
          </p:cNvSpPr>
          <p:nvPr>
            <p:ph type="sldNum" sz="quarter" idx="10"/>
          </p:nvPr>
        </p:nvSpPr>
        <p:spPr/>
        <p:txBody>
          <a:bodyPr/>
          <a:lstStyle/>
          <a:p>
            <a:fld id="{F0749F43-F843-4AB8-964E-518C16983D58}" type="slidenum">
              <a:rPr lang="en-US" smtClean="0"/>
              <a:t>41</a:t>
            </a:fld>
            <a:endParaRPr lang="en-US" dirty="0"/>
          </a:p>
        </p:txBody>
      </p:sp>
    </p:spTree>
    <p:extLst>
      <p:ext uri="{BB962C8B-B14F-4D97-AF65-F5344CB8AC3E}">
        <p14:creationId xmlns:p14="http://schemas.microsoft.com/office/powerpoint/2010/main" val="58179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As the chart indicates, Elected veteran leadership is at an historic low</a:t>
            </a:r>
          </a:p>
          <a:p>
            <a:pPr lvl="0"/>
            <a:r>
              <a:rPr lang="en-US" dirty="0"/>
              <a:t>99.5% of the American public has not served on active duty at any given time in the period since 9/11. </a:t>
            </a:r>
          </a:p>
        </p:txBody>
      </p:sp>
      <p:sp>
        <p:nvSpPr>
          <p:cNvPr id="4" name="Slide Number Placeholder 3"/>
          <p:cNvSpPr>
            <a:spLocks noGrp="1"/>
          </p:cNvSpPr>
          <p:nvPr>
            <p:ph type="sldNum" sz="quarter" idx="10"/>
          </p:nvPr>
        </p:nvSpPr>
        <p:spPr/>
        <p:txBody>
          <a:bodyPr/>
          <a:lstStyle/>
          <a:p>
            <a:fld id="{F0749F43-F843-4AB8-964E-518C16983D58}" type="slidenum">
              <a:rPr lang="en-US" smtClean="0"/>
              <a:t>42</a:t>
            </a:fld>
            <a:endParaRPr lang="en-US" dirty="0"/>
          </a:p>
        </p:txBody>
      </p:sp>
    </p:spTree>
    <p:extLst>
      <p:ext uri="{BB962C8B-B14F-4D97-AF65-F5344CB8AC3E}">
        <p14:creationId xmlns:p14="http://schemas.microsoft.com/office/powerpoint/2010/main" val="2766656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43</a:t>
            </a:fld>
            <a:endParaRPr lang="en-US" dirty="0"/>
          </a:p>
        </p:txBody>
      </p:sp>
    </p:spTree>
    <p:extLst>
      <p:ext uri="{BB962C8B-B14F-4D97-AF65-F5344CB8AC3E}">
        <p14:creationId xmlns:p14="http://schemas.microsoft.com/office/powerpoint/2010/main" val="3153607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44</a:t>
            </a:fld>
            <a:endParaRPr lang="en-US" dirty="0"/>
          </a:p>
        </p:txBody>
      </p:sp>
    </p:spTree>
    <p:extLst>
      <p:ext uri="{BB962C8B-B14F-4D97-AF65-F5344CB8AC3E}">
        <p14:creationId xmlns:p14="http://schemas.microsoft.com/office/powerpoint/2010/main" val="2114263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more impactful, leaders in today’s corporate world tend to not include veterans.</a:t>
            </a:r>
          </a:p>
          <a:p>
            <a:r>
              <a:rPr lang="en-US" dirty="0"/>
              <a:t>Start with the fact that half of veterans are beyond retirement age           [CLICK]</a:t>
            </a:r>
          </a:p>
          <a:p>
            <a:r>
              <a:rPr lang="en-US" dirty="0"/>
              <a:t>Add to that the fact that only 2.6% of publicly-held corporations had CEOs with ANY military background – which is a 90% drop since 1980.</a:t>
            </a:r>
          </a:p>
          <a:p>
            <a:r>
              <a:rPr lang="en-US" dirty="0"/>
              <a:t>So what?</a:t>
            </a:r>
          </a:p>
          <a:p>
            <a:r>
              <a:rPr lang="en-US" dirty="0"/>
              <a:t>There are fewer and fewer corporate leaders that understand who veterans are, what they’ve done, and what they can do. </a:t>
            </a:r>
          </a:p>
        </p:txBody>
      </p:sp>
      <p:sp>
        <p:nvSpPr>
          <p:cNvPr id="4" name="Slide Number Placeholder 3"/>
          <p:cNvSpPr>
            <a:spLocks noGrp="1"/>
          </p:cNvSpPr>
          <p:nvPr>
            <p:ph type="sldNum" sz="quarter" idx="10"/>
          </p:nvPr>
        </p:nvSpPr>
        <p:spPr/>
        <p:txBody>
          <a:bodyPr/>
          <a:lstStyle/>
          <a:p>
            <a:fld id="{F0749F43-F843-4AB8-964E-518C16983D58}" type="slidenum">
              <a:rPr lang="en-US" smtClean="0"/>
              <a:t>45</a:t>
            </a:fld>
            <a:endParaRPr lang="en-US" dirty="0"/>
          </a:p>
        </p:txBody>
      </p:sp>
    </p:spTree>
    <p:extLst>
      <p:ext uri="{BB962C8B-B14F-4D97-AF65-F5344CB8AC3E}">
        <p14:creationId xmlns:p14="http://schemas.microsoft.com/office/powerpoint/2010/main" val="939271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more impactful, leaders in today’s corporate world tend to not include veterans.</a:t>
            </a:r>
          </a:p>
          <a:p>
            <a:r>
              <a:rPr lang="en-US" dirty="0"/>
              <a:t>Start with the fact that half of veterans are beyond retirement age           [CLICK]</a:t>
            </a:r>
          </a:p>
          <a:p>
            <a:r>
              <a:rPr lang="en-US" dirty="0"/>
              <a:t>Add to that the fact that only 2.6% of publicly-held corporations had CEOs with ANY military background – which is a 90% drop since 1980.</a:t>
            </a:r>
          </a:p>
          <a:p>
            <a:r>
              <a:rPr lang="en-US" dirty="0"/>
              <a:t>So what?</a:t>
            </a:r>
          </a:p>
          <a:p>
            <a:r>
              <a:rPr lang="en-US" dirty="0"/>
              <a:t>There are fewer and fewer corporate leaders that understand who veterans are, what they’ve done, and what they can do. </a:t>
            </a:r>
          </a:p>
        </p:txBody>
      </p:sp>
      <p:sp>
        <p:nvSpPr>
          <p:cNvPr id="4" name="Slide Number Placeholder 3"/>
          <p:cNvSpPr>
            <a:spLocks noGrp="1"/>
          </p:cNvSpPr>
          <p:nvPr>
            <p:ph type="sldNum" sz="quarter" idx="10"/>
          </p:nvPr>
        </p:nvSpPr>
        <p:spPr/>
        <p:txBody>
          <a:bodyPr/>
          <a:lstStyle/>
          <a:p>
            <a:fld id="{F0749F43-F843-4AB8-964E-518C16983D58}" type="slidenum">
              <a:rPr lang="en-US" smtClean="0"/>
              <a:t>46</a:t>
            </a:fld>
            <a:endParaRPr lang="en-US" dirty="0"/>
          </a:p>
        </p:txBody>
      </p:sp>
    </p:spTree>
    <p:extLst>
      <p:ext uri="{BB962C8B-B14F-4D97-AF65-F5344CB8AC3E}">
        <p14:creationId xmlns:p14="http://schemas.microsoft.com/office/powerpoint/2010/main" val="3343691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47</a:t>
            </a:fld>
            <a:endParaRPr lang="en-US" dirty="0"/>
          </a:p>
        </p:txBody>
      </p:sp>
    </p:spTree>
    <p:extLst>
      <p:ext uri="{BB962C8B-B14F-4D97-AF65-F5344CB8AC3E}">
        <p14:creationId xmlns:p14="http://schemas.microsoft.com/office/powerpoint/2010/main" val="165041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My explanation for the basis in these difficulties lies in what I call the civil-military gap. </a:t>
            </a:r>
          </a:p>
          <a:p>
            <a:r>
              <a:rPr lang="en-US" dirty="0"/>
              <a:t>So let’s start with a definition.</a:t>
            </a:r>
          </a:p>
        </p:txBody>
      </p:sp>
      <p:sp>
        <p:nvSpPr>
          <p:cNvPr id="4" name="Slide Number Placeholder 3"/>
          <p:cNvSpPr>
            <a:spLocks noGrp="1"/>
          </p:cNvSpPr>
          <p:nvPr>
            <p:ph type="sldNum" sz="quarter" idx="5"/>
          </p:nvPr>
        </p:nvSpPr>
        <p:spPr/>
        <p:txBody>
          <a:bodyPr/>
          <a:lstStyle/>
          <a:p>
            <a:fld id="{F0749F43-F843-4AB8-964E-518C16983D58}" type="slidenum">
              <a:rPr lang="en-US" smtClean="0"/>
              <a:t>5</a:t>
            </a:fld>
            <a:endParaRPr lang="en-US" dirty="0"/>
          </a:p>
        </p:txBody>
      </p:sp>
    </p:spTree>
    <p:extLst>
      <p:ext uri="{BB962C8B-B14F-4D97-AF65-F5344CB8AC3E}">
        <p14:creationId xmlns:p14="http://schemas.microsoft.com/office/powerpoint/2010/main" val="1436441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48</a:t>
            </a:fld>
            <a:endParaRPr lang="en-US" dirty="0"/>
          </a:p>
        </p:txBody>
      </p:sp>
    </p:spTree>
    <p:extLst>
      <p:ext uri="{BB962C8B-B14F-4D97-AF65-F5344CB8AC3E}">
        <p14:creationId xmlns:p14="http://schemas.microsoft.com/office/powerpoint/2010/main" val="827273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1" dirty="0"/>
              <a:t>Even more directly, </a:t>
            </a:r>
            <a:r>
              <a:rPr lang="en-US" dirty="0"/>
              <a:t>The American public does not live near or interact with the military population. Check out the heat maps on the right side of the slide</a:t>
            </a:r>
            <a:endParaRPr lang="en-US" sz="1200" i="1" dirty="0"/>
          </a:p>
          <a:p>
            <a:pPr marL="285750" indent="-285750">
              <a:buFont typeface="Arial" panose="020B0604020202020204" pitchFamily="34" charset="0"/>
              <a:buChar char="•"/>
            </a:pPr>
            <a:r>
              <a:rPr lang="en-US" sz="1200" i="1" dirty="0"/>
              <a:t>84% of post-9/11 veterans say the public does not understand the problems those in the military face</a:t>
            </a:r>
          </a:p>
          <a:p>
            <a:pPr marL="285750" indent="-285750">
              <a:buFont typeface="Arial" panose="020B0604020202020204" pitchFamily="34" charset="0"/>
              <a:buChar char="•"/>
            </a:pPr>
            <a:r>
              <a:rPr lang="en-US" sz="1200" i="1" dirty="0"/>
              <a:t>76% of pre-9/11 veterans and 71% of the public agree</a:t>
            </a:r>
            <a:endParaRPr lang="en-US" dirty="0"/>
          </a:p>
        </p:txBody>
      </p:sp>
      <p:sp>
        <p:nvSpPr>
          <p:cNvPr id="4" name="Slide Number Placeholder 3"/>
          <p:cNvSpPr>
            <a:spLocks noGrp="1"/>
          </p:cNvSpPr>
          <p:nvPr>
            <p:ph type="sldNum" sz="quarter" idx="10"/>
          </p:nvPr>
        </p:nvSpPr>
        <p:spPr/>
        <p:txBody>
          <a:bodyPr/>
          <a:lstStyle/>
          <a:p>
            <a:fld id="{F0749F43-F843-4AB8-964E-518C16983D58}" type="slidenum">
              <a:rPr lang="en-US" smtClean="0"/>
              <a:t>49</a:t>
            </a:fld>
            <a:endParaRPr lang="en-US" dirty="0"/>
          </a:p>
        </p:txBody>
      </p:sp>
    </p:spTree>
    <p:extLst>
      <p:ext uri="{BB962C8B-B14F-4D97-AF65-F5344CB8AC3E}">
        <p14:creationId xmlns:p14="http://schemas.microsoft.com/office/powerpoint/2010/main" val="1896788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50</a:t>
            </a:fld>
            <a:endParaRPr lang="en-US" dirty="0"/>
          </a:p>
        </p:txBody>
      </p:sp>
    </p:spTree>
    <p:extLst>
      <p:ext uri="{BB962C8B-B14F-4D97-AF65-F5344CB8AC3E}">
        <p14:creationId xmlns:p14="http://schemas.microsoft.com/office/powerpoint/2010/main" val="1918197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51</a:t>
            </a:fld>
            <a:endParaRPr lang="en-US" dirty="0"/>
          </a:p>
        </p:txBody>
      </p:sp>
    </p:spTree>
    <p:extLst>
      <p:ext uri="{BB962C8B-B14F-4D97-AF65-F5344CB8AC3E}">
        <p14:creationId xmlns:p14="http://schemas.microsoft.com/office/powerpoint/2010/main" val="918408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Sources: U.S. Department of Veterans Affairs, </a:t>
            </a:r>
            <a:r>
              <a:rPr lang="en-US" sz="1200" dirty="0" err="1"/>
              <a:t>VetPop</a:t>
            </a:r>
            <a:r>
              <a:rPr lang="en-US" sz="1200" dirty="0"/>
              <a:t> 2007 Data, “Table 2S: Separations by State, Period, Age Group, Gender 2000-2036,” 2007. U.S. Department of Defense, “2015 Demographic Profile of the Military Community,” 2015, accessed December 31, 2016, </a:t>
            </a:r>
            <a:r>
              <a:rPr lang="en-US" sz="1200" u="sng" dirty="0">
                <a:hlinkClick r:id="rId3"/>
              </a:rPr>
              <a:t>http://download.militaryonesource.mil/12038/MOS/Reports/2015-Demographics-Report.pdf</a:t>
            </a:r>
            <a:r>
              <a:rPr lang="en-US" sz="1200" dirty="0"/>
              <a:t>.  Maury, R., Stone, B., </a:t>
            </a:r>
            <a:r>
              <a:rPr lang="en-US" sz="1200" dirty="0" err="1"/>
              <a:t>Bradbard</a:t>
            </a:r>
            <a:r>
              <a:rPr lang="en-US" sz="1200" dirty="0"/>
              <a:t>, D.A., Armstrong, N.A., Haynie, J.M., “Workforce Readiness Alignment: The Relationship Between Job Preferences, Retention, and Earnings (Workforce Readiness Briefs, Paper No. 3),” Institute for Veterans and Military Families, Syracuse University, August 2016, accessed October 27, 2017, </a:t>
            </a:r>
            <a:r>
              <a:rPr lang="en-US" sz="1200" dirty="0">
                <a:hlinkClick r:id="rId4"/>
              </a:rPr>
              <a:t>https://ivmf.syracuse.edu/wp-content/uploads/2016/08/USAA_paper3_8.30.16_REVISED_digtial.pdf</a:t>
            </a:r>
            <a:r>
              <a:rPr lang="en-US" sz="1200" dirty="0"/>
              <a:t>.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52</a:t>
            </a:fld>
            <a:endParaRPr lang="en-US" dirty="0"/>
          </a:p>
        </p:txBody>
      </p:sp>
    </p:spTree>
    <p:extLst>
      <p:ext uri="{BB962C8B-B14F-4D97-AF65-F5344CB8AC3E}">
        <p14:creationId xmlns:p14="http://schemas.microsoft.com/office/powerpoint/2010/main" val="3303398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Sources: Roy Maurer, “8 in 10 Employers Lack Recruitment Programs for Veterans,” </a:t>
            </a:r>
            <a:r>
              <a:rPr lang="en-US" sz="1200" dirty="0" err="1"/>
              <a:t>Medium.com</a:t>
            </a:r>
            <a:r>
              <a:rPr lang="en-US" sz="1200" dirty="0"/>
              <a:t>, May 25, 2015, accessed August 26, 2022, </a:t>
            </a:r>
            <a:r>
              <a:rPr lang="en-US" sz="1200" dirty="0">
                <a:hlinkClick r:id="rId3"/>
              </a:rPr>
              <a:t>https://medium.com/@HRCaroline/8-in-10-employers-lack-recruitment-programs-for-veterans-3426e6ba72ae</a:t>
            </a:r>
            <a:r>
              <a:rPr lang="en-US" sz="1200" dirty="0"/>
              <a:t>. “Small Business Index: The Voice of Small Business Owners,” </a:t>
            </a:r>
            <a:r>
              <a:rPr lang="en-US" sz="1200" dirty="0" err="1"/>
              <a:t>Metlife</a:t>
            </a:r>
            <a:r>
              <a:rPr lang="en-US" sz="1200" dirty="0"/>
              <a:t> &amp; US Chamber of Commerce, Q3 2019, accessed August 26, 2022, </a:t>
            </a:r>
            <a:r>
              <a:rPr lang="en-US" sz="1200" dirty="0">
                <a:hlinkClick r:id="rId4"/>
              </a:rPr>
              <a:t>https://www.uschamber.com/sbindex/uploads/SBI_2021_Q1.pdf</a:t>
            </a:r>
            <a:r>
              <a:rPr lang="en-US" sz="1200" dirty="0"/>
              <a:t>.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53</a:t>
            </a:fld>
            <a:endParaRPr lang="en-US" dirty="0"/>
          </a:p>
        </p:txBody>
      </p:sp>
    </p:spTree>
    <p:extLst>
      <p:ext uri="{BB962C8B-B14F-4D97-AF65-F5344CB8AC3E}">
        <p14:creationId xmlns:p14="http://schemas.microsoft.com/office/powerpoint/2010/main" val="2742092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veterans are entering a nation…</a:t>
            </a:r>
          </a:p>
          <a:p>
            <a:pPr lvl="1"/>
            <a:r>
              <a:rPr lang="en-US" dirty="0"/>
              <a:t>Whose elected leaders don’t represent them</a:t>
            </a:r>
          </a:p>
          <a:p>
            <a:pPr lvl="1"/>
            <a:r>
              <a:rPr lang="en-US" dirty="0"/>
              <a:t>Whose corporate leaders don’t include them</a:t>
            </a:r>
          </a:p>
          <a:p>
            <a:pPr lvl="1"/>
            <a:r>
              <a:rPr lang="en-US" dirty="0"/>
              <a:t>Whose population doesn’t look like them or live near them</a:t>
            </a:r>
          </a:p>
          <a:p>
            <a:pPr lvl="1"/>
            <a:r>
              <a:rPr lang="en-US" dirty="0"/>
              <a:t>Whose employers don’t understand them</a:t>
            </a:r>
          </a:p>
          <a:p>
            <a:pPr lvl="1"/>
            <a:r>
              <a:rPr lang="en-US" dirty="0"/>
              <a:t>…and for which they are unprepared</a:t>
            </a:r>
          </a:p>
          <a:p>
            <a:r>
              <a:rPr lang="en-US" dirty="0"/>
              <a:t>Employers, while incentivized to hire veterans…</a:t>
            </a:r>
          </a:p>
          <a:p>
            <a:pPr lvl="1"/>
            <a:r>
              <a:rPr lang="en-US" dirty="0"/>
              <a:t>Typically don’t have effective programs to identify, hire, train, and retain vets</a:t>
            </a:r>
          </a:p>
          <a:p>
            <a:pPr lvl="1"/>
            <a:r>
              <a:rPr lang="en-US" dirty="0"/>
              <a:t>Face the challenge of justifying doing so for an ever-shrinking minority of their work force…and in the face of constantly shrinking budgets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This gap drives many transition challenges, as it causes a lack of knowledge, familiarity, and interaction</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54</a:t>
            </a:fld>
            <a:endParaRPr lang="en-US" dirty="0"/>
          </a:p>
        </p:txBody>
      </p:sp>
    </p:spTree>
    <p:extLst>
      <p:ext uri="{BB962C8B-B14F-4D97-AF65-F5344CB8AC3E}">
        <p14:creationId xmlns:p14="http://schemas.microsoft.com/office/powerpoint/2010/main" val="1796898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my website several times. Please check it out at MatthewJLouis.com</a:t>
            </a:r>
          </a:p>
          <a:p>
            <a:r>
              <a:rPr lang="en-US" dirty="0"/>
              <a:t>I have a bunch of valuable free resources for you.</a:t>
            </a:r>
          </a:p>
        </p:txBody>
      </p:sp>
      <p:sp>
        <p:nvSpPr>
          <p:cNvPr id="4" name="Slide Number Placeholder 3"/>
          <p:cNvSpPr>
            <a:spLocks noGrp="1"/>
          </p:cNvSpPr>
          <p:nvPr>
            <p:ph type="sldNum" sz="quarter" idx="5"/>
          </p:nvPr>
        </p:nvSpPr>
        <p:spPr/>
        <p:txBody>
          <a:bodyPr/>
          <a:lstStyle/>
          <a:p>
            <a:fld id="{A19FB7E7-230C-45B7-9D76-CD8295C78F94}" type="slidenum">
              <a:rPr lang="en-US" smtClean="0"/>
              <a:t>60</a:t>
            </a:fld>
            <a:endParaRPr lang="en-US" dirty="0"/>
          </a:p>
        </p:txBody>
      </p:sp>
    </p:spTree>
    <p:extLst>
      <p:ext uri="{BB962C8B-B14F-4D97-AF65-F5344CB8AC3E}">
        <p14:creationId xmlns:p14="http://schemas.microsoft.com/office/powerpoint/2010/main" val="2419731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66</a:t>
            </a:fld>
            <a:endParaRPr lang="en-US" dirty="0"/>
          </a:p>
        </p:txBody>
      </p:sp>
    </p:spTree>
    <p:extLst>
      <p:ext uri="{BB962C8B-B14F-4D97-AF65-F5344CB8AC3E}">
        <p14:creationId xmlns:p14="http://schemas.microsoft.com/office/powerpoint/2010/main" val="3884234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Fact of the matter is Veterans Bring Significant Education and Experience…</a:t>
            </a:r>
          </a:p>
          <a:p>
            <a:r>
              <a:rPr lang="en-US" dirty="0"/>
              <a:t>See the red rectangle. These tend to be the typical ranks that organizations recruit from the military. I suspect most of you fall within that rectangle.</a:t>
            </a:r>
          </a:p>
          <a:p>
            <a:r>
              <a:rPr lang="en-US" dirty="0"/>
              <a:t>If you compare your military training, education, and supervisory responsibilities to that of your civilian peers, you’ll see the differences are quite stark. </a:t>
            </a:r>
          </a:p>
          <a:p>
            <a:r>
              <a:rPr lang="en-US" dirty="0"/>
              <a:t>Now that’s not to say that an Army captain can step immediately into a Director role in a business. Absolutely not. </a:t>
            </a:r>
          </a:p>
          <a:p>
            <a:r>
              <a:rPr lang="en-US" dirty="0"/>
              <a:t>That would be like saying that business Director could step immediately into the role of an Army company commander. That just doesn’t work. </a:t>
            </a:r>
          </a:p>
          <a:p>
            <a:r>
              <a:rPr lang="en-US" dirty="0"/>
              <a:t>There needs to be some transition, some training, some assimilation before an individual could assume such roles. We will talk about that later.</a:t>
            </a:r>
          </a:p>
        </p:txBody>
      </p:sp>
      <p:sp>
        <p:nvSpPr>
          <p:cNvPr id="4" name="Slide Number Placeholder 3"/>
          <p:cNvSpPr>
            <a:spLocks noGrp="1"/>
          </p:cNvSpPr>
          <p:nvPr>
            <p:ph type="sldNum" sz="quarter" idx="5"/>
          </p:nvPr>
        </p:nvSpPr>
        <p:spPr/>
        <p:txBody>
          <a:bodyPr/>
          <a:lstStyle/>
          <a:p>
            <a:fld id="{F0749F43-F843-4AB8-964E-518C16983D58}" type="slidenum">
              <a:rPr lang="en-US" smtClean="0"/>
              <a:t>12</a:t>
            </a:fld>
            <a:endParaRPr lang="en-US" dirty="0"/>
          </a:p>
        </p:txBody>
      </p:sp>
    </p:spTree>
    <p:extLst>
      <p:ext uri="{BB962C8B-B14F-4D97-AF65-F5344CB8AC3E}">
        <p14:creationId xmlns:p14="http://schemas.microsoft.com/office/powerpoint/2010/main" val="174240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this table. I’ve circled the percentage of service members that serve in a combat specialty. Now, let’s flip that figure on it’s head…</a:t>
            </a:r>
          </a:p>
          <a:p>
            <a:r>
              <a:rPr lang="en-US" dirty="0"/>
              <a:t>85% of military occupational specialties are in career fields that have directly transferable skills – think of engineers, construction, technology, healthcare, human resources, logistics, etc.</a:t>
            </a:r>
          </a:p>
          <a:p>
            <a:r>
              <a:rPr lang="en-US" dirty="0"/>
              <a:t>I was unfortunately one of those trigger pullers that represent the 15%. I was a tanker. The good news is that we don’t have Abrams tanks rolling down our streets. The bad news is that meant I needed to recreate myself. </a:t>
            </a:r>
          </a:p>
          <a:p>
            <a:r>
              <a:rPr lang="en-US" dirty="0"/>
              <a:t>Some of you may fall into that group as well. If you do, just know that you will need a little more time to self-reflect, uncover your transferable skills, and reinvent yourself.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15</a:t>
            </a:fld>
            <a:endParaRPr lang="en-US" dirty="0"/>
          </a:p>
        </p:txBody>
      </p:sp>
    </p:spTree>
    <p:extLst>
      <p:ext uri="{BB962C8B-B14F-4D97-AF65-F5344CB8AC3E}">
        <p14:creationId xmlns:p14="http://schemas.microsoft.com/office/powerpoint/2010/main" val="2674722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Amy Shafer et al., “Onward and Upward: Understanding Veteran Retention and Performance in the Workforce,” Center for a New American Security, November 2016.</a:t>
            </a:r>
            <a:r>
              <a:rPr lang="en-US">
                <a:effectLst/>
              </a:rPr>
              <a:t> </a:t>
            </a:r>
            <a:endParaRPr lang="en-US"/>
          </a:p>
        </p:txBody>
      </p:sp>
      <p:sp>
        <p:nvSpPr>
          <p:cNvPr id="4" name="Slide Number Placeholder 3"/>
          <p:cNvSpPr>
            <a:spLocks noGrp="1"/>
          </p:cNvSpPr>
          <p:nvPr>
            <p:ph type="sldNum" sz="quarter" idx="5"/>
          </p:nvPr>
        </p:nvSpPr>
        <p:spPr/>
        <p:txBody>
          <a:bodyPr/>
          <a:lstStyle/>
          <a:p>
            <a:fld id="{F0749F43-F843-4AB8-964E-518C16983D58}" type="slidenum">
              <a:rPr lang="en-US" smtClean="0"/>
              <a:t>32</a:t>
            </a:fld>
            <a:endParaRPr lang="en-US" dirty="0"/>
          </a:p>
        </p:txBody>
      </p:sp>
    </p:spTree>
    <p:extLst>
      <p:ext uri="{BB962C8B-B14F-4D97-AF65-F5344CB8AC3E}">
        <p14:creationId xmlns:p14="http://schemas.microsoft.com/office/powerpoint/2010/main" val="849178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My explanation for the basis in these difficulties lies in what I call the civil-military gap. </a:t>
            </a:r>
          </a:p>
          <a:p>
            <a:r>
              <a:rPr lang="en-US" dirty="0"/>
              <a:t>So let’s start with a definition.</a:t>
            </a:r>
          </a:p>
        </p:txBody>
      </p:sp>
      <p:sp>
        <p:nvSpPr>
          <p:cNvPr id="4" name="Slide Number Placeholder 3"/>
          <p:cNvSpPr>
            <a:spLocks noGrp="1"/>
          </p:cNvSpPr>
          <p:nvPr>
            <p:ph type="sldNum" sz="quarter" idx="5"/>
          </p:nvPr>
        </p:nvSpPr>
        <p:spPr/>
        <p:txBody>
          <a:bodyPr/>
          <a:lstStyle/>
          <a:p>
            <a:fld id="{F0749F43-F843-4AB8-964E-518C16983D58}" type="slidenum">
              <a:rPr lang="en-US" smtClean="0"/>
              <a:t>34</a:t>
            </a:fld>
            <a:endParaRPr lang="en-US" dirty="0"/>
          </a:p>
        </p:txBody>
      </p:sp>
    </p:spTree>
    <p:extLst>
      <p:ext uri="{BB962C8B-B14F-4D97-AF65-F5344CB8AC3E}">
        <p14:creationId xmlns:p14="http://schemas.microsoft.com/office/powerpoint/2010/main" val="2718158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widening divide between the nation and those who serve her</a:t>
            </a:r>
          </a:p>
          <a:p>
            <a:r>
              <a:rPr lang="en-US" dirty="0"/>
              <a:t>Characterized by issues among multiple dimensions</a:t>
            </a:r>
          </a:p>
          <a:p>
            <a:r>
              <a:rPr lang="en-US" dirty="0"/>
              <a:t>Driven by many root causes – to include failed transitions from the military and lack of coordinated support systems</a:t>
            </a:r>
          </a:p>
          <a:p>
            <a:r>
              <a:rPr lang="en-US" dirty="0"/>
              <a:t>Exacerbated by opposing attitudes from both the public and the military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This drives a fundamental disconnect between what veterans expect of employers and what employers expect of veterans</a:t>
            </a:r>
          </a:p>
        </p:txBody>
      </p:sp>
      <p:sp>
        <p:nvSpPr>
          <p:cNvPr id="4" name="Slide Number Placeholder 3"/>
          <p:cNvSpPr>
            <a:spLocks noGrp="1"/>
          </p:cNvSpPr>
          <p:nvPr>
            <p:ph type="sldNum" sz="quarter" idx="5"/>
          </p:nvPr>
        </p:nvSpPr>
        <p:spPr/>
        <p:txBody>
          <a:bodyPr/>
          <a:lstStyle/>
          <a:p>
            <a:fld id="{F0749F43-F843-4AB8-964E-518C16983D58}" type="slidenum">
              <a:rPr lang="en-US" smtClean="0"/>
              <a:t>35</a:t>
            </a:fld>
            <a:endParaRPr lang="en-US" dirty="0"/>
          </a:p>
        </p:txBody>
      </p:sp>
    </p:spTree>
    <p:extLst>
      <p:ext uri="{BB962C8B-B14F-4D97-AF65-F5344CB8AC3E}">
        <p14:creationId xmlns:p14="http://schemas.microsoft.com/office/powerpoint/2010/main" val="722772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 visual learner. Allow me to paint this picture in a bit more detail.</a:t>
            </a:r>
          </a:p>
        </p:txBody>
      </p:sp>
      <p:sp>
        <p:nvSpPr>
          <p:cNvPr id="4" name="Slide Number Placeholder 3"/>
          <p:cNvSpPr>
            <a:spLocks noGrp="1"/>
          </p:cNvSpPr>
          <p:nvPr>
            <p:ph type="sldNum" sz="quarter" idx="5"/>
          </p:nvPr>
        </p:nvSpPr>
        <p:spPr/>
        <p:txBody>
          <a:bodyPr/>
          <a:lstStyle/>
          <a:p>
            <a:fld id="{F0749F43-F843-4AB8-964E-518C16983D58}" type="slidenum">
              <a:rPr lang="en-US" smtClean="0"/>
              <a:t>36</a:t>
            </a:fld>
            <a:endParaRPr lang="en-US" dirty="0"/>
          </a:p>
        </p:txBody>
      </p:sp>
    </p:spTree>
    <p:extLst>
      <p:ext uri="{BB962C8B-B14F-4D97-AF65-F5344CB8AC3E}">
        <p14:creationId xmlns:p14="http://schemas.microsoft.com/office/powerpoint/2010/main" val="17436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Veterans make up less than half the % of the US population they did a generation ago. </a:t>
            </a:r>
          </a:p>
          <a:p>
            <a:r>
              <a:rPr lang="en-US" dirty="0"/>
              <a:t>It’s a simple matter of the US population growing while the veteran population remains relatively steady.</a:t>
            </a:r>
          </a:p>
          <a:p>
            <a:r>
              <a:rPr lang="en-US" dirty="0"/>
              <a:t>But, percentage-wise, there are fewer of us around.</a:t>
            </a:r>
          </a:p>
        </p:txBody>
      </p:sp>
      <p:sp>
        <p:nvSpPr>
          <p:cNvPr id="4" name="Slide Number Placeholder 3"/>
          <p:cNvSpPr>
            <a:spLocks noGrp="1"/>
          </p:cNvSpPr>
          <p:nvPr>
            <p:ph type="sldNum" sz="quarter" idx="5"/>
          </p:nvPr>
        </p:nvSpPr>
        <p:spPr/>
        <p:txBody>
          <a:bodyPr/>
          <a:lstStyle/>
          <a:p>
            <a:fld id="{F0749F43-F843-4AB8-964E-518C16983D58}" type="slidenum">
              <a:rPr lang="en-US" smtClean="0"/>
              <a:t>37</a:t>
            </a:fld>
            <a:endParaRPr lang="en-US" dirty="0"/>
          </a:p>
        </p:txBody>
      </p:sp>
    </p:spTree>
    <p:extLst>
      <p:ext uri="{BB962C8B-B14F-4D97-AF65-F5344CB8AC3E}">
        <p14:creationId xmlns:p14="http://schemas.microsoft.com/office/powerpoint/2010/main" val="975409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a:pPr/>
              <a:t>3/16/25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3/16/25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3/16/25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a:pPr/>
              <a:t>3/16/25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14407062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3/16/25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2775047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a:pPr/>
              <a:t>3/16/25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17869267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a:t>3/16/25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3610111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a:t>3/16/25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620346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a:t>3/16/25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1348410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a:t>3/16/25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4278437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3/16/25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2829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3/16/25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3/16/25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8677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3/16/25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150718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3/16/25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3520889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a:pPr/>
              <a:t>3/16/25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a:t>3/16/25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a:t>3/16/25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a:t>3/16/25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a:t>3/16/25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3/16/25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3/16/25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a:pPr/>
              <a:t>3/16/25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a:pPr/>
              <a:t>3/16/25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71428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6.png"/><Relationship Id="rId39" Type="http://schemas.openxmlformats.org/officeDocument/2006/relationships/image" Target="../media/image39.jpeg"/><Relationship Id="rId21" Type="http://schemas.openxmlformats.org/officeDocument/2006/relationships/image" Target="../media/image22.png"/><Relationship Id="rId34" Type="http://schemas.openxmlformats.org/officeDocument/2006/relationships/image" Target="../media/image3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5.jpeg"/><Relationship Id="rId33" Type="http://schemas.openxmlformats.org/officeDocument/2006/relationships/image" Target="../media/image33.png"/><Relationship Id="rId38" Type="http://schemas.openxmlformats.org/officeDocument/2006/relationships/image" Target="../media/image38.png"/><Relationship Id="rId2" Type="http://schemas.openxmlformats.org/officeDocument/2006/relationships/image" Target="../media/image3.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hyperlink" Target="http://www.usmc.mil/images.nsf/b7a610ddc1be59598525650500718300/83BBAC1AC80276438525654700499A5D/$FILE/MARINE.JPG" TargetMode="External"/><Relationship Id="rId32" Type="http://schemas.openxmlformats.org/officeDocument/2006/relationships/image" Target="../media/image32.png"/><Relationship Id="rId37" Type="http://schemas.openxmlformats.org/officeDocument/2006/relationships/image" Target="../media/image37.pn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image" Target="../media/image11.jpeg"/><Relationship Id="rId19" Type="http://schemas.openxmlformats.org/officeDocument/2006/relationships/image" Target="../media/image20.png"/><Relationship Id="rId31" Type="http://schemas.openxmlformats.org/officeDocument/2006/relationships/image" Target="../media/image31.jp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7.png"/><Relationship Id="rId30" Type="http://schemas.openxmlformats.org/officeDocument/2006/relationships/image" Target="../media/image30.jpeg"/><Relationship Id="rId35" Type="http://schemas.openxmlformats.org/officeDocument/2006/relationships/image" Target="../media/image35.png"/><Relationship Id="rId8" Type="http://schemas.openxmlformats.org/officeDocument/2006/relationships/image" Target="../media/image9.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6.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0.jpeg"/></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jpg"/><Relationship Id="rId7" Type="http://schemas.openxmlformats.org/officeDocument/2006/relationships/image" Target="../media/image52.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jpg"/><Relationship Id="rId7" Type="http://schemas.openxmlformats.org/officeDocument/2006/relationships/image" Target="../media/image52.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jpg"/><Relationship Id="rId7" Type="http://schemas.openxmlformats.org/officeDocument/2006/relationships/image" Target="../media/image52.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pewresearch.org/fact-tank/2016/11/11/profile-of-u-s-veterans-is-changing-dramatically-as-their-ranks-decline/" TargetMode="External"/><Relationship Id="rId4" Type="http://schemas.openxmlformats.org/officeDocument/2006/relationships/hyperlink" Target="http://www.pewresearch.org/fact-tank/2013/05/24/on-memorial-day-public-pride-in-veterans-but-at-a-distance-2/"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jpg"/><Relationship Id="rId7" Type="http://schemas.openxmlformats.org/officeDocument/2006/relationships/image" Target="../media/image52.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jpg"/><Relationship Id="rId7" Type="http://schemas.openxmlformats.org/officeDocument/2006/relationships/image" Target="../media/image52.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wsj.com/articles/generals-bring-battlefield-expertise-to-the-business-world-1504008002?shareToken=st0173955a9a9e4f4d9d7c2056ac1f3e19&amp;reflink=article_email_share&amp;mg=prod/accounts-wsj" TargetMode="External"/><Relationship Id="rId5" Type="http://schemas.openxmlformats.org/officeDocument/2006/relationships/hyperlink" Target="http://www.nber.org/papers/w19782.pdf" TargetMode="External"/><Relationship Id="rId4" Type="http://schemas.openxmlformats.org/officeDocument/2006/relationships/image" Target="../media/image61.jpg"/></Relationships>
</file>

<file path=ppt/slides/_rels/slide46.xml.rels><?xml version="1.0" encoding="UTF-8" standalone="yes"?>
<Relationships xmlns="http://schemas.openxmlformats.org/package/2006/relationships"><Relationship Id="rId3" Type="http://schemas.openxmlformats.org/officeDocument/2006/relationships/hyperlink" Target="https://www.mentalhealth.va.gov/docs/data-sheets/2024/2024-Annual-Report-Part-2-of-2_508.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apps.dtic.mil/sti/tr/pdf/ADA121565.pdf"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jpg"/><Relationship Id="rId7" Type="http://schemas.openxmlformats.org/officeDocument/2006/relationships/image" Target="../media/image52.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jpg"/><Relationship Id="rId7" Type="http://schemas.openxmlformats.org/officeDocument/2006/relationships/image" Target="../media/image52.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pewresearch.org/fact-tank/2013/05/24/on-memorial-day-public-pride-in-veterans-but-at-a-distance-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0.jpeg"/></Relationships>
</file>

<file path=ppt/slides/_rels/slide5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jpg"/><Relationship Id="rId7" Type="http://schemas.openxmlformats.org/officeDocument/2006/relationships/image" Target="../media/image52.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jpg"/><Relationship Id="rId7" Type="http://schemas.openxmlformats.org/officeDocument/2006/relationships/image" Target="../media/image52.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3.jpg"/><Relationship Id="rId7" Type="http://schemas.openxmlformats.org/officeDocument/2006/relationships/hyperlink" Target="http://www.matthewjlouis.com/"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5.jpeg"/><Relationship Id="rId11" Type="http://schemas.openxmlformats.org/officeDocument/2006/relationships/image" Target="../media/image69.jpeg"/><Relationship Id="rId5" Type="http://schemas.openxmlformats.org/officeDocument/2006/relationships/image" Target="../media/image64.jpeg"/><Relationship Id="rId10" Type="http://schemas.openxmlformats.org/officeDocument/2006/relationships/image" Target="../media/image68.jpeg"/><Relationship Id="rId4" Type="http://schemas.openxmlformats.org/officeDocument/2006/relationships/image" Target="../media/image63.jpeg"/><Relationship Id="rId9" Type="http://schemas.openxmlformats.org/officeDocument/2006/relationships/image" Target="../media/image67.jpeg"/></Relationships>
</file>

<file path=ppt/slides/_rels/slide6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 Id="rId9"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76.emf"/></Relationships>
</file>

<file path=ppt/slides/_rels/slide6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diagramLayout" Target="../diagrams/layout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79.svg"/><Relationship Id="rId10" Type="http://schemas.microsoft.com/office/2007/relationships/diagramDrawing" Target="../diagrams/drawing2.xml"/><Relationship Id="rId4" Type="http://schemas.openxmlformats.org/officeDocument/2006/relationships/image" Target="../media/image78.png"/><Relationship Id="rId9" Type="http://schemas.openxmlformats.org/officeDocument/2006/relationships/diagramColors" Target="../diagrams/colors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3.sv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4.jp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hyperlink" Target="http://www.purepost.co/" TargetMode="External"/><Relationship Id="rId5" Type="http://schemas.openxmlformats.org/officeDocument/2006/relationships/hyperlink" Target="http://www.matthewjlouisauthor.com/" TargetMode="External"/><Relationship Id="rId4" Type="http://schemas.openxmlformats.org/officeDocument/2006/relationships/hyperlink" Target="mailto:Matt@matthewjlouis@gmail.co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7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79.svg"/><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79.svg"/><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79.svg"/><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79.svg"/><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86.sv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hyperlink" Target="https://www.youtube.com/watch?v=V0E7wbLmu8A"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g"/></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96.jpg"/><Relationship Id="rId13" Type="http://schemas.openxmlformats.org/officeDocument/2006/relationships/image" Target="../media/image101.svg"/><Relationship Id="rId18" Type="http://schemas.openxmlformats.org/officeDocument/2006/relationships/image" Target="../media/image106.png"/><Relationship Id="rId3" Type="http://schemas.openxmlformats.org/officeDocument/2006/relationships/image" Target="../media/image4.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image" Target="../media/image3.jpg"/><Relationship Id="rId16" Type="http://schemas.openxmlformats.org/officeDocument/2006/relationships/image" Target="../media/image104.jp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jpg"/><Relationship Id="rId15" Type="http://schemas.openxmlformats.org/officeDocument/2006/relationships/image" Target="../media/image103.png"/><Relationship Id="rId10" Type="http://schemas.openxmlformats.org/officeDocument/2006/relationships/image" Target="../media/image98.sv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7" name="Rectangle 6">
            <a:extLst>
              <a:ext uri="{FF2B5EF4-FFF2-40B4-BE49-F238E27FC236}">
                <a16:creationId xmlns:a16="http://schemas.microsoft.com/office/drawing/2014/main" id="{BBCE2A4B-AE9F-E6A5-2F44-290C5A65BF2B}"/>
              </a:ext>
            </a:extLst>
          </p:cNvPr>
          <p:cNvSpPr/>
          <p:nvPr/>
        </p:nvSpPr>
        <p:spPr>
          <a:xfrm>
            <a:off x="4310743" y="-1"/>
            <a:ext cx="8017891" cy="7365443"/>
          </a:xfrm>
          <a:prstGeom prst="rect">
            <a:avLst/>
          </a:prstGeom>
          <a:solidFill>
            <a:schemeClr val="accent1">
              <a:lumMod val="40000"/>
              <a:lumOff val="60000"/>
              <a:alpha val="7130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0DD586-EBC7-BDC7-AFC6-0F6E6131F832}"/>
              </a:ext>
            </a:extLst>
          </p:cNvPr>
          <p:cNvSpPr txBox="1"/>
          <p:nvPr/>
        </p:nvSpPr>
        <p:spPr>
          <a:xfrm>
            <a:off x="4943793" y="1527349"/>
            <a:ext cx="6952180" cy="3785652"/>
          </a:xfrm>
          <a:prstGeom prst="rect">
            <a:avLst/>
          </a:prstGeom>
          <a:noFill/>
        </p:spPr>
        <p:txBody>
          <a:bodyPr wrap="square" rtlCol="0">
            <a:spAutoFit/>
          </a:bodyPr>
          <a:lstStyle/>
          <a:p>
            <a:pPr algn="ctr"/>
            <a:r>
              <a:rPr lang="en-US" sz="6000" b="1" spc="170" dirty="0">
                <a:latin typeface="Rockwell" panose="02060603020205020403" pitchFamily="18" charset="0"/>
              </a:rPr>
              <a:t>The Importance of Successful Military Transitions</a:t>
            </a:r>
          </a:p>
        </p:txBody>
      </p:sp>
      <p:sp>
        <p:nvSpPr>
          <p:cNvPr id="9" name="TextBox 8">
            <a:extLst>
              <a:ext uri="{FF2B5EF4-FFF2-40B4-BE49-F238E27FC236}">
                <a16:creationId xmlns:a16="http://schemas.microsoft.com/office/drawing/2014/main" id="{E20A28DC-2021-111D-3369-65067C296771}"/>
              </a:ext>
            </a:extLst>
          </p:cNvPr>
          <p:cNvSpPr txBox="1"/>
          <p:nvPr/>
        </p:nvSpPr>
        <p:spPr>
          <a:xfrm>
            <a:off x="4943793" y="5732355"/>
            <a:ext cx="2793442" cy="923330"/>
          </a:xfrm>
          <a:prstGeom prst="rect">
            <a:avLst/>
          </a:prstGeom>
          <a:noFill/>
        </p:spPr>
        <p:txBody>
          <a:bodyPr wrap="square" rtlCol="0">
            <a:spAutoFit/>
          </a:bodyPr>
          <a:lstStyle/>
          <a:p>
            <a:r>
              <a:rPr lang="en-US" dirty="0"/>
              <a:t>Matthew J. Louis</a:t>
            </a:r>
          </a:p>
          <a:p>
            <a:r>
              <a:rPr lang="en-US" dirty="0"/>
              <a:t>Louis Advisors LLC</a:t>
            </a:r>
          </a:p>
          <a:p>
            <a:r>
              <a:rPr lang="en-US" dirty="0"/>
              <a:t>April 2025</a:t>
            </a:r>
          </a:p>
        </p:txBody>
      </p:sp>
      <p:sp>
        <p:nvSpPr>
          <p:cNvPr id="10" name="TextBox 9">
            <a:extLst>
              <a:ext uri="{FF2B5EF4-FFF2-40B4-BE49-F238E27FC236}">
                <a16:creationId xmlns:a16="http://schemas.microsoft.com/office/drawing/2014/main" id="{C95C0B82-5422-CBF7-A662-448D56020799}"/>
              </a:ext>
            </a:extLst>
          </p:cNvPr>
          <p:cNvSpPr txBox="1"/>
          <p:nvPr/>
        </p:nvSpPr>
        <p:spPr>
          <a:xfrm>
            <a:off x="9697295" y="6280506"/>
            <a:ext cx="2414321" cy="307777"/>
          </a:xfrm>
          <a:prstGeom prst="rect">
            <a:avLst/>
          </a:prstGeom>
          <a:noFill/>
        </p:spPr>
        <p:txBody>
          <a:bodyPr wrap="square" rtlCol="0">
            <a:spAutoFit/>
          </a:bodyPr>
          <a:lstStyle/>
          <a:p>
            <a:pPr algn="r"/>
            <a:r>
              <a:rPr lang="en-US" sz="1400" dirty="0"/>
              <a:t>Copyright</a:t>
            </a:r>
          </a:p>
        </p:txBody>
      </p:sp>
      <p:pic>
        <p:nvPicPr>
          <p:cNvPr id="4" name="Picture 3">
            <a:extLst>
              <a:ext uri="{FF2B5EF4-FFF2-40B4-BE49-F238E27FC236}">
                <a16:creationId xmlns:a16="http://schemas.microsoft.com/office/drawing/2014/main" id="{0CFCAAE0-A31A-89BD-37D2-F254708CE297}"/>
              </a:ext>
            </a:extLst>
          </p:cNvPr>
          <p:cNvPicPr>
            <a:picLocks noChangeAspect="1"/>
          </p:cNvPicPr>
          <p:nvPr/>
        </p:nvPicPr>
        <p:blipFill>
          <a:blip r:embed="rId3"/>
          <a:stretch>
            <a:fillRect/>
          </a:stretch>
        </p:blipFill>
        <p:spPr>
          <a:xfrm>
            <a:off x="10236103" y="226746"/>
            <a:ext cx="1898091" cy="653787"/>
          </a:xfrm>
          <a:prstGeom prst="rect">
            <a:avLst/>
          </a:prstGeom>
        </p:spPr>
      </p:pic>
    </p:spTree>
    <p:extLst>
      <p:ext uri="{BB962C8B-B14F-4D97-AF65-F5344CB8AC3E}">
        <p14:creationId xmlns:p14="http://schemas.microsoft.com/office/powerpoint/2010/main" val="2694086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1411286"/>
            <a:ext cx="5897880" cy="5315681"/>
          </a:xfrm>
        </p:spPr>
        <p:txBody>
          <a:bodyPr>
            <a:normAutofit/>
          </a:bodyPr>
          <a:lstStyle/>
          <a:p>
            <a:pPr marL="0" indent="0" algn="ctr">
              <a:buNone/>
            </a:pPr>
            <a:r>
              <a:rPr lang="en-US" sz="4000" dirty="0">
                <a:latin typeface="+mj-lt"/>
                <a:cs typeface="Aharoni" panose="02010803020104030203" pitchFamily="2" charset="-79"/>
              </a:rPr>
              <a:t>By what percentage are veterans more likely than non-veterans to have a graduate or other advanced degree?</a:t>
            </a:r>
          </a:p>
          <a:p>
            <a:pPr marL="0" indent="0">
              <a:buNone/>
            </a:pPr>
            <a:endParaRPr lang="en-US" dirty="0">
              <a:latin typeface="+mj-lt"/>
            </a:endParaRPr>
          </a:p>
        </p:txBody>
      </p:sp>
      <p:sp>
        <p:nvSpPr>
          <p:cNvPr id="5" name="Rectangle: Rounded Corners 4">
            <a:extLst>
              <a:ext uri="{FF2B5EF4-FFF2-40B4-BE49-F238E27FC236}">
                <a16:creationId xmlns:a16="http://schemas.microsoft.com/office/drawing/2014/main" id="{2A482895-BB3F-ECE2-A6F4-ACBE4F34552E}"/>
              </a:ext>
            </a:extLst>
          </p:cNvPr>
          <p:cNvSpPr/>
          <p:nvPr/>
        </p:nvSpPr>
        <p:spPr>
          <a:xfrm>
            <a:off x="1979074" y="5682977"/>
            <a:ext cx="3308028" cy="482520"/>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&gt;100%</a:t>
            </a:r>
          </a:p>
        </p:txBody>
      </p:sp>
      <p:sp>
        <p:nvSpPr>
          <p:cNvPr id="8" name="Rectangle: Rounded Corners 7">
            <a:extLst>
              <a:ext uri="{FF2B5EF4-FFF2-40B4-BE49-F238E27FC236}">
                <a16:creationId xmlns:a16="http://schemas.microsoft.com/office/drawing/2014/main" id="{394C2A91-1167-EBFC-0A9E-45E50770B74C}"/>
              </a:ext>
            </a:extLst>
          </p:cNvPr>
          <p:cNvSpPr/>
          <p:nvPr/>
        </p:nvSpPr>
        <p:spPr>
          <a:xfrm>
            <a:off x="1979074" y="5025220"/>
            <a:ext cx="3308028" cy="482520"/>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50 – 100%</a:t>
            </a:r>
          </a:p>
        </p:txBody>
      </p:sp>
      <p:sp>
        <p:nvSpPr>
          <p:cNvPr id="9" name="Rectangle: Rounded Corners 8">
            <a:extLst>
              <a:ext uri="{FF2B5EF4-FFF2-40B4-BE49-F238E27FC236}">
                <a16:creationId xmlns:a16="http://schemas.microsoft.com/office/drawing/2014/main" id="{7C925619-97D4-F2DF-8B55-5FBBE515F27B}"/>
              </a:ext>
            </a:extLst>
          </p:cNvPr>
          <p:cNvSpPr/>
          <p:nvPr/>
        </p:nvSpPr>
        <p:spPr>
          <a:xfrm>
            <a:off x="1979074" y="4383505"/>
            <a:ext cx="3308028" cy="482520"/>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&lt;50%</a:t>
            </a:r>
          </a:p>
        </p:txBody>
      </p:sp>
      <p:sp>
        <p:nvSpPr>
          <p:cNvPr id="10" name="TextBox 9">
            <a:extLst>
              <a:ext uri="{FF2B5EF4-FFF2-40B4-BE49-F238E27FC236}">
                <a16:creationId xmlns:a16="http://schemas.microsoft.com/office/drawing/2014/main" id="{AAB8A569-2CAE-DA00-0BDF-A7E5600C1799}"/>
              </a:ext>
            </a:extLst>
          </p:cNvPr>
          <p:cNvSpPr txBox="1"/>
          <p:nvPr/>
        </p:nvSpPr>
        <p:spPr>
          <a:xfrm>
            <a:off x="-6354521" y="3434775"/>
            <a:ext cx="6104020" cy="2800767"/>
          </a:xfrm>
          <a:prstGeom prst="rect">
            <a:avLst/>
          </a:prstGeom>
          <a:noFill/>
        </p:spPr>
        <p:txBody>
          <a:bodyPr wrap="square">
            <a:spAutoFit/>
          </a:bodyPr>
          <a:lstStyle/>
          <a:p>
            <a:pPr marL="0" indent="0" algn="ctr">
              <a:buNone/>
            </a:pPr>
            <a:r>
              <a:rPr lang="en-US" sz="4800" b="1" dirty="0"/>
              <a:t>160%</a:t>
            </a:r>
          </a:p>
          <a:p>
            <a:pPr marL="0" indent="0" algn="ctr">
              <a:buNone/>
            </a:pPr>
            <a:endParaRPr lang="en-US" sz="2800" b="1" dirty="0"/>
          </a:p>
          <a:p>
            <a:pPr marL="0" indent="0" algn="ctr">
              <a:buNone/>
            </a:pPr>
            <a:r>
              <a:rPr lang="en-US" sz="3200" b="1" dirty="0"/>
              <a:t>…and veterans with bachelor’s degrees have 3X more work experience than non-veterans</a:t>
            </a:r>
          </a:p>
        </p:txBody>
      </p:sp>
      <p:sp>
        <p:nvSpPr>
          <p:cNvPr id="11" name="TextBox 10">
            <a:extLst>
              <a:ext uri="{FF2B5EF4-FFF2-40B4-BE49-F238E27FC236}">
                <a16:creationId xmlns:a16="http://schemas.microsoft.com/office/drawing/2014/main" id="{652E6430-FCE5-7857-7CFB-EB926F230A03}"/>
              </a:ext>
            </a:extLst>
          </p:cNvPr>
          <p:cNvSpPr txBox="1"/>
          <p:nvPr/>
        </p:nvSpPr>
        <p:spPr>
          <a:xfrm>
            <a:off x="-6635086" y="6350169"/>
            <a:ext cx="6554875" cy="507831"/>
          </a:xfrm>
          <a:prstGeom prst="rect">
            <a:avLst/>
          </a:prstGeom>
          <a:noFill/>
        </p:spPr>
        <p:txBody>
          <a:bodyPr wrap="square" rtlCol="0">
            <a:spAutoFit/>
          </a:bodyPr>
          <a:lstStyle/>
          <a:p>
            <a:r>
              <a:rPr lang="en-US" sz="900" dirty="0"/>
              <a:t>Sources: Melissa Boatwright and Sarah Roberts, “Veteran Opportunity Report: Understanding an untapped talent pool,” LinkedIn, accessed September 1, 2022, https://socialimpact.linkedin.com/content/dam/me/linkedinforgood/en-us/resources/veterans/LinkedIn-Veteran-Opportunity-Report.pdf.</a:t>
            </a:r>
          </a:p>
        </p:txBody>
      </p:sp>
    </p:spTree>
    <p:extLst>
      <p:ext uri="{BB962C8B-B14F-4D97-AF65-F5344CB8AC3E}">
        <p14:creationId xmlns:p14="http://schemas.microsoft.com/office/powerpoint/2010/main" val="944945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2930324" y="673639"/>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208129"/>
            <a:ext cx="5897880" cy="5315681"/>
          </a:xfrm>
        </p:spPr>
        <p:txBody>
          <a:bodyPr>
            <a:normAutofit/>
          </a:bodyPr>
          <a:lstStyle/>
          <a:p>
            <a:pPr marL="0" indent="0" algn="ctr">
              <a:buNone/>
            </a:pPr>
            <a:r>
              <a:rPr lang="en-US" sz="4000" dirty="0">
                <a:latin typeface="+mj-lt"/>
                <a:cs typeface="Aharoni" panose="02010803020104030203" pitchFamily="2" charset="-79"/>
              </a:rPr>
              <a:t>By what percentage are veterans more likely than non-veterans to have a graduate or other advanced degree?</a:t>
            </a:r>
          </a:p>
          <a:p>
            <a:pPr marL="0" indent="0">
              <a:buNone/>
            </a:pPr>
            <a:endParaRPr lang="en-US" dirty="0">
              <a:latin typeface="+mj-lt"/>
            </a:endParaRPr>
          </a:p>
        </p:txBody>
      </p:sp>
      <p:sp>
        <p:nvSpPr>
          <p:cNvPr id="2" name="TextBox 1">
            <a:extLst>
              <a:ext uri="{FF2B5EF4-FFF2-40B4-BE49-F238E27FC236}">
                <a16:creationId xmlns:a16="http://schemas.microsoft.com/office/drawing/2014/main" id="{FB183590-B3F2-E112-6E37-AED922A6EA5E}"/>
              </a:ext>
            </a:extLst>
          </p:cNvPr>
          <p:cNvSpPr txBox="1"/>
          <p:nvPr/>
        </p:nvSpPr>
        <p:spPr>
          <a:xfrm>
            <a:off x="655882" y="3434775"/>
            <a:ext cx="6104020" cy="2800767"/>
          </a:xfrm>
          <a:prstGeom prst="rect">
            <a:avLst/>
          </a:prstGeom>
          <a:noFill/>
        </p:spPr>
        <p:txBody>
          <a:bodyPr wrap="square">
            <a:spAutoFit/>
          </a:bodyPr>
          <a:lstStyle/>
          <a:p>
            <a:pPr marL="0" indent="0" algn="ctr">
              <a:buNone/>
            </a:pPr>
            <a:r>
              <a:rPr lang="en-US" sz="4800" b="1" dirty="0"/>
              <a:t>160%</a:t>
            </a:r>
          </a:p>
          <a:p>
            <a:pPr marL="0" indent="0" algn="ctr">
              <a:buNone/>
            </a:pPr>
            <a:endParaRPr lang="en-US" sz="2800" b="1" dirty="0"/>
          </a:p>
          <a:p>
            <a:pPr marL="0" indent="0" algn="ctr">
              <a:buNone/>
            </a:pPr>
            <a:r>
              <a:rPr lang="en-US" sz="3200" b="1" dirty="0"/>
              <a:t>…and veterans with bachelor’s degrees have 3X more work experience than non-veterans</a:t>
            </a:r>
          </a:p>
        </p:txBody>
      </p:sp>
      <p:sp>
        <p:nvSpPr>
          <p:cNvPr id="3" name="TextBox 2">
            <a:extLst>
              <a:ext uri="{FF2B5EF4-FFF2-40B4-BE49-F238E27FC236}">
                <a16:creationId xmlns:a16="http://schemas.microsoft.com/office/drawing/2014/main" id="{DD001E20-EF4C-1B48-950C-9BE72DE9BBB5}"/>
              </a:ext>
            </a:extLst>
          </p:cNvPr>
          <p:cNvSpPr txBox="1"/>
          <p:nvPr/>
        </p:nvSpPr>
        <p:spPr>
          <a:xfrm>
            <a:off x="535735" y="6350169"/>
            <a:ext cx="6554875" cy="507831"/>
          </a:xfrm>
          <a:prstGeom prst="rect">
            <a:avLst/>
          </a:prstGeom>
          <a:noFill/>
        </p:spPr>
        <p:txBody>
          <a:bodyPr wrap="square" rtlCol="0">
            <a:spAutoFit/>
          </a:bodyPr>
          <a:lstStyle/>
          <a:p>
            <a:r>
              <a:rPr lang="en-US" sz="900" dirty="0"/>
              <a:t>Sources: Melissa Boatwright and Sarah Roberts, “Veteran Opportunity Report: Understanding an untapped talent pool,” LinkedIn, accessed September 1, 2022, https://socialimpact.linkedin.com/content/dam/me/linkedinforgood/en-us/resources/veterans/LinkedIn-Veteran-Opportunity-Report.pdf.</a:t>
            </a:r>
          </a:p>
        </p:txBody>
      </p:sp>
    </p:spTree>
    <p:extLst>
      <p:ext uri="{BB962C8B-B14F-4D97-AF65-F5344CB8AC3E}">
        <p14:creationId xmlns:p14="http://schemas.microsoft.com/office/powerpoint/2010/main" val="1436441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4CA669-0D83-4A9F-87B6-C0613B427DF8}"/>
              </a:ext>
            </a:extLst>
          </p:cNvPr>
          <p:cNvGraphicFramePr>
            <a:graphicFrameLocks noGrp="1"/>
          </p:cNvGraphicFramePr>
          <p:nvPr/>
        </p:nvGraphicFramePr>
        <p:xfrm>
          <a:off x="1303506" y="1428980"/>
          <a:ext cx="10009761" cy="5151120"/>
        </p:xfrm>
        <a:graphic>
          <a:graphicData uri="http://schemas.openxmlformats.org/drawingml/2006/table">
            <a:tbl>
              <a:tblPr firstRow="1" bandRow="1">
                <a:tableStyleId>{5C22544A-7EE6-4342-B048-85BDC9FD1C3A}</a:tableStyleId>
              </a:tblPr>
              <a:tblGrid>
                <a:gridCol w="1009680">
                  <a:extLst>
                    <a:ext uri="{9D8B030D-6E8A-4147-A177-3AD203B41FA5}">
                      <a16:colId xmlns:a16="http://schemas.microsoft.com/office/drawing/2014/main" val="904318347"/>
                    </a:ext>
                  </a:extLst>
                </a:gridCol>
                <a:gridCol w="1270805">
                  <a:extLst>
                    <a:ext uri="{9D8B030D-6E8A-4147-A177-3AD203B41FA5}">
                      <a16:colId xmlns:a16="http://schemas.microsoft.com/office/drawing/2014/main" val="3009630489"/>
                    </a:ext>
                  </a:extLst>
                </a:gridCol>
                <a:gridCol w="1323030">
                  <a:extLst>
                    <a:ext uri="{9D8B030D-6E8A-4147-A177-3AD203B41FA5}">
                      <a16:colId xmlns:a16="http://schemas.microsoft.com/office/drawing/2014/main" val="3011586437"/>
                    </a:ext>
                  </a:extLst>
                </a:gridCol>
                <a:gridCol w="1288213">
                  <a:extLst>
                    <a:ext uri="{9D8B030D-6E8A-4147-A177-3AD203B41FA5}">
                      <a16:colId xmlns:a16="http://schemas.microsoft.com/office/drawing/2014/main" val="1958920468"/>
                    </a:ext>
                  </a:extLst>
                </a:gridCol>
                <a:gridCol w="1995455">
                  <a:extLst>
                    <a:ext uri="{9D8B030D-6E8A-4147-A177-3AD203B41FA5}">
                      <a16:colId xmlns:a16="http://schemas.microsoft.com/office/drawing/2014/main" val="1564035301"/>
                    </a:ext>
                  </a:extLst>
                </a:gridCol>
                <a:gridCol w="992222">
                  <a:extLst>
                    <a:ext uri="{9D8B030D-6E8A-4147-A177-3AD203B41FA5}">
                      <a16:colId xmlns:a16="http://schemas.microsoft.com/office/drawing/2014/main" val="687532977"/>
                    </a:ext>
                  </a:extLst>
                </a:gridCol>
                <a:gridCol w="998820">
                  <a:extLst>
                    <a:ext uri="{9D8B030D-6E8A-4147-A177-3AD203B41FA5}">
                      <a16:colId xmlns:a16="http://schemas.microsoft.com/office/drawing/2014/main" val="2772623442"/>
                    </a:ext>
                  </a:extLst>
                </a:gridCol>
                <a:gridCol w="1131536">
                  <a:extLst>
                    <a:ext uri="{9D8B030D-6E8A-4147-A177-3AD203B41FA5}">
                      <a16:colId xmlns:a16="http://schemas.microsoft.com/office/drawing/2014/main" val="1475070148"/>
                    </a:ext>
                  </a:extLst>
                </a:gridCol>
              </a:tblGrid>
              <a:tr h="440583">
                <a:tc>
                  <a:txBody>
                    <a:bodyPr/>
                    <a:lstStyle/>
                    <a:p>
                      <a:r>
                        <a:rPr lang="en-US" sz="1200" dirty="0"/>
                        <a:t>Rank</a:t>
                      </a:r>
                    </a:p>
                  </a:txBody>
                  <a:tcPr>
                    <a:solidFill>
                      <a:schemeClr val="tx1"/>
                    </a:solidFill>
                  </a:tcPr>
                </a:tc>
                <a:tc>
                  <a:txBody>
                    <a:bodyPr/>
                    <a:lstStyle/>
                    <a:p>
                      <a:r>
                        <a:rPr lang="en-US" sz="1200" dirty="0"/>
                        <a:t>Education</a:t>
                      </a:r>
                    </a:p>
                  </a:txBody>
                  <a:tcPr>
                    <a:solidFill>
                      <a:schemeClr val="tx1"/>
                    </a:solidFill>
                  </a:tcPr>
                </a:tc>
                <a:tc>
                  <a:txBody>
                    <a:bodyPr/>
                    <a:lstStyle/>
                    <a:p>
                      <a:r>
                        <a:rPr lang="en-US" sz="1200" dirty="0"/>
                        <a:t>Military Role</a:t>
                      </a:r>
                    </a:p>
                  </a:txBody>
                  <a:tcPr>
                    <a:solidFill>
                      <a:schemeClr val="tx1"/>
                    </a:solidFill>
                  </a:tcPr>
                </a:tc>
                <a:tc>
                  <a:txBody>
                    <a:bodyPr/>
                    <a:lstStyle/>
                    <a:p>
                      <a:r>
                        <a:rPr lang="en-US" sz="1200" dirty="0"/>
                        <a:t>Military Training</a:t>
                      </a:r>
                    </a:p>
                  </a:txBody>
                  <a:tcPr>
                    <a:solidFill>
                      <a:schemeClr val="tx1"/>
                    </a:solidFill>
                  </a:tcPr>
                </a:tc>
                <a:tc>
                  <a:txBody>
                    <a:bodyPr/>
                    <a:lstStyle/>
                    <a:p>
                      <a:r>
                        <a:rPr lang="en-US" sz="1200" dirty="0"/>
                        <a:t>Transferable Skill Sets</a:t>
                      </a:r>
                    </a:p>
                  </a:txBody>
                  <a:tcPr>
                    <a:solidFill>
                      <a:schemeClr val="tx1"/>
                    </a:solidFill>
                  </a:tcPr>
                </a:tc>
                <a:tc>
                  <a:txBody>
                    <a:bodyPr/>
                    <a:lstStyle/>
                    <a:p>
                      <a:r>
                        <a:rPr lang="en-US" sz="1200" dirty="0"/>
                        <a:t>Military Personnel Supervised</a:t>
                      </a:r>
                    </a:p>
                  </a:txBody>
                  <a:tcPr>
                    <a:solidFill>
                      <a:schemeClr val="tx1"/>
                    </a:solidFill>
                  </a:tcPr>
                </a:tc>
                <a:tc>
                  <a:txBody>
                    <a:bodyPr/>
                    <a:lstStyle/>
                    <a:p>
                      <a:r>
                        <a:rPr lang="en-US" sz="1200" dirty="0"/>
                        <a:t>Equivalent Civilian Role</a:t>
                      </a:r>
                    </a:p>
                  </a:txBody>
                  <a:tcPr>
                    <a:solidFill>
                      <a:schemeClr val="tx1"/>
                    </a:solidFill>
                  </a:tcPr>
                </a:tc>
                <a:tc>
                  <a:txBody>
                    <a:bodyPr/>
                    <a:lstStyle/>
                    <a:p>
                      <a:r>
                        <a:rPr lang="en-US" sz="1200" dirty="0"/>
                        <a:t>Civilian Personnel Supervised</a:t>
                      </a:r>
                    </a:p>
                  </a:txBody>
                  <a:tcPr>
                    <a:solidFill>
                      <a:schemeClr val="tx1"/>
                    </a:solidFill>
                  </a:tcPr>
                </a:tc>
                <a:extLst>
                  <a:ext uri="{0D108BD9-81ED-4DB2-BD59-A6C34878D82A}">
                    <a16:rowId xmlns:a16="http://schemas.microsoft.com/office/drawing/2014/main" val="1247654525"/>
                  </a:ext>
                </a:extLst>
              </a:tr>
              <a:tr h="797245">
                <a:tc>
                  <a:txBody>
                    <a:bodyPr/>
                    <a:lstStyle/>
                    <a:p>
                      <a:r>
                        <a:rPr lang="en-US" sz="1000" dirty="0"/>
                        <a:t>O-7 – O-10</a:t>
                      </a:r>
                    </a:p>
                  </a:txBody>
                  <a:tcPr/>
                </a:tc>
                <a:tc>
                  <a:txBody>
                    <a:bodyPr/>
                    <a:lstStyle/>
                    <a:p>
                      <a:r>
                        <a:rPr lang="en-US" sz="1000" dirty="0"/>
                        <a:t>Advanced Degree</a:t>
                      </a:r>
                    </a:p>
                  </a:txBody>
                  <a:tcPr/>
                </a:tc>
                <a:tc>
                  <a:txBody>
                    <a:bodyPr/>
                    <a:lstStyle/>
                    <a:p>
                      <a:pPr marL="171450" indent="-171450">
                        <a:buFont typeface="Arial" panose="020B0604020202020204" pitchFamily="34" charset="0"/>
                        <a:buChar char="•"/>
                      </a:pPr>
                      <a:r>
                        <a:rPr lang="en-US" sz="1000" dirty="0"/>
                        <a:t>Enterprise leader</a:t>
                      </a:r>
                    </a:p>
                    <a:p>
                      <a:pPr marL="171450" indent="-171450">
                        <a:buFont typeface="Arial" panose="020B0604020202020204" pitchFamily="34" charset="0"/>
                        <a:buChar char="•"/>
                      </a:pPr>
                      <a:r>
                        <a:rPr lang="en-US" sz="1000" dirty="0"/>
                        <a:t>Coalition Leader (Joint Services, Interagency, International)</a:t>
                      </a:r>
                    </a:p>
                  </a:txBody>
                  <a:tcPr/>
                </a:tc>
                <a:tc>
                  <a:txBody>
                    <a:bodyPr/>
                    <a:lstStyle/>
                    <a:p>
                      <a:pPr marL="171450" indent="-171450">
                        <a:buFont typeface="Arial" panose="020B0604020202020204" pitchFamily="34" charset="0"/>
                        <a:buChar char="•"/>
                      </a:pPr>
                      <a:r>
                        <a:rPr lang="en-US" sz="1000" dirty="0"/>
                        <a:t>Advancer Senior Leader Education </a:t>
                      </a:r>
                    </a:p>
                    <a:p>
                      <a:pPr marL="171450" indent="-171450">
                        <a:buFont typeface="Arial" panose="020B0604020202020204" pitchFamily="34" charset="0"/>
                        <a:buChar char="•"/>
                      </a:pPr>
                      <a:r>
                        <a:rPr lang="en-US" sz="1000" dirty="0"/>
                        <a:t>Joint Chiefs of Staff Education</a:t>
                      </a:r>
                    </a:p>
                  </a:txBody>
                  <a:tcPr/>
                </a:tc>
                <a:tc>
                  <a:txBody>
                    <a:bodyPr/>
                    <a:lstStyle/>
                    <a:p>
                      <a:pPr marL="171450" indent="-171450">
                        <a:buFont typeface="Arial" panose="020B0604020202020204" pitchFamily="34" charset="0"/>
                        <a:buChar char="•"/>
                      </a:pPr>
                      <a:r>
                        <a:rPr lang="en-US" sz="1000" dirty="0"/>
                        <a:t>Strategic Planning</a:t>
                      </a:r>
                    </a:p>
                    <a:p>
                      <a:pPr marL="171450" indent="-171450">
                        <a:buFont typeface="Arial" panose="020B0604020202020204" pitchFamily="34" charset="0"/>
                        <a:buChar char="•"/>
                      </a:pPr>
                      <a:r>
                        <a:rPr lang="en-US" sz="1000" dirty="0"/>
                        <a:t>National Policy implementation</a:t>
                      </a:r>
                    </a:p>
                    <a:p>
                      <a:pPr marL="171450" indent="-171450">
                        <a:buFont typeface="Arial" panose="020B0604020202020204" pitchFamily="34" charset="0"/>
                        <a:buChar char="•"/>
                      </a:pPr>
                      <a:r>
                        <a:rPr lang="en-US" sz="1000" dirty="0"/>
                        <a:t>Enterprise Policy development</a:t>
                      </a:r>
                    </a:p>
                    <a:p>
                      <a:pPr marL="171450" indent="-171450">
                        <a:buFont typeface="Arial" panose="020B0604020202020204" pitchFamily="34" charset="0"/>
                        <a:buChar char="•"/>
                      </a:pPr>
                      <a:r>
                        <a:rPr lang="en-US" sz="1000" dirty="0"/>
                        <a:t>Advising Elected Officials</a:t>
                      </a:r>
                    </a:p>
                  </a:txBody>
                  <a:tcPr/>
                </a:tc>
                <a:tc>
                  <a:txBody>
                    <a:bodyPr/>
                    <a:lstStyle/>
                    <a:p>
                      <a:r>
                        <a:rPr lang="en-US" sz="1000" dirty="0"/>
                        <a:t>10,000+</a:t>
                      </a:r>
                    </a:p>
                  </a:txBody>
                  <a:tcPr/>
                </a:tc>
                <a:tc>
                  <a:txBody>
                    <a:bodyPr/>
                    <a:lstStyle/>
                    <a:p>
                      <a:r>
                        <a:rPr lang="en-US" sz="1000" dirty="0"/>
                        <a:t>CXO (CEO, COO, CFO, CIO, etc.)</a:t>
                      </a:r>
                    </a:p>
                  </a:txBody>
                  <a:tcPr/>
                </a:tc>
                <a:tc>
                  <a:txBody>
                    <a:bodyPr/>
                    <a:lstStyle/>
                    <a:p>
                      <a:r>
                        <a:rPr lang="en-US" sz="1000" dirty="0"/>
                        <a:t>1000+</a:t>
                      </a:r>
                    </a:p>
                  </a:txBody>
                  <a:tcPr/>
                </a:tc>
                <a:extLst>
                  <a:ext uri="{0D108BD9-81ED-4DB2-BD59-A6C34878D82A}">
                    <a16:rowId xmlns:a16="http://schemas.microsoft.com/office/drawing/2014/main" val="1169146307"/>
                  </a:ext>
                </a:extLst>
              </a:tr>
              <a:tr h="587443">
                <a:tc>
                  <a:txBody>
                    <a:bodyPr/>
                    <a:lstStyle/>
                    <a:p>
                      <a:r>
                        <a:rPr lang="en-US" sz="1000" dirty="0"/>
                        <a:t>O4 – O-6 / </a:t>
                      </a:r>
                    </a:p>
                    <a:p>
                      <a:r>
                        <a:rPr lang="en-US" sz="1000" dirty="0"/>
                        <a:t>W4 – W5</a:t>
                      </a:r>
                    </a:p>
                  </a:txBody>
                  <a:tcPr/>
                </a:tc>
                <a:tc>
                  <a:txBody>
                    <a:bodyPr/>
                    <a:lstStyle/>
                    <a:p>
                      <a:r>
                        <a:rPr lang="en-US" sz="1000" dirty="0"/>
                        <a:t>Advanced Degree</a:t>
                      </a:r>
                    </a:p>
                  </a:txBody>
                  <a:tcPr/>
                </a:tc>
                <a:tc>
                  <a:txBody>
                    <a:bodyPr/>
                    <a:lstStyle/>
                    <a:p>
                      <a:pPr marL="171450" indent="-171450">
                        <a:buFont typeface="Arial" panose="020B0604020202020204" pitchFamily="34" charset="0"/>
                        <a:buChar char="•"/>
                      </a:pPr>
                      <a:r>
                        <a:rPr lang="en-US" sz="1000" dirty="0"/>
                        <a:t>Large Unit Leader </a:t>
                      </a:r>
                    </a:p>
                    <a:p>
                      <a:pPr marL="171450" indent="-171450">
                        <a:buFont typeface="Arial" panose="020B0604020202020204" pitchFamily="34" charset="0"/>
                        <a:buChar char="•"/>
                      </a:pPr>
                      <a:r>
                        <a:rPr lang="en-US" sz="1000" dirty="0"/>
                        <a:t>Staff Commander</a:t>
                      </a:r>
                    </a:p>
                  </a:txBody>
                  <a:tcPr/>
                </a:tc>
                <a:tc>
                  <a:txBody>
                    <a:bodyPr/>
                    <a:lstStyle/>
                    <a:p>
                      <a:pPr marL="171450" indent="-171450">
                        <a:buFont typeface="Arial" panose="020B0604020202020204" pitchFamily="34" charset="0"/>
                        <a:buChar char="•"/>
                      </a:pPr>
                      <a:r>
                        <a:rPr lang="en-US" sz="1000" dirty="0"/>
                        <a:t>War College</a:t>
                      </a:r>
                    </a:p>
                    <a:p>
                      <a:pPr marL="171450" indent="-171450">
                        <a:buFont typeface="Arial" panose="020B0604020202020204" pitchFamily="34" charset="0"/>
                        <a:buChar char="•"/>
                      </a:pPr>
                      <a:r>
                        <a:rPr lang="en-US" sz="1000" dirty="0"/>
                        <a:t>Command &amp; General Staff College</a:t>
                      </a:r>
                    </a:p>
                  </a:txBody>
                  <a:tcPr/>
                </a:tc>
                <a:tc>
                  <a:txBody>
                    <a:bodyPr/>
                    <a:lstStyle/>
                    <a:p>
                      <a:pPr marL="171450" indent="-171450">
                        <a:buFont typeface="Arial" panose="020B0604020202020204" pitchFamily="34" charset="0"/>
                        <a:buChar char="•"/>
                      </a:pPr>
                      <a:r>
                        <a:rPr lang="en-US" sz="1000" dirty="0"/>
                        <a:t>Advanced leadership</a:t>
                      </a:r>
                    </a:p>
                    <a:p>
                      <a:pPr marL="171450" indent="-171450">
                        <a:buFont typeface="Arial" panose="020B0604020202020204" pitchFamily="34" charset="0"/>
                        <a:buChar char="•"/>
                      </a:pPr>
                      <a:r>
                        <a:rPr lang="en-US" sz="1000" dirty="0"/>
                        <a:t>Organizational Controls</a:t>
                      </a:r>
                    </a:p>
                    <a:p>
                      <a:pPr marL="171450" indent="-171450">
                        <a:buFont typeface="Arial" panose="020B0604020202020204" pitchFamily="34" charset="0"/>
                        <a:buChar char="•"/>
                      </a:pPr>
                      <a:r>
                        <a:rPr lang="en-US" sz="1000" dirty="0"/>
                        <a:t>Policy Development</a:t>
                      </a:r>
                    </a:p>
                    <a:p>
                      <a:pPr marL="171450" indent="-171450">
                        <a:buFont typeface="Arial" panose="020B0604020202020204" pitchFamily="34" charset="0"/>
                        <a:buChar char="•"/>
                      </a:pPr>
                      <a:r>
                        <a:rPr lang="en-US" sz="1000" dirty="0"/>
                        <a:t>Long-term planning</a:t>
                      </a:r>
                    </a:p>
                  </a:txBody>
                  <a:tcPr/>
                </a:tc>
                <a:tc>
                  <a:txBody>
                    <a:bodyPr/>
                    <a:lstStyle/>
                    <a:p>
                      <a:r>
                        <a:rPr lang="en-US" sz="1000" dirty="0"/>
                        <a:t>3000+ (O-6)</a:t>
                      </a:r>
                    </a:p>
                    <a:p>
                      <a:r>
                        <a:rPr lang="en-US" sz="1000" dirty="0"/>
                        <a:t>1000+ (O-5)</a:t>
                      </a:r>
                    </a:p>
                  </a:txBody>
                  <a:tcPr/>
                </a:tc>
                <a:tc>
                  <a:txBody>
                    <a:bodyPr/>
                    <a:lstStyle/>
                    <a:p>
                      <a:r>
                        <a:rPr lang="en-US" sz="1000" dirty="0"/>
                        <a:t>President, Vice President</a:t>
                      </a:r>
                    </a:p>
                  </a:txBody>
                  <a:tcPr/>
                </a:tc>
                <a:tc>
                  <a:txBody>
                    <a:bodyPr/>
                    <a:lstStyle/>
                    <a:p>
                      <a:r>
                        <a:rPr lang="en-US" sz="1000" dirty="0"/>
                        <a:t>600+</a:t>
                      </a:r>
                    </a:p>
                  </a:txBody>
                  <a:tcPr/>
                </a:tc>
                <a:extLst>
                  <a:ext uri="{0D108BD9-81ED-4DB2-BD59-A6C34878D82A}">
                    <a16:rowId xmlns:a16="http://schemas.microsoft.com/office/drawing/2014/main" val="3000312613"/>
                  </a:ext>
                </a:extLst>
              </a:tr>
              <a:tr h="902145">
                <a:tc>
                  <a:txBody>
                    <a:bodyPr/>
                    <a:lstStyle/>
                    <a:p>
                      <a:r>
                        <a:rPr lang="en-US" sz="1000" dirty="0"/>
                        <a:t>O-1 – O-3 / </a:t>
                      </a:r>
                    </a:p>
                    <a:p>
                      <a:r>
                        <a:rPr lang="en-US" sz="1000" dirty="0"/>
                        <a:t>W-1 – W-3</a:t>
                      </a:r>
                    </a:p>
                  </a:txBody>
                  <a:tcPr/>
                </a:tc>
                <a:tc>
                  <a:txBody>
                    <a:bodyPr/>
                    <a:lstStyle/>
                    <a:p>
                      <a:r>
                        <a:rPr lang="en-US" sz="1000" dirty="0"/>
                        <a:t>Undergraduate Degree</a:t>
                      </a:r>
                    </a:p>
                  </a:txBody>
                  <a:tcPr/>
                </a:tc>
                <a:tc>
                  <a:txBody>
                    <a:bodyPr/>
                    <a:lstStyle/>
                    <a:p>
                      <a:pPr marL="171450" indent="-171450">
                        <a:buFont typeface="Arial" panose="020B0604020202020204" pitchFamily="34" charset="0"/>
                        <a:buChar char="•"/>
                      </a:pPr>
                      <a:r>
                        <a:rPr lang="en-US" sz="1000" dirty="0"/>
                        <a:t>Small unit leader</a:t>
                      </a:r>
                    </a:p>
                  </a:txBody>
                  <a:tcPr/>
                </a:tc>
                <a:tc>
                  <a:txBody>
                    <a:bodyPr/>
                    <a:lstStyle/>
                    <a:p>
                      <a:pPr marL="171450" indent="-171450">
                        <a:buFont typeface="Arial" panose="020B0604020202020204" pitchFamily="34" charset="0"/>
                        <a:buChar char="•"/>
                      </a:pPr>
                      <a:r>
                        <a:rPr lang="en-US" sz="1000" dirty="0"/>
                        <a:t>Officer Basic &amp; Advanced Training</a:t>
                      </a:r>
                    </a:p>
                    <a:p>
                      <a:pPr marL="171450" indent="-171450">
                        <a:buFont typeface="Arial" panose="020B0604020202020204" pitchFamily="34" charset="0"/>
                        <a:buChar char="•"/>
                      </a:pPr>
                      <a:r>
                        <a:rPr lang="en-US" sz="1000" dirty="0"/>
                        <a:t>Technical Schools</a:t>
                      </a:r>
                    </a:p>
                  </a:txBody>
                  <a:tcPr/>
                </a:tc>
                <a:tc>
                  <a:txBody>
                    <a:bodyPr/>
                    <a:lstStyle/>
                    <a:p>
                      <a:pPr marL="171450" indent="-171450">
                        <a:buFont typeface="Arial" panose="020B0604020202020204" pitchFamily="34" charset="0"/>
                        <a:buChar char="•"/>
                      </a:pPr>
                      <a:r>
                        <a:rPr lang="en-US" sz="1000" dirty="0"/>
                        <a:t>Tactical planning</a:t>
                      </a:r>
                    </a:p>
                    <a:p>
                      <a:pPr marL="171450" indent="-171450">
                        <a:buFont typeface="Arial" panose="020B0604020202020204" pitchFamily="34" charset="0"/>
                        <a:buChar char="•"/>
                      </a:pPr>
                      <a:r>
                        <a:rPr lang="en-US" sz="1000" dirty="0"/>
                        <a:t>Team building</a:t>
                      </a:r>
                    </a:p>
                    <a:p>
                      <a:pPr marL="171450" indent="-171450">
                        <a:buFont typeface="Arial" panose="020B0604020202020204" pitchFamily="34" charset="0"/>
                        <a:buChar char="•"/>
                      </a:pPr>
                      <a:r>
                        <a:rPr lang="en-US" sz="1000" dirty="0"/>
                        <a:t>Basic leadership</a:t>
                      </a:r>
                    </a:p>
                    <a:p>
                      <a:pPr marL="171450" indent="-171450">
                        <a:buFont typeface="Arial" panose="020B0604020202020204" pitchFamily="34" charset="0"/>
                        <a:buChar char="•"/>
                      </a:pPr>
                      <a:r>
                        <a:rPr lang="en-US" sz="1000" dirty="0"/>
                        <a:t>Mentoring</a:t>
                      </a:r>
                    </a:p>
                    <a:p>
                      <a:pPr marL="171450" indent="-171450">
                        <a:buFont typeface="Arial" panose="020B0604020202020204" pitchFamily="34" charset="0"/>
                        <a:buChar char="•"/>
                      </a:pPr>
                      <a:r>
                        <a:rPr lang="en-US" sz="1000" dirty="0"/>
                        <a:t>Operational experience</a:t>
                      </a:r>
                    </a:p>
                    <a:p>
                      <a:pPr marL="171450" indent="-171450">
                        <a:buFont typeface="Arial" panose="020B0604020202020204" pitchFamily="34" charset="0"/>
                        <a:buChar char="•"/>
                      </a:pPr>
                      <a:r>
                        <a:rPr lang="en-US" sz="1000" dirty="0"/>
                        <a:t>Organizational administration</a:t>
                      </a:r>
                    </a:p>
                  </a:txBody>
                  <a:tcPr/>
                </a:tc>
                <a:tc>
                  <a:txBody>
                    <a:bodyPr/>
                    <a:lstStyle/>
                    <a:p>
                      <a:r>
                        <a:rPr lang="en-US" sz="1000" dirty="0"/>
                        <a:t>150 (O-3)</a:t>
                      </a:r>
                    </a:p>
                    <a:p>
                      <a:r>
                        <a:rPr lang="en-US" sz="1000" dirty="0"/>
                        <a:t>40 (O-1/2)</a:t>
                      </a:r>
                    </a:p>
                  </a:txBody>
                  <a:tcPr/>
                </a:tc>
                <a:tc>
                  <a:txBody>
                    <a:bodyPr/>
                    <a:lstStyle/>
                    <a:p>
                      <a:r>
                        <a:rPr lang="en-US" sz="1000" dirty="0"/>
                        <a:t>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Operations Manager, Business Analyst, Engineer</a:t>
                      </a:r>
                    </a:p>
                  </a:txBody>
                  <a:tcPr/>
                </a:tc>
                <a:tc>
                  <a:txBody>
                    <a:bodyPr/>
                    <a:lstStyle/>
                    <a:p>
                      <a:r>
                        <a:rPr lang="en-US" sz="1000" dirty="0"/>
                        <a:t>~250</a:t>
                      </a:r>
                    </a:p>
                    <a:p>
                      <a:r>
                        <a:rPr lang="en-US" sz="1000" dirty="0"/>
                        <a:t>30</a:t>
                      </a:r>
                    </a:p>
                    <a:p>
                      <a:endParaRPr lang="en-US" sz="1000" dirty="0"/>
                    </a:p>
                    <a:p>
                      <a:r>
                        <a:rPr lang="en-US" sz="1000" dirty="0"/>
                        <a:t>16</a:t>
                      </a:r>
                    </a:p>
                    <a:p>
                      <a:endParaRPr lang="en-US" sz="1000" dirty="0"/>
                    </a:p>
                    <a:p>
                      <a:r>
                        <a:rPr lang="en-US" sz="1000" dirty="0"/>
                        <a:t>8</a:t>
                      </a:r>
                    </a:p>
                  </a:txBody>
                  <a:tcPr/>
                </a:tc>
                <a:extLst>
                  <a:ext uri="{0D108BD9-81ED-4DB2-BD59-A6C34878D82A}">
                    <a16:rowId xmlns:a16="http://schemas.microsoft.com/office/drawing/2014/main" val="3025323530"/>
                  </a:ext>
                </a:extLst>
              </a:tr>
              <a:tr h="587443">
                <a:tc>
                  <a:txBody>
                    <a:bodyPr/>
                    <a:lstStyle/>
                    <a:p>
                      <a:r>
                        <a:rPr lang="en-US" sz="1000" dirty="0"/>
                        <a:t>E7 – E9</a:t>
                      </a:r>
                    </a:p>
                  </a:txBody>
                  <a:tcPr/>
                </a:tc>
                <a:tc>
                  <a:txBody>
                    <a:bodyPr/>
                    <a:lstStyle/>
                    <a:p>
                      <a:r>
                        <a:rPr lang="en-US" sz="1000" dirty="0"/>
                        <a:t>Undergraduate Degree</a:t>
                      </a:r>
                    </a:p>
                  </a:txBody>
                  <a:tcPr/>
                </a:tc>
                <a:tc>
                  <a:txBody>
                    <a:bodyPr/>
                    <a:lstStyle/>
                    <a:p>
                      <a:pPr marL="171450" indent="-171450">
                        <a:buFont typeface="Arial" panose="020B0604020202020204" pitchFamily="34" charset="0"/>
                        <a:buChar char="•"/>
                      </a:pPr>
                      <a:r>
                        <a:rPr lang="en-US" sz="1000" dirty="0"/>
                        <a:t>Large-Size Unit Leader</a:t>
                      </a:r>
                    </a:p>
                    <a:p>
                      <a:pPr marL="171450" indent="-171450">
                        <a:buFont typeface="Arial" panose="020B0604020202020204" pitchFamily="34" charset="0"/>
                        <a:buChar char="•"/>
                      </a:pPr>
                      <a:r>
                        <a:rPr lang="en-US" sz="1000" dirty="0"/>
                        <a:t>Senior Staff Leader / Member</a:t>
                      </a:r>
                    </a:p>
                  </a:txBody>
                  <a:tcPr/>
                </a:tc>
                <a:tc>
                  <a:txBody>
                    <a:bodyPr/>
                    <a:lstStyle/>
                    <a:p>
                      <a:pPr marL="171450" indent="-171450">
                        <a:buFont typeface="Arial" panose="020B0604020202020204" pitchFamily="34" charset="0"/>
                        <a:buChar char="•"/>
                      </a:pPr>
                      <a:r>
                        <a:rPr lang="en-US" sz="1000" dirty="0"/>
                        <a:t>Advanced professional and advisor courses</a:t>
                      </a:r>
                    </a:p>
                  </a:txBody>
                  <a:tcPr/>
                </a:tc>
                <a:tc>
                  <a:txBody>
                    <a:bodyPr/>
                    <a:lstStyle/>
                    <a:p>
                      <a:pPr marL="171450" indent="-171450">
                        <a:buFont typeface="Arial" panose="020B0604020202020204" pitchFamily="34" charset="0"/>
                        <a:buChar char="•"/>
                      </a:pPr>
                      <a:r>
                        <a:rPr lang="en-US" sz="1000" dirty="0"/>
                        <a:t>Strategic Management</a:t>
                      </a:r>
                    </a:p>
                    <a:p>
                      <a:pPr marL="171450" indent="-171450">
                        <a:buFont typeface="Arial" panose="020B0604020202020204" pitchFamily="34" charset="0"/>
                        <a:buChar char="•"/>
                      </a:pPr>
                      <a:r>
                        <a:rPr lang="en-US" sz="1000" dirty="0"/>
                        <a:t>Advanced advisory</a:t>
                      </a:r>
                    </a:p>
                    <a:p>
                      <a:pPr marL="171450" indent="-171450">
                        <a:buFont typeface="Arial" panose="020B0604020202020204" pitchFamily="34" charset="0"/>
                        <a:buChar char="•"/>
                      </a:pPr>
                      <a:r>
                        <a:rPr lang="en-US" sz="1000" dirty="0"/>
                        <a:t>Organizational administration </a:t>
                      </a:r>
                    </a:p>
                  </a:txBody>
                  <a:tcPr/>
                </a:tc>
                <a:tc>
                  <a:txBody>
                    <a:bodyPr/>
                    <a:lstStyle/>
                    <a:p>
                      <a:r>
                        <a:rPr lang="en-US" sz="1000" dirty="0"/>
                        <a:t>200+ (E-9)</a:t>
                      </a:r>
                    </a:p>
                    <a:p>
                      <a:r>
                        <a:rPr lang="en-US" sz="1000" dirty="0"/>
                        <a:t>40-200 (E-7/8)</a:t>
                      </a:r>
                    </a:p>
                  </a:txBody>
                  <a:tcPr/>
                </a:tc>
                <a:tc>
                  <a:txBody>
                    <a:bodyPr/>
                    <a:lstStyle/>
                    <a:p>
                      <a:r>
                        <a:rPr lang="en-US" sz="1000" dirty="0"/>
                        <a:t>Supervisor</a:t>
                      </a:r>
                    </a:p>
                  </a:txBody>
                  <a:tcPr/>
                </a:tc>
                <a:tc>
                  <a:txBody>
                    <a:bodyPr/>
                    <a:lstStyle/>
                    <a:p>
                      <a:r>
                        <a:rPr lang="en-US" sz="1000" dirty="0"/>
                        <a:t>8-40</a:t>
                      </a:r>
                    </a:p>
                  </a:txBody>
                  <a:tcPr/>
                </a:tc>
                <a:extLst>
                  <a:ext uri="{0D108BD9-81ED-4DB2-BD59-A6C34878D82A}">
                    <a16:rowId xmlns:a16="http://schemas.microsoft.com/office/drawing/2014/main" val="1404156586"/>
                  </a:ext>
                </a:extLst>
              </a:tr>
              <a:tr h="482543">
                <a:tc>
                  <a:txBody>
                    <a:bodyPr/>
                    <a:lstStyle/>
                    <a:p>
                      <a:r>
                        <a:rPr lang="en-US" sz="1000" dirty="0"/>
                        <a:t>E5 – E6</a:t>
                      </a:r>
                    </a:p>
                  </a:txBody>
                  <a:tcPr/>
                </a:tc>
                <a:tc>
                  <a:txBody>
                    <a:bodyPr/>
                    <a:lstStyle/>
                    <a:p>
                      <a:r>
                        <a:rPr lang="en-US" sz="1000" dirty="0"/>
                        <a:t>Undergraduate Degree or High School / GED</a:t>
                      </a:r>
                    </a:p>
                  </a:txBody>
                  <a:tcPr/>
                </a:tc>
                <a:tc>
                  <a:txBody>
                    <a:bodyPr/>
                    <a:lstStyle/>
                    <a:p>
                      <a:pPr marL="171450" indent="-171450">
                        <a:buFont typeface="Arial" panose="020B0604020202020204" pitchFamily="34" charset="0"/>
                        <a:buChar char="•"/>
                      </a:pPr>
                      <a:r>
                        <a:rPr lang="en-US" sz="1000" dirty="0"/>
                        <a:t>Small unit leader</a:t>
                      </a:r>
                    </a:p>
                  </a:txBody>
                  <a:tcPr/>
                </a:tc>
                <a:tc>
                  <a:txBody>
                    <a:bodyPr/>
                    <a:lstStyle/>
                    <a:p>
                      <a:pPr marL="171450" indent="-171450">
                        <a:buFont typeface="Arial" panose="020B0604020202020204" pitchFamily="34" charset="0"/>
                        <a:buChar char="•"/>
                      </a:pPr>
                      <a:r>
                        <a:rPr lang="en-US" sz="1000" dirty="0"/>
                        <a:t>Basic leadership &amp; technical schools</a:t>
                      </a:r>
                    </a:p>
                  </a:txBody>
                  <a:tcPr/>
                </a:tc>
                <a:tc>
                  <a:txBody>
                    <a:bodyPr/>
                    <a:lstStyle/>
                    <a:p>
                      <a:pPr marL="171450" indent="-171450">
                        <a:buFont typeface="Arial" panose="020B0604020202020204" pitchFamily="34" charset="0"/>
                        <a:buChar char="•"/>
                      </a:pPr>
                      <a:r>
                        <a:rPr lang="en-US" sz="1000" dirty="0"/>
                        <a:t>Basic leadership</a:t>
                      </a:r>
                    </a:p>
                    <a:p>
                      <a:pPr marL="171450" indent="-171450">
                        <a:buFont typeface="Arial" panose="020B0604020202020204" pitchFamily="34" charset="0"/>
                        <a:buChar char="•"/>
                      </a:pPr>
                      <a:r>
                        <a:rPr lang="en-US" sz="1000" dirty="0"/>
                        <a:t>Team building</a:t>
                      </a:r>
                    </a:p>
                    <a:p>
                      <a:pPr marL="171450" indent="-171450">
                        <a:buFont typeface="Arial" panose="020B0604020202020204" pitchFamily="34" charset="0"/>
                        <a:buChar char="•"/>
                      </a:pPr>
                      <a:r>
                        <a:rPr lang="en-US" sz="1000" dirty="0"/>
                        <a:t>Coaching</a:t>
                      </a:r>
                    </a:p>
                  </a:txBody>
                  <a:tcPr/>
                </a:tc>
                <a:tc>
                  <a:txBody>
                    <a:bodyPr/>
                    <a:lstStyle/>
                    <a:p>
                      <a:r>
                        <a:rPr lang="en-US" sz="1000" dirty="0"/>
                        <a:t>10-60</a:t>
                      </a:r>
                    </a:p>
                  </a:txBody>
                  <a:tcPr/>
                </a:tc>
                <a:tc>
                  <a:txBody>
                    <a:bodyPr/>
                    <a:lstStyle/>
                    <a:p>
                      <a:r>
                        <a:rPr lang="en-US" sz="1000" dirty="0"/>
                        <a:t>Team Leader</a:t>
                      </a:r>
                    </a:p>
                  </a:txBody>
                  <a:tcPr/>
                </a:tc>
                <a:tc>
                  <a:txBody>
                    <a:bodyPr/>
                    <a:lstStyle/>
                    <a:p>
                      <a:r>
                        <a:rPr lang="en-US" sz="1000" dirty="0"/>
                        <a:t>3-12</a:t>
                      </a:r>
                    </a:p>
                  </a:txBody>
                  <a:tcPr/>
                </a:tc>
                <a:extLst>
                  <a:ext uri="{0D108BD9-81ED-4DB2-BD59-A6C34878D82A}">
                    <a16:rowId xmlns:a16="http://schemas.microsoft.com/office/drawing/2014/main" val="73181305"/>
                  </a:ext>
                </a:extLst>
              </a:tr>
              <a:tr h="587443">
                <a:tc>
                  <a:txBody>
                    <a:bodyPr/>
                    <a:lstStyle/>
                    <a:p>
                      <a:r>
                        <a:rPr lang="en-US" sz="1000" dirty="0"/>
                        <a:t>E1 – E4</a:t>
                      </a:r>
                    </a:p>
                  </a:txBody>
                  <a:tcPr/>
                </a:tc>
                <a:tc>
                  <a:txBody>
                    <a:bodyPr/>
                    <a:lstStyle/>
                    <a:p>
                      <a:r>
                        <a:rPr lang="en-US" sz="1000" dirty="0"/>
                        <a:t>High School / GED</a:t>
                      </a:r>
                    </a:p>
                  </a:txBody>
                  <a:tcPr/>
                </a:tc>
                <a:tc>
                  <a:txBody>
                    <a:bodyPr/>
                    <a:lstStyle/>
                    <a:p>
                      <a:pPr marL="171450" indent="-171450">
                        <a:buFont typeface="Arial" panose="020B0604020202020204" pitchFamily="34" charset="0"/>
                        <a:buChar char="•"/>
                      </a:pPr>
                      <a:r>
                        <a:rPr lang="en-US" sz="1000" dirty="0"/>
                        <a:t>Member of team</a:t>
                      </a:r>
                    </a:p>
                  </a:txBody>
                  <a:tcPr/>
                </a:tc>
                <a:tc>
                  <a:txBody>
                    <a:bodyPr/>
                    <a:lstStyle/>
                    <a:p>
                      <a:pPr marL="171450" indent="-171450">
                        <a:buFont typeface="Arial" panose="020B0604020202020204" pitchFamily="34" charset="0"/>
                        <a:buChar char="•"/>
                      </a:pPr>
                      <a:r>
                        <a:rPr lang="en-US" sz="1000" dirty="0"/>
                        <a:t>Basic training &amp; technical schools</a:t>
                      </a:r>
                    </a:p>
                  </a:txBody>
                  <a:tcPr/>
                </a:tc>
                <a:tc>
                  <a:txBody>
                    <a:bodyPr/>
                    <a:lstStyle/>
                    <a:p>
                      <a:pPr marL="171450" indent="-171450">
                        <a:buFont typeface="Arial" panose="020B0604020202020204" pitchFamily="34" charset="0"/>
                        <a:buChar char="•"/>
                      </a:pPr>
                      <a:r>
                        <a:rPr lang="en-US" sz="1000" dirty="0"/>
                        <a:t>Teamwork</a:t>
                      </a:r>
                    </a:p>
                    <a:p>
                      <a:pPr marL="171450" indent="-171450">
                        <a:buFont typeface="Arial" panose="020B0604020202020204" pitchFamily="34" charset="0"/>
                        <a:buChar char="•"/>
                      </a:pPr>
                      <a:r>
                        <a:rPr lang="en-US" sz="1000" dirty="0"/>
                        <a:t>Performance under pressure</a:t>
                      </a:r>
                    </a:p>
                    <a:p>
                      <a:pPr marL="171450" indent="-171450">
                        <a:buFont typeface="Arial" panose="020B0604020202020204" pitchFamily="34" charset="0"/>
                        <a:buChar char="•"/>
                      </a:pPr>
                      <a:r>
                        <a:rPr lang="en-US" sz="1000" dirty="0"/>
                        <a:t>Accountability</a:t>
                      </a:r>
                    </a:p>
                    <a:p>
                      <a:pPr marL="171450" indent="-171450">
                        <a:buFont typeface="Arial" panose="020B0604020202020204" pitchFamily="34" charset="0"/>
                        <a:buChar char="•"/>
                      </a:pPr>
                      <a:r>
                        <a:rPr lang="en-US" sz="1000" dirty="0"/>
                        <a:t>Honesty, loyalty </a:t>
                      </a:r>
                    </a:p>
                  </a:txBody>
                  <a:tcPr/>
                </a:tc>
                <a:tc>
                  <a:txBody>
                    <a:bodyPr/>
                    <a:lstStyle/>
                    <a:p>
                      <a:r>
                        <a:rPr lang="en-US" sz="1000" dirty="0"/>
                        <a:t>0</a:t>
                      </a:r>
                    </a:p>
                  </a:txBody>
                  <a:tcPr/>
                </a:tc>
                <a:tc>
                  <a:txBody>
                    <a:bodyPr/>
                    <a:lstStyle/>
                    <a:p>
                      <a:r>
                        <a:rPr lang="en-US" sz="1000" dirty="0"/>
                        <a:t>Analyst</a:t>
                      </a:r>
                    </a:p>
                    <a:p>
                      <a:r>
                        <a:rPr lang="en-US" sz="1000" dirty="0"/>
                        <a:t>Programmer</a:t>
                      </a:r>
                    </a:p>
                    <a:p>
                      <a:r>
                        <a:rPr lang="en-US" sz="1000" dirty="0"/>
                        <a:t>Generalist</a:t>
                      </a:r>
                    </a:p>
                    <a:p>
                      <a:r>
                        <a:rPr lang="en-US" sz="1000" dirty="0"/>
                        <a:t>Specialist</a:t>
                      </a:r>
                    </a:p>
                  </a:txBody>
                  <a:tcPr/>
                </a:tc>
                <a:tc>
                  <a:txBody>
                    <a:bodyPr/>
                    <a:lstStyle/>
                    <a:p>
                      <a:r>
                        <a:rPr lang="en-US" sz="1000" dirty="0"/>
                        <a:t>2</a:t>
                      </a:r>
                    </a:p>
                    <a:p>
                      <a:r>
                        <a:rPr lang="en-US" sz="1000" dirty="0"/>
                        <a:t>1</a:t>
                      </a:r>
                    </a:p>
                    <a:p>
                      <a:r>
                        <a:rPr lang="en-US" sz="1000" dirty="0"/>
                        <a:t>1</a:t>
                      </a:r>
                    </a:p>
                    <a:p>
                      <a:r>
                        <a:rPr lang="en-US" sz="1000" dirty="0"/>
                        <a:t>0</a:t>
                      </a:r>
                    </a:p>
                  </a:txBody>
                  <a:tcPr/>
                </a:tc>
                <a:extLst>
                  <a:ext uri="{0D108BD9-81ED-4DB2-BD59-A6C34878D82A}">
                    <a16:rowId xmlns:a16="http://schemas.microsoft.com/office/drawing/2014/main" val="252123295"/>
                  </a:ext>
                </a:extLst>
              </a:tr>
            </a:tbl>
          </a:graphicData>
        </a:graphic>
      </p:graphicFrame>
      <p:sp>
        <p:nvSpPr>
          <p:cNvPr id="3" name="Title 1">
            <a:extLst>
              <a:ext uri="{FF2B5EF4-FFF2-40B4-BE49-F238E27FC236}">
                <a16:creationId xmlns:a16="http://schemas.microsoft.com/office/drawing/2014/main" id="{D9DF75F4-FA55-B944-905A-672D3C625089}"/>
              </a:ext>
            </a:extLst>
          </p:cNvPr>
          <p:cNvSpPr txBox="1">
            <a:spLocks/>
          </p:cNvSpPr>
          <p:nvPr/>
        </p:nvSpPr>
        <p:spPr>
          <a:xfrm>
            <a:off x="1371600" y="173567"/>
            <a:ext cx="9049871"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Veterans Bring Significant Education and Experience</a:t>
            </a:r>
          </a:p>
        </p:txBody>
      </p:sp>
      <p:sp>
        <p:nvSpPr>
          <p:cNvPr id="6" name="Rounded Rectangle 5">
            <a:extLst>
              <a:ext uri="{FF2B5EF4-FFF2-40B4-BE49-F238E27FC236}">
                <a16:creationId xmlns:a16="http://schemas.microsoft.com/office/drawing/2014/main" id="{1513DFC5-DA66-6744-A44F-386BE21CAFE1}"/>
              </a:ext>
            </a:extLst>
          </p:cNvPr>
          <p:cNvSpPr/>
          <p:nvPr/>
        </p:nvSpPr>
        <p:spPr>
          <a:xfrm>
            <a:off x="1130968" y="3609474"/>
            <a:ext cx="10299032" cy="2286000"/>
          </a:xfrm>
          <a:prstGeom prst="round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9C6A34C0-945E-82C6-C707-8E039D778DB6}"/>
              </a:ext>
            </a:extLst>
          </p:cNvPr>
          <p:cNvSpPr txBox="1"/>
          <p:nvPr/>
        </p:nvSpPr>
        <p:spPr>
          <a:xfrm>
            <a:off x="738554" y="6630340"/>
            <a:ext cx="8073850" cy="230832"/>
          </a:xfrm>
          <a:prstGeom prst="rect">
            <a:avLst/>
          </a:prstGeom>
          <a:noFill/>
        </p:spPr>
        <p:txBody>
          <a:bodyPr wrap="square">
            <a:spAutoFit/>
          </a:bodyPr>
          <a:lstStyle/>
          <a:p>
            <a:r>
              <a:rPr lang="en-US" sz="900" dirty="0"/>
              <a:t>Source: Matthew J. Louis, </a:t>
            </a:r>
            <a:r>
              <a:rPr lang="en-US" sz="900" i="1" dirty="0"/>
              <a:t>Hiring Veterans: How to Leverage Military Talent for Organizational Growth </a:t>
            </a:r>
            <a:r>
              <a:rPr lang="en-US" sz="900" dirty="0"/>
              <a:t>(Newburyport, MA: Career Press, 2023).</a:t>
            </a:r>
          </a:p>
        </p:txBody>
      </p:sp>
      <p:sp>
        <p:nvSpPr>
          <p:cNvPr id="8" name="Footer Placeholder 14">
            <a:extLst>
              <a:ext uri="{FF2B5EF4-FFF2-40B4-BE49-F238E27FC236}">
                <a16:creationId xmlns:a16="http://schemas.microsoft.com/office/drawing/2014/main" id="{6E65017E-68EB-6C4F-3090-2E2910A1A1F8}"/>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976143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1411286"/>
            <a:ext cx="5897880" cy="5315681"/>
          </a:xfrm>
        </p:spPr>
        <p:txBody>
          <a:bodyPr>
            <a:normAutofit/>
          </a:bodyPr>
          <a:lstStyle/>
          <a:p>
            <a:pPr marL="0" indent="0" algn="ctr">
              <a:buNone/>
            </a:pPr>
            <a:r>
              <a:rPr lang="en-US" sz="4000" dirty="0">
                <a:latin typeface="+mj-lt"/>
                <a:cs typeface="Aharoni" panose="02010803020104030203" pitchFamily="2" charset="-79"/>
              </a:rPr>
              <a:t>What percentage of veterans served in a combat specialty?</a:t>
            </a:r>
          </a:p>
          <a:p>
            <a:pPr marL="0" indent="0">
              <a:buNone/>
            </a:pPr>
            <a:endParaRPr lang="en-US" dirty="0">
              <a:latin typeface="+mj-lt"/>
            </a:endParaRPr>
          </a:p>
        </p:txBody>
      </p:sp>
      <p:sp>
        <p:nvSpPr>
          <p:cNvPr id="2" name="Rectangle: Rounded Corners 1">
            <a:extLst>
              <a:ext uri="{FF2B5EF4-FFF2-40B4-BE49-F238E27FC236}">
                <a16:creationId xmlns:a16="http://schemas.microsoft.com/office/drawing/2014/main" id="{8F96BA88-61B1-A0DE-8F8E-7E4485F5BC60}"/>
              </a:ext>
            </a:extLst>
          </p:cNvPr>
          <p:cNvSpPr/>
          <p:nvPr/>
        </p:nvSpPr>
        <p:spPr>
          <a:xfrm>
            <a:off x="2117557" y="3407040"/>
            <a:ext cx="2678397" cy="73764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0 – 25%</a:t>
            </a:r>
          </a:p>
        </p:txBody>
      </p:sp>
      <p:sp>
        <p:nvSpPr>
          <p:cNvPr id="3" name="Rectangle: Rounded Corners 2">
            <a:extLst>
              <a:ext uri="{FF2B5EF4-FFF2-40B4-BE49-F238E27FC236}">
                <a16:creationId xmlns:a16="http://schemas.microsoft.com/office/drawing/2014/main" id="{C47E9A1B-7716-8EE5-3B16-9E9B35E2FB5C}"/>
              </a:ext>
            </a:extLst>
          </p:cNvPr>
          <p:cNvSpPr/>
          <p:nvPr/>
        </p:nvSpPr>
        <p:spPr>
          <a:xfrm>
            <a:off x="2117557" y="4263467"/>
            <a:ext cx="2678397" cy="73764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25 – 50%</a:t>
            </a:r>
          </a:p>
        </p:txBody>
      </p:sp>
      <p:sp>
        <p:nvSpPr>
          <p:cNvPr id="4" name="Rectangle: Rounded Corners 3">
            <a:extLst>
              <a:ext uri="{FF2B5EF4-FFF2-40B4-BE49-F238E27FC236}">
                <a16:creationId xmlns:a16="http://schemas.microsoft.com/office/drawing/2014/main" id="{E55BB4DE-78F2-CC31-045B-EDA0168F1B72}"/>
              </a:ext>
            </a:extLst>
          </p:cNvPr>
          <p:cNvSpPr/>
          <p:nvPr/>
        </p:nvSpPr>
        <p:spPr>
          <a:xfrm>
            <a:off x="2117557" y="5151978"/>
            <a:ext cx="2678397" cy="73764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50 – 75%</a:t>
            </a:r>
          </a:p>
        </p:txBody>
      </p:sp>
      <p:sp>
        <p:nvSpPr>
          <p:cNvPr id="12" name="Content Placeholder 2">
            <a:extLst>
              <a:ext uri="{FF2B5EF4-FFF2-40B4-BE49-F238E27FC236}">
                <a16:creationId xmlns:a16="http://schemas.microsoft.com/office/drawing/2014/main" id="{A76371AF-B282-33EA-BAB5-927BF96855E3}"/>
              </a:ext>
            </a:extLst>
          </p:cNvPr>
          <p:cNvSpPr txBox="1">
            <a:spLocks/>
          </p:cNvSpPr>
          <p:nvPr/>
        </p:nvSpPr>
        <p:spPr>
          <a:xfrm>
            <a:off x="-3797008" y="2720306"/>
            <a:ext cx="5212080" cy="293874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endParaRPr lang="en-US" sz="4400" dirty="0"/>
          </a:p>
          <a:p>
            <a:pPr marL="0" indent="0" algn="ctr">
              <a:buFont typeface="Franklin Gothic Book" panose="020B0503020102020204" pitchFamily="34" charset="0"/>
              <a:buNone/>
            </a:pPr>
            <a:r>
              <a:rPr lang="en-US" sz="5400" b="1" dirty="0"/>
              <a:t>&lt;15%</a:t>
            </a:r>
          </a:p>
        </p:txBody>
      </p:sp>
    </p:spTree>
    <p:extLst>
      <p:ext uri="{BB962C8B-B14F-4D97-AF65-F5344CB8AC3E}">
        <p14:creationId xmlns:p14="http://schemas.microsoft.com/office/powerpoint/2010/main" val="738100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2609890"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496887"/>
            <a:ext cx="5897880" cy="5315681"/>
          </a:xfrm>
        </p:spPr>
        <p:txBody>
          <a:bodyPr>
            <a:normAutofit/>
          </a:bodyPr>
          <a:lstStyle/>
          <a:p>
            <a:pPr marL="0" indent="0" algn="ctr">
              <a:buNone/>
            </a:pPr>
            <a:r>
              <a:rPr lang="en-US" sz="4000" dirty="0">
                <a:latin typeface="+mj-lt"/>
                <a:cs typeface="Aharoni" panose="02010803020104030203" pitchFamily="2" charset="-79"/>
              </a:rPr>
              <a:t>What percentage of veterans served in a combat specialty?</a:t>
            </a:r>
          </a:p>
          <a:p>
            <a:pPr marL="0" indent="0">
              <a:buNone/>
            </a:pPr>
            <a:endParaRPr lang="en-US" dirty="0">
              <a:latin typeface="+mj-lt"/>
            </a:endParaRPr>
          </a:p>
        </p:txBody>
      </p:sp>
      <p:sp>
        <p:nvSpPr>
          <p:cNvPr id="5" name="Content Placeholder 2">
            <a:extLst>
              <a:ext uri="{FF2B5EF4-FFF2-40B4-BE49-F238E27FC236}">
                <a16:creationId xmlns:a16="http://schemas.microsoft.com/office/drawing/2014/main" id="{2F7E7103-96AA-B628-0A66-E7F1D592EA50}"/>
              </a:ext>
            </a:extLst>
          </p:cNvPr>
          <p:cNvSpPr txBox="1">
            <a:spLocks/>
          </p:cNvSpPr>
          <p:nvPr/>
        </p:nvSpPr>
        <p:spPr>
          <a:xfrm>
            <a:off x="1079792" y="2720306"/>
            <a:ext cx="5212080" cy="293874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endParaRPr lang="en-US" sz="4400" dirty="0"/>
          </a:p>
          <a:p>
            <a:pPr marL="0" indent="0" algn="ctr">
              <a:buFont typeface="Franklin Gothic Book" panose="020B0503020102020204" pitchFamily="34" charset="0"/>
              <a:buNone/>
            </a:pPr>
            <a:r>
              <a:rPr lang="en-US" sz="5400" b="1" dirty="0"/>
              <a:t>&lt;15%</a:t>
            </a:r>
          </a:p>
        </p:txBody>
      </p:sp>
      <p:sp>
        <p:nvSpPr>
          <p:cNvPr id="8" name="Rectangle: Rounded Corners 7">
            <a:extLst>
              <a:ext uri="{FF2B5EF4-FFF2-40B4-BE49-F238E27FC236}">
                <a16:creationId xmlns:a16="http://schemas.microsoft.com/office/drawing/2014/main" id="{3991E7F2-75B0-8EDF-CA44-B28DD489D2A2}"/>
              </a:ext>
            </a:extLst>
          </p:cNvPr>
          <p:cNvSpPr/>
          <p:nvPr/>
        </p:nvSpPr>
        <p:spPr>
          <a:xfrm>
            <a:off x="-2791323" y="3407040"/>
            <a:ext cx="2678397" cy="73764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0 – 25%</a:t>
            </a:r>
          </a:p>
        </p:txBody>
      </p:sp>
      <p:sp>
        <p:nvSpPr>
          <p:cNvPr id="9" name="Rectangle: Rounded Corners 8">
            <a:extLst>
              <a:ext uri="{FF2B5EF4-FFF2-40B4-BE49-F238E27FC236}">
                <a16:creationId xmlns:a16="http://schemas.microsoft.com/office/drawing/2014/main" id="{143113D4-6621-B747-C7A5-D1CD6F9F90E2}"/>
              </a:ext>
            </a:extLst>
          </p:cNvPr>
          <p:cNvSpPr/>
          <p:nvPr/>
        </p:nvSpPr>
        <p:spPr>
          <a:xfrm>
            <a:off x="-2791323" y="4263467"/>
            <a:ext cx="2678397" cy="73764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25 – 50%</a:t>
            </a:r>
          </a:p>
        </p:txBody>
      </p:sp>
      <p:sp>
        <p:nvSpPr>
          <p:cNvPr id="10" name="Rectangle: Rounded Corners 9">
            <a:extLst>
              <a:ext uri="{FF2B5EF4-FFF2-40B4-BE49-F238E27FC236}">
                <a16:creationId xmlns:a16="http://schemas.microsoft.com/office/drawing/2014/main" id="{C724B0BE-F041-B844-200F-298C210AAC41}"/>
              </a:ext>
            </a:extLst>
          </p:cNvPr>
          <p:cNvSpPr/>
          <p:nvPr/>
        </p:nvSpPr>
        <p:spPr>
          <a:xfrm>
            <a:off x="-2791323" y="5151978"/>
            <a:ext cx="2678397" cy="73764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50 – 75%</a:t>
            </a:r>
          </a:p>
        </p:txBody>
      </p:sp>
    </p:spTree>
    <p:extLst>
      <p:ext uri="{BB962C8B-B14F-4D97-AF65-F5344CB8AC3E}">
        <p14:creationId xmlns:p14="http://schemas.microsoft.com/office/powerpoint/2010/main" val="274542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BC2AF7-D3CB-426F-9696-F426457840F6}"/>
              </a:ext>
            </a:extLst>
          </p:cNvPr>
          <p:cNvGraphicFramePr>
            <a:graphicFrameLocks noGrp="1"/>
          </p:cNvGraphicFramePr>
          <p:nvPr/>
        </p:nvGraphicFramePr>
        <p:xfrm>
          <a:off x="1292387" y="1415591"/>
          <a:ext cx="8321040" cy="5029200"/>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641121446"/>
                    </a:ext>
                  </a:extLst>
                </a:gridCol>
                <a:gridCol w="1005840">
                  <a:extLst>
                    <a:ext uri="{9D8B030D-6E8A-4147-A177-3AD203B41FA5}">
                      <a16:colId xmlns:a16="http://schemas.microsoft.com/office/drawing/2014/main" val="3816096118"/>
                    </a:ext>
                  </a:extLst>
                </a:gridCol>
                <a:gridCol w="1005840">
                  <a:extLst>
                    <a:ext uri="{9D8B030D-6E8A-4147-A177-3AD203B41FA5}">
                      <a16:colId xmlns:a16="http://schemas.microsoft.com/office/drawing/2014/main" val="893322398"/>
                    </a:ext>
                  </a:extLst>
                </a:gridCol>
                <a:gridCol w="1005840">
                  <a:extLst>
                    <a:ext uri="{9D8B030D-6E8A-4147-A177-3AD203B41FA5}">
                      <a16:colId xmlns:a16="http://schemas.microsoft.com/office/drawing/2014/main" val="3040556277"/>
                    </a:ext>
                  </a:extLst>
                </a:gridCol>
                <a:gridCol w="1005840">
                  <a:extLst>
                    <a:ext uri="{9D8B030D-6E8A-4147-A177-3AD203B41FA5}">
                      <a16:colId xmlns:a16="http://schemas.microsoft.com/office/drawing/2014/main" val="1307449187"/>
                    </a:ext>
                  </a:extLst>
                </a:gridCol>
                <a:gridCol w="1005840">
                  <a:extLst>
                    <a:ext uri="{9D8B030D-6E8A-4147-A177-3AD203B41FA5}">
                      <a16:colId xmlns:a16="http://schemas.microsoft.com/office/drawing/2014/main" val="3263838360"/>
                    </a:ext>
                  </a:extLst>
                </a:gridCol>
                <a:gridCol w="914400">
                  <a:extLst>
                    <a:ext uri="{9D8B030D-6E8A-4147-A177-3AD203B41FA5}">
                      <a16:colId xmlns:a16="http://schemas.microsoft.com/office/drawing/2014/main" val="337127344"/>
                    </a:ext>
                  </a:extLst>
                </a:gridCol>
                <a:gridCol w="914400">
                  <a:extLst>
                    <a:ext uri="{9D8B030D-6E8A-4147-A177-3AD203B41FA5}">
                      <a16:colId xmlns:a16="http://schemas.microsoft.com/office/drawing/2014/main" val="2547140323"/>
                    </a:ext>
                  </a:extLst>
                </a:gridCol>
              </a:tblGrid>
              <a:tr h="367504">
                <a:tc>
                  <a:txBody>
                    <a:bodyPr/>
                    <a:lstStyle/>
                    <a:p>
                      <a:pPr algn="ctr">
                        <a:lnSpc>
                          <a:spcPct val="100000"/>
                        </a:lnSpc>
                        <a:spcBef>
                          <a:spcPts val="1045"/>
                        </a:spcBef>
                      </a:pPr>
                      <a:r>
                        <a:rPr sz="1200" b="1" dirty="0">
                          <a:solidFill>
                            <a:srgbClr val="FFFFFF"/>
                          </a:solidFill>
                          <a:latin typeface="+mn-lt"/>
                          <a:cs typeface="Arial"/>
                        </a:rPr>
                        <a:t>Occupation</a:t>
                      </a:r>
                      <a:r>
                        <a:rPr lang="en-US" sz="1200" b="1" spc="-40" dirty="0">
                          <a:solidFill>
                            <a:srgbClr val="FFFFFF"/>
                          </a:solidFill>
                          <a:latin typeface="+mn-lt"/>
                          <a:cs typeface="Arial"/>
                        </a:rPr>
                        <a:t>al Specialties</a:t>
                      </a:r>
                      <a:endParaRPr lang="en-US" sz="1200" b="1" dirty="0">
                        <a:solidFill>
                          <a:srgbClr val="FFFFFF"/>
                        </a:solidFill>
                        <a:latin typeface="+mn-lt"/>
                        <a:cs typeface="Arial"/>
                      </a:endParaRPr>
                    </a:p>
                  </a:txBody>
                  <a:tcPr marL="45720" marR="45720" anchor="ctr">
                    <a:solidFill>
                      <a:schemeClr val="tx1"/>
                    </a:solidFill>
                  </a:tcPr>
                </a:tc>
                <a:tc>
                  <a:txBody>
                    <a:bodyPr/>
                    <a:lstStyle/>
                    <a:p>
                      <a:pPr marL="2540" algn="ctr">
                        <a:lnSpc>
                          <a:spcPct val="100000"/>
                        </a:lnSpc>
                        <a:spcBef>
                          <a:spcPts val="1045"/>
                        </a:spcBef>
                      </a:pPr>
                      <a:r>
                        <a:rPr sz="1200" b="1" spc="-15" dirty="0">
                          <a:solidFill>
                            <a:srgbClr val="FFFFFF"/>
                          </a:solidFill>
                          <a:latin typeface="+mn-lt"/>
                          <a:cs typeface="Arial"/>
                        </a:rPr>
                        <a:t>Army</a:t>
                      </a:r>
                      <a:endParaRPr sz="1200" dirty="0">
                        <a:latin typeface="+mn-lt"/>
                        <a:cs typeface="Arial"/>
                      </a:endParaRPr>
                    </a:p>
                  </a:txBody>
                  <a:tcPr marL="45720" marR="45720" anchor="ctr">
                    <a:solidFill>
                      <a:schemeClr val="tx1"/>
                    </a:solidFill>
                  </a:tcPr>
                </a:tc>
                <a:tc>
                  <a:txBody>
                    <a:bodyPr/>
                    <a:lstStyle/>
                    <a:p>
                      <a:pPr algn="ctr">
                        <a:lnSpc>
                          <a:spcPct val="100000"/>
                        </a:lnSpc>
                        <a:spcBef>
                          <a:spcPts val="1045"/>
                        </a:spcBef>
                      </a:pPr>
                      <a:r>
                        <a:rPr sz="1200" b="1" spc="-15" dirty="0">
                          <a:solidFill>
                            <a:srgbClr val="FFFFFF"/>
                          </a:solidFill>
                          <a:latin typeface="+mn-lt"/>
                          <a:cs typeface="Arial"/>
                        </a:rPr>
                        <a:t>Air</a:t>
                      </a:r>
                      <a:r>
                        <a:rPr sz="1200" b="1" spc="10" dirty="0">
                          <a:solidFill>
                            <a:srgbClr val="FFFFFF"/>
                          </a:solidFill>
                          <a:latin typeface="+mn-lt"/>
                          <a:cs typeface="Arial"/>
                        </a:rPr>
                        <a:t> </a:t>
                      </a:r>
                      <a:r>
                        <a:rPr sz="1200" b="1" dirty="0">
                          <a:solidFill>
                            <a:srgbClr val="FFFFFF"/>
                          </a:solidFill>
                          <a:latin typeface="+mn-lt"/>
                          <a:cs typeface="Arial"/>
                        </a:rPr>
                        <a:t>Force</a:t>
                      </a:r>
                      <a:endParaRPr sz="1200" dirty="0">
                        <a:latin typeface="+mn-lt"/>
                        <a:cs typeface="Arial"/>
                      </a:endParaRPr>
                    </a:p>
                  </a:txBody>
                  <a:tcPr marL="45720" marR="45720" anchor="ctr">
                    <a:solidFill>
                      <a:schemeClr val="tx1"/>
                    </a:solidFill>
                  </a:tcPr>
                </a:tc>
                <a:tc>
                  <a:txBody>
                    <a:bodyPr/>
                    <a:lstStyle/>
                    <a:p>
                      <a:pPr marL="232410" marR="224154" indent="12065" algn="ctr">
                        <a:lnSpc>
                          <a:spcPct val="100000"/>
                        </a:lnSpc>
                        <a:spcBef>
                          <a:spcPts val="325"/>
                        </a:spcBef>
                      </a:pPr>
                      <a:r>
                        <a:rPr sz="1200" b="1" spc="-5" dirty="0">
                          <a:solidFill>
                            <a:srgbClr val="FFFFFF"/>
                          </a:solidFill>
                          <a:latin typeface="+mn-lt"/>
                          <a:cs typeface="Arial"/>
                        </a:rPr>
                        <a:t>Coast  </a:t>
                      </a:r>
                      <a:r>
                        <a:rPr sz="1200" b="1" dirty="0">
                          <a:solidFill>
                            <a:srgbClr val="FFFFFF"/>
                          </a:solidFill>
                          <a:latin typeface="+mn-lt"/>
                          <a:cs typeface="Arial"/>
                        </a:rPr>
                        <a:t>Guard</a:t>
                      </a:r>
                      <a:endParaRPr sz="1200" dirty="0">
                        <a:latin typeface="+mn-lt"/>
                        <a:cs typeface="Arial"/>
                      </a:endParaRPr>
                    </a:p>
                  </a:txBody>
                  <a:tcPr marL="45720" marR="45720" anchor="ctr">
                    <a:solidFill>
                      <a:schemeClr val="tx1"/>
                    </a:solidFill>
                  </a:tcPr>
                </a:tc>
                <a:tc>
                  <a:txBody>
                    <a:bodyPr/>
                    <a:lstStyle/>
                    <a:p>
                      <a:pPr marL="635" algn="ctr">
                        <a:lnSpc>
                          <a:spcPct val="100000"/>
                        </a:lnSpc>
                        <a:spcBef>
                          <a:spcPts val="1045"/>
                        </a:spcBef>
                      </a:pPr>
                      <a:r>
                        <a:rPr sz="1200" b="1" dirty="0">
                          <a:solidFill>
                            <a:srgbClr val="FFFFFF"/>
                          </a:solidFill>
                          <a:latin typeface="+mn-lt"/>
                          <a:cs typeface="Arial"/>
                        </a:rPr>
                        <a:t>Marines</a:t>
                      </a:r>
                      <a:endParaRPr sz="1200" dirty="0">
                        <a:latin typeface="+mn-lt"/>
                        <a:cs typeface="Arial"/>
                      </a:endParaRPr>
                    </a:p>
                  </a:txBody>
                  <a:tcPr marL="45720" marR="45720" anchor="ctr">
                    <a:solidFill>
                      <a:schemeClr val="tx1"/>
                    </a:solidFill>
                  </a:tcPr>
                </a:tc>
                <a:tc>
                  <a:txBody>
                    <a:bodyPr/>
                    <a:lstStyle/>
                    <a:p>
                      <a:pPr marL="0" indent="0" algn="ctr">
                        <a:lnSpc>
                          <a:spcPct val="100000"/>
                        </a:lnSpc>
                        <a:spcBef>
                          <a:spcPts val="1045"/>
                        </a:spcBef>
                      </a:pPr>
                      <a:r>
                        <a:rPr sz="1200" b="1" spc="-10" dirty="0">
                          <a:solidFill>
                            <a:srgbClr val="FFFFFF"/>
                          </a:solidFill>
                          <a:latin typeface="+mn-lt"/>
                          <a:cs typeface="Arial"/>
                        </a:rPr>
                        <a:t>Navy</a:t>
                      </a:r>
                      <a:endParaRPr sz="1200" dirty="0">
                        <a:latin typeface="+mn-lt"/>
                        <a:cs typeface="Arial"/>
                      </a:endParaRPr>
                    </a:p>
                  </a:txBody>
                  <a:tcPr marL="45720" marR="45720" anchor="ctr">
                    <a:solidFill>
                      <a:schemeClr val="tx1"/>
                    </a:solidFill>
                  </a:tcPr>
                </a:tc>
                <a:tc gridSpan="2">
                  <a:txBody>
                    <a:bodyPr/>
                    <a:lstStyle/>
                    <a:p>
                      <a:pPr marL="127000" marR="218440" indent="-127000" algn="ctr">
                        <a:lnSpc>
                          <a:spcPct val="100000"/>
                        </a:lnSpc>
                        <a:spcBef>
                          <a:spcPts val="325"/>
                        </a:spcBef>
                      </a:pPr>
                      <a:r>
                        <a:rPr lang="en-US" sz="1200" b="1" dirty="0">
                          <a:solidFill>
                            <a:srgbClr val="FFFFFF"/>
                          </a:solidFill>
                          <a:latin typeface="+mn-lt"/>
                          <a:cs typeface="Arial"/>
                        </a:rPr>
                        <a:t>P</a:t>
                      </a:r>
                      <a:r>
                        <a:rPr sz="1200" b="1" dirty="0">
                          <a:solidFill>
                            <a:srgbClr val="FFFFFF"/>
                          </a:solidFill>
                          <a:latin typeface="+mn-lt"/>
                          <a:cs typeface="Arial"/>
                        </a:rPr>
                        <a:t>ersonnel </a:t>
                      </a:r>
                      <a:r>
                        <a:rPr sz="1200" b="1" spc="-5" dirty="0">
                          <a:solidFill>
                            <a:srgbClr val="FFFFFF"/>
                          </a:solidFill>
                          <a:latin typeface="+mn-lt"/>
                          <a:cs typeface="Arial"/>
                        </a:rPr>
                        <a:t>per</a:t>
                      </a:r>
                      <a:r>
                        <a:rPr lang="en-US" sz="1200" b="1" spc="-5" dirty="0">
                          <a:solidFill>
                            <a:srgbClr val="FFFFFF"/>
                          </a:solidFill>
                          <a:latin typeface="+mn-lt"/>
                          <a:cs typeface="Arial"/>
                        </a:rPr>
                        <a:t> Occupational</a:t>
                      </a:r>
                      <a:r>
                        <a:rPr sz="1200" b="1" spc="-30" dirty="0">
                          <a:solidFill>
                            <a:srgbClr val="FFFFFF"/>
                          </a:solidFill>
                          <a:latin typeface="+mn-lt"/>
                          <a:cs typeface="Arial"/>
                        </a:rPr>
                        <a:t> </a:t>
                      </a:r>
                      <a:r>
                        <a:rPr lang="en-US" sz="1200" b="1" dirty="0">
                          <a:solidFill>
                            <a:srgbClr val="FFFFFF"/>
                          </a:solidFill>
                          <a:latin typeface="+mn-lt"/>
                          <a:cs typeface="Arial"/>
                        </a:rPr>
                        <a:t>Specialty</a:t>
                      </a:r>
                      <a:endParaRPr sz="1200" dirty="0">
                        <a:latin typeface="+mn-lt"/>
                        <a:cs typeface="Arial"/>
                      </a:endParaRPr>
                    </a:p>
                  </a:txBody>
                  <a:tcPr marL="0" marR="0" marT="0" marB="0" anchor="ctr">
                    <a:solidFill>
                      <a:schemeClr val="tx1"/>
                    </a:solidFill>
                  </a:tcPr>
                </a:tc>
                <a:tc hMerge="1">
                  <a:txBody>
                    <a:bodyPr/>
                    <a:lstStyle/>
                    <a:p>
                      <a:endParaRPr/>
                    </a:p>
                  </a:txBody>
                  <a:tcPr marL="0" marR="0" marT="0" marB="0"/>
                </a:tc>
                <a:extLst>
                  <a:ext uri="{0D108BD9-81ED-4DB2-BD59-A6C34878D82A}">
                    <a16:rowId xmlns:a16="http://schemas.microsoft.com/office/drawing/2014/main" val="3919942276"/>
                  </a:ext>
                </a:extLst>
              </a:tr>
              <a:tr h="220502">
                <a:tc>
                  <a:txBody>
                    <a:bodyPr/>
                    <a:lstStyle/>
                    <a:p>
                      <a:pPr algn="ctr">
                        <a:lnSpc>
                          <a:spcPct val="100000"/>
                        </a:lnSpc>
                        <a:spcBef>
                          <a:spcPts val="325"/>
                        </a:spcBef>
                      </a:pPr>
                      <a:r>
                        <a:rPr sz="1200" b="0" spc="-5" dirty="0">
                          <a:latin typeface="+mn-lt"/>
                          <a:cs typeface="Arial"/>
                        </a:rPr>
                        <a:t>Administrative</a:t>
                      </a:r>
                      <a:endParaRPr sz="1200" b="0" dirty="0">
                        <a:latin typeface="+mn-lt"/>
                        <a:cs typeface="Arial"/>
                      </a:endParaRPr>
                    </a:p>
                  </a:txBody>
                  <a:tcPr marL="45720" marR="45720" anchor="ctr"/>
                </a:tc>
                <a:tc>
                  <a:txBody>
                    <a:bodyPr/>
                    <a:lstStyle/>
                    <a:p>
                      <a:pPr algn="ctr">
                        <a:lnSpc>
                          <a:spcPct val="100000"/>
                        </a:lnSpc>
                        <a:spcBef>
                          <a:spcPts val="325"/>
                        </a:spcBef>
                      </a:pPr>
                      <a:r>
                        <a:rPr sz="1200" b="0" dirty="0">
                          <a:latin typeface="+mn-lt"/>
                          <a:cs typeface="Arial"/>
                        </a:rPr>
                        <a:t>6,140</a:t>
                      </a:r>
                    </a:p>
                  </a:txBody>
                  <a:tcPr marL="45720" marR="45720" anchor="ctr"/>
                </a:tc>
                <a:tc>
                  <a:txBody>
                    <a:bodyPr/>
                    <a:lstStyle/>
                    <a:p>
                      <a:pPr marL="635" algn="ctr">
                        <a:lnSpc>
                          <a:spcPct val="100000"/>
                        </a:lnSpc>
                        <a:spcBef>
                          <a:spcPts val="325"/>
                        </a:spcBef>
                      </a:pPr>
                      <a:r>
                        <a:rPr sz="1200" b="0" dirty="0">
                          <a:latin typeface="+mn-lt"/>
                          <a:cs typeface="Arial"/>
                        </a:rPr>
                        <a:t>14,046</a:t>
                      </a:r>
                    </a:p>
                  </a:txBody>
                  <a:tcPr marL="45720" marR="45720" anchor="ctr"/>
                </a:tc>
                <a:tc>
                  <a:txBody>
                    <a:bodyPr/>
                    <a:lstStyle/>
                    <a:p>
                      <a:pPr marR="258445" algn="ctr">
                        <a:lnSpc>
                          <a:spcPct val="100000"/>
                        </a:lnSpc>
                        <a:spcBef>
                          <a:spcPts val="325"/>
                        </a:spcBef>
                      </a:pPr>
                      <a:r>
                        <a:rPr lang="en-US" sz="1200" b="0" dirty="0">
                          <a:latin typeface="+mn-lt"/>
                          <a:cs typeface="Arial"/>
                        </a:rPr>
                        <a:t>       </a:t>
                      </a:r>
                      <a:r>
                        <a:rPr sz="1200" b="0" dirty="0">
                          <a:latin typeface="+mn-lt"/>
                          <a:cs typeface="Arial"/>
                        </a:rPr>
                        <a:t>1,</a:t>
                      </a:r>
                      <a:r>
                        <a:rPr sz="1200" b="0" spc="5" dirty="0">
                          <a:latin typeface="+mn-lt"/>
                          <a:cs typeface="Arial"/>
                        </a:rPr>
                        <a:t>5</a:t>
                      </a:r>
                      <a:r>
                        <a:rPr sz="1200" b="0" dirty="0">
                          <a:latin typeface="+mn-lt"/>
                          <a:cs typeface="Arial"/>
                        </a:rPr>
                        <a:t>07</a:t>
                      </a:r>
                    </a:p>
                  </a:txBody>
                  <a:tcPr marL="45720" marR="45720" anchor="ctr"/>
                </a:tc>
                <a:tc>
                  <a:txBody>
                    <a:bodyPr/>
                    <a:lstStyle/>
                    <a:p>
                      <a:pPr marL="1905" algn="ctr">
                        <a:lnSpc>
                          <a:spcPct val="100000"/>
                        </a:lnSpc>
                        <a:spcBef>
                          <a:spcPts val="325"/>
                        </a:spcBef>
                      </a:pPr>
                      <a:r>
                        <a:rPr sz="1200" b="0" dirty="0">
                          <a:latin typeface="+mn-lt"/>
                          <a:cs typeface="Arial"/>
                        </a:rPr>
                        <a:t>12,018</a:t>
                      </a:r>
                    </a:p>
                  </a:txBody>
                  <a:tcPr marL="45720" marR="45720" anchor="ctr"/>
                </a:tc>
                <a:tc>
                  <a:txBody>
                    <a:bodyPr/>
                    <a:lstStyle/>
                    <a:p>
                      <a:pPr marR="213995" algn="ctr">
                        <a:lnSpc>
                          <a:spcPct val="100000"/>
                        </a:lnSpc>
                        <a:spcBef>
                          <a:spcPts val="325"/>
                        </a:spcBef>
                      </a:pPr>
                      <a:r>
                        <a:rPr sz="1200" b="0" dirty="0">
                          <a:latin typeface="+mn-lt"/>
                          <a:cs typeface="Arial"/>
                        </a:rPr>
                        <a:t>18,</a:t>
                      </a:r>
                      <a:r>
                        <a:rPr sz="1200" b="0" spc="5" dirty="0">
                          <a:latin typeface="+mn-lt"/>
                          <a:cs typeface="Arial"/>
                        </a:rPr>
                        <a:t>6</a:t>
                      </a:r>
                      <a:r>
                        <a:rPr sz="1200" b="0" dirty="0">
                          <a:latin typeface="+mn-lt"/>
                          <a:cs typeface="Arial"/>
                        </a:rPr>
                        <a:t>35</a:t>
                      </a:r>
                    </a:p>
                  </a:txBody>
                  <a:tcPr marL="45720" marR="45720" anchor="ctr"/>
                </a:tc>
                <a:tc>
                  <a:txBody>
                    <a:bodyPr/>
                    <a:lstStyle/>
                    <a:p>
                      <a:pPr marL="2540" algn="ctr">
                        <a:lnSpc>
                          <a:spcPct val="100000"/>
                        </a:lnSpc>
                        <a:spcBef>
                          <a:spcPts val="325"/>
                        </a:spcBef>
                      </a:pPr>
                      <a:r>
                        <a:rPr sz="1200" b="0" dirty="0">
                          <a:latin typeface="+mn-lt"/>
                          <a:cs typeface="Arial"/>
                        </a:rPr>
                        <a:t>52,346</a:t>
                      </a:r>
                    </a:p>
                  </a:txBody>
                  <a:tcPr marL="45720" marR="45720" anchor="ctr"/>
                </a:tc>
                <a:tc>
                  <a:txBody>
                    <a:bodyPr/>
                    <a:lstStyle/>
                    <a:p>
                      <a:pPr marL="0" indent="0" algn="ctr">
                        <a:lnSpc>
                          <a:spcPct val="100000"/>
                        </a:lnSpc>
                        <a:spcBef>
                          <a:spcPts val="325"/>
                        </a:spcBef>
                      </a:pPr>
                      <a:r>
                        <a:rPr sz="1200" b="0" dirty="0">
                          <a:latin typeface="+mn-lt"/>
                          <a:cs typeface="Arial"/>
                        </a:rPr>
                        <a:t>4.8%</a:t>
                      </a:r>
                    </a:p>
                  </a:txBody>
                  <a:tcPr marL="45720" marR="45720" anchor="ctr"/>
                </a:tc>
                <a:extLst>
                  <a:ext uri="{0D108BD9-81ED-4DB2-BD59-A6C34878D82A}">
                    <a16:rowId xmlns:a16="http://schemas.microsoft.com/office/drawing/2014/main" val="3909819241"/>
                  </a:ext>
                </a:extLst>
              </a:tr>
              <a:tr h="220502">
                <a:tc>
                  <a:txBody>
                    <a:bodyPr/>
                    <a:lstStyle/>
                    <a:p>
                      <a:pPr algn="ctr">
                        <a:lnSpc>
                          <a:spcPct val="100000"/>
                        </a:lnSpc>
                      </a:pPr>
                      <a:r>
                        <a:rPr lang="en-US" sz="1200" b="0" dirty="0">
                          <a:solidFill>
                            <a:schemeClr val="tx1"/>
                          </a:solidFill>
                          <a:latin typeface="+mn-lt"/>
                          <a:cs typeface="Times New Roman"/>
                        </a:rPr>
                        <a:t>Combat Specialty</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109,625</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677</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649</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39,850</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8,388</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158,689</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14.5%</a:t>
                      </a:r>
                      <a:endParaRPr sz="1200" b="0" dirty="0">
                        <a:solidFill>
                          <a:schemeClr val="tx1"/>
                        </a:solidFill>
                        <a:latin typeface="+mn-lt"/>
                        <a:cs typeface="Times New Roman"/>
                      </a:endParaRPr>
                    </a:p>
                  </a:txBody>
                  <a:tcPr marL="45720" marR="45720" anchor="ctr"/>
                </a:tc>
                <a:extLst>
                  <a:ext uri="{0D108BD9-81ED-4DB2-BD59-A6C34878D82A}">
                    <a16:rowId xmlns:a16="http://schemas.microsoft.com/office/drawing/2014/main" val="4261415644"/>
                  </a:ext>
                </a:extLst>
              </a:tr>
              <a:tr h="220502">
                <a:tc>
                  <a:txBody>
                    <a:bodyPr/>
                    <a:lstStyle/>
                    <a:p>
                      <a:pPr marL="1270" algn="ctr">
                        <a:lnSpc>
                          <a:spcPct val="100000"/>
                        </a:lnSpc>
                        <a:spcBef>
                          <a:spcPts val="355"/>
                        </a:spcBef>
                      </a:pPr>
                      <a:r>
                        <a:rPr sz="1200" b="0" spc="-5" dirty="0">
                          <a:latin typeface="+mn-lt"/>
                          <a:cs typeface="Arial"/>
                        </a:rPr>
                        <a:t>Construction</a:t>
                      </a:r>
                      <a:endParaRPr sz="1200" b="0" dirty="0">
                        <a:latin typeface="+mn-lt"/>
                        <a:cs typeface="Arial"/>
                      </a:endParaRPr>
                    </a:p>
                  </a:txBody>
                  <a:tcPr marL="45720" marR="45720" anchor="ctr"/>
                </a:tc>
                <a:tc>
                  <a:txBody>
                    <a:bodyPr/>
                    <a:lstStyle/>
                    <a:p>
                      <a:pPr marL="635" algn="ctr">
                        <a:lnSpc>
                          <a:spcPct val="100000"/>
                        </a:lnSpc>
                        <a:spcBef>
                          <a:spcPts val="355"/>
                        </a:spcBef>
                      </a:pPr>
                      <a:r>
                        <a:rPr sz="1200" b="0" dirty="0">
                          <a:latin typeface="+mn-lt"/>
                          <a:cs typeface="Arial"/>
                        </a:rPr>
                        <a:t>15,313</a:t>
                      </a:r>
                    </a:p>
                  </a:txBody>
                  <a:tcPr marL="45720" marR="45720" anchor="ctr"/>
                </a:tc>
                <a:tc>
                  <a:txBody>
                    <a:bodyPr/>
                    <a:lstStyle/>
                    <a:p>
                      <a:pPr algn="ctr">
                        <a:lnSpc>
                          <a:spcPct val="100000"/>
                        </a:lnSpc>
                        <a:spcBef>
                          <a:spcPts val="355"/>
                        </a:spcBef>
                      </a:pPr>
                      <a:r>
                        <a:rPr sz="1200" b="0" dirty="0">
                          <a:latin typeface="+mn-lt"/>
                          <a:cs typeface="Arial"/>
                        </a:rPr>
                        <a:t>5,195</a:t>
                      </a:r>
                    </a:p>
                  </a:txBody>
                  <a:tcPr marL="45720" marR="45720" anchor="ctr"/>
                </a:tc>
                <a:tc>
                  <a:txBody>
                    <a:bodyPr/>
                    <a:lstStyle/>
                    <a:p>
                      <a:pPr marL="1270" algn="ctr">
                        <a:lnSpc>
                          <a:spcPct val="100000"/>
                        </a:lnSpc>
                        <a:spcBef>
                          <a:spcPts val="355"/>
                        </a:spcBef>
                      </a:pPr>
                      <a:r>
                        <a:rPr sz="1200" b="0" dirty="0">
                          <a:latin typeface="+mn-lt"/>
                          <a:cs typeface="Arial"/>
                        </a:rPr>
                        <a:t>-</a:t>
                      </a:r>
                    </a:p>
                  </a:txBody>
                  <a:tcPr marL="45720" marR="45720" anchor="ctr"/>
                </a:tc>
                <a:tc>
                  <a:txBody>
                    <a:bodyPr/>
                    <a:lstStyle/>
                    <a:p>
                      <a:pPr algn="ctr">
                        <a:lnSpc>
                          <a:spcPct val="100000"/>
                        </a:lnSpc>
                        <a:spcBef>
                          <a:spcPts val="355"/>
                        </a:spcBef>
                      </a:pPr>
                      <a:r>
                        <a:rPr sz="1200" b="0" dirty="0">
                          <a:latin typeface="+mn-lt"/>
                          <a:cs typeface="Arial"/>
                        </a:rPr>
                        <a:t>6,252</a:t>
                      </a:r>
                    </a:p>
                  </a:txBody>
                  <a:tcPr marL="45720" marR="45720" anchor="ctr"/>
                </a:tc>
                <a:tc>
                  <a:txBody>
                    <a:bodyPr/>
                    <a:lstStyle/>
                    <a:p>
                      <a:pPr marL="0" indent="0" algn="ctr">
                        <a:lnSpc>
                          <a:spcPct val="100000"/>
                        </a:lnSpc>
                        <a:spcBef>
                          <a:spcPts val="355"/>
                        </a:spcBef>
                      </a:pPr>
                      <a:r>
                        <a:rPr sz="1200" b="0" dirty="0">
                          <a:latin typeface="+mn-lt"/>
                          <a:cs typeface="Arial"/>
                        </a:rPr>
                        <a:t>3,987</a:t>
                      </a:r>
                    </a:p>
                  </a:txBody>
                  <a:tcPr marL="45720" marR="45720" anchor="ctr"/>
                </a:tc>
                <a:tc>
                  <a:txBody>
                    <a:bodyPr/>
                    <a:lstStyle/>
                    <a:p>
                      <a:pPr marL="2540" algn="ctr">
                        <a:lnSpc>
                          <a:spcPct val="100000"/>
                        </a:lnSpc>
                        <a:spcBef>
                          <a:spcPts val="355"/>
                        </a:spcBef>
                      </a:pPr>
                      <a:r>
                        <a:rPr sz="1200" b="0" dirty="0">
                          <a:latin typeface="+mn-lt"/>
                          <a:cs typeface="Arial"/>
                        </a:rPr>
                        <a:t>30,747</a:t>
                      </a:r>
                    </a:p>
                  </a:txBody>
                  <a:tcPr marL="45720" marR="45720" anchor="ctr"/>
                </a:tc>
                <a:tc>
                  <a:txBody>
                    <a:bodyPr/>
                    <a:lstStyle/>
                    <a:p>
                      <a:pPr marL="0" indent="0" algn="ctr">
                        <a:lnSpc>
                          <a:spcPct val="100000"/>
                        </a:lnSpc>
                        <a:spcBef>
                          <a:spcPts val="355"/>
                        </a:spcBef>
                      </a:pPr>
                      <a:r>
                        <a:rPr sz="1200" b="0" dirty="0">
                          <a:latin typeface="+mn-lt"/>
                          <a:cs typeface="Arial"/>
                        </a:rPr>
                        <a:t>2.9%</a:t>
                      </a:r>
                    </a:p>
                  </a:txBody>
                  <a:tcPr marL="45720" marR="45720" anchor="ctr"/>
                </a:tc>
                <a:extLst>
                  <a:ext uri="{0D108BD9-81ED-4DB2-BD59-A6C34878D82A}">
                    <a16:rowId xmlns:a16="http://schemas.microsoft.com/office/drawing/2014/main" val="2410679440"/>
                  </a:ext>
                </a:extLst>
              </a:tr>
              <a:tr h="220502">
                <a:tc>
                  <a:txBody>
                    <a:bodyPr/>
                    <a:lstStyle/>
                    <a:p>
                      <a:pPr algn="ctr">
                        <a:lnSpc>
                          <a:spcPct val="100000"/>
                        </a:lnSpc>
                        <a:spcBef>
                          <a:spcPts val="330"/>
                        </a:spcBef>
                      </a:pPr>
                      <a:r>
                        <a:rPr sz="1200" b="0" dirty="0">
                          <a:latin typeface="+mn-lt"/>
                          <a:cs typeface="Arial"/>
                        </a:rPr>
                        <a:t>Electronics</a:t>
                      </a:r>
                    </a:p>
                  </a:txBody>
                  <a:tcPr marL="45720" marR="45720" anchor="ctr"/>
                </a:tc>
                <a:tc>
                  <a:txBody>
                    <a:bodyPr/>
                    <a:lstStyle/>
                    <a:p>
                      <a:pPr marL="635" algn="ctr">
                        <a:lnSpc>
                          <a:spcPct val="100000"/>
                        </a:lnSpc>
                        <a:spcBef>
                          <a:spcPts val="330"/>
                        </a:spcBef>
                      </a:pPr>
                      <a:r>
                        <a:rPr sz="1200" b="0" dirty="0">
                          <a:latin typeface="+mn-lt"/>
                          <a:cs typeface="Arial"/>
                        </a:rPr>
                        <a:t>31,051</a:t>
                      </a:r>
                    </a:p>
                  </a:txBody>
                  <a:tcPr marL="45720" marR="45720" anchor="ctr"/>
                </a:tc>
                <a:tc>
                  <a:txBody>
                    <a:bodyPr/>
                    <a:lstStyle/>
                    <a:p>
                      <a:pPr marL="635" algn="ctr">
                        <a:lnSpc>
                          <a:spcPct val="100000"/>
                        </a:lnSpc>
                        <a:spcBef>
                          <a:spcPts val="330"/>
                        </a:spcBef>
                      </a:pPr>
                      <a:r>
                        <a:rPr sz="1200" b="0" dirty="0">
                          <a:latin typeface="+mn-lt"/>
                          <a:cs typeface="Arial"/>
                        </a:rPr>
                        <a:t>29,310</a:t>
                      </a:r>
                    </a:p>
                  </a:txBody>
                  <a:tcPr marL="45720" marR="45720" anchor="ctr"/>
                </a:tc>
                <a:tc>
                  <a:txBody>
                    <a:bodyPr/>
                    <a:lstStyle/>
                    <a:p>
                      <a:pPr marR="258445" algn="ctr">
                        <a:lnSpc>
                          <a:spcPct val="100000"/>
                        </a:lnSpc>
                        <a:spcBef>
                          <a:spcPts val="330"/>
                        </a:spcBef>
                      </a:pPr>
                      <a:r>
                        <a:rPr lang="en-US" sz="1200" b="0" dirty="0">
                          <a:latin typeface="+mn-lt"/>
                          <a:cs typeface="Arial"/>
                        </a:rPr>
                        <a:t>       </a:t>
                      </a:r>
                      <a:r>
                        <a:rPr sz="1200" b="0" dirty="0">
                          <a:latin typeface="+mn-lt"/>
                          <a:cs typeface="Arial"/>
                        </a:rPr>
                        <a:t>4,</a:t>
                      </a:r>
                      <a:r>
                        <a:rPr sz="1200" b="0" spc="5" dirty="0">
                          <a:latin typeface="+mn-lt"/>
                          <a:cs typeface="Arial"/>
                        </a:rPr>
                        <a:t>3</a:t>
                      </a:r>
                      <a:r>
                        <a:rPr sz="1200" b="0" dirty="0">
                          <a:latin typeface="+mn-lt"/>
                          <a:cs typeface="Arial"/>
                        </a:rPr>
                        <a:t>41</a:t>
                      </a:r>
                    </a:p>
                  </a:txBody>
                  <a:tcPr marL="45720" marR="45720" anchor="ctr"/>
                </a:tc>
                <a:tc>
                  <a:txBody>
                    <a:bodyPr/>
                    <a:lstStyle/>
                    <a:p>
                      <a:pPr marL="1905" algn="ctr">
                        <a:lnSpc>
                          <a:spcPct val="100000"/>
                        </a:lnSpc>
                        <a:spcBef>
                          <a:spcPts val="330"/>
                        </a:spcBef>
                      </a:pPr>
                      <a:r>
                        <a:rPr sz="1200" b="0" dirty="0">
                          <a:latin typeface="+mn-lt"/>
                          <a:cs typeface="Arial"/>
                        </a:rPr>
                        <a:t>16,822</a:t>
                      </a:r>
                    </a:p>
                  </a:txBody>
                  <a:tcPr marL="45720" marR="45720" anchor="ctr"/>
                </a:tc>
                <a:tc>
                  <a:txBody>
                    <a:bodyPr/>
                    <a:lstStyle/>
                    <a:p>
                      <a:pPr marR="213995" algn="ctr">
                        <a:lnSpc>
                          <a:spcPct val="100000"/>
                        </a:lnSpc>
                        <a:spcBef>
                          <a:spcPts val="330"/>
                        </a:spcBef>
                      </a:pPr>
                      <a:r>
                        <a:rPr lang="en-US" sz="1200" b="0" dirty="0">
                          <a:latin typeface="+mn-lt"/>
                          <a:cs typeface="Arial"/>
                        </a:rPr>
                        <a:t>     </a:t>
                      </a:r>
                      <a:r>
                        <a:rPr sz="1200" b="0" dirty="0">
                          <a:latin typeface="+mn-lt"/>
                          <a:cs typeface="Arial"/>
                        </a:rPr>
                        <a:t>48,</a:t>
                      </a:r>
                      <a:r>
                        <a:rPr sz="1200" b="0" spc="5" dirty="0">
                          <a:latin typeface="+mn-lt"/>
                          <a:cs typeface="Arial"/>
                        </a:rPr>
                        <a:t>2</a:t>
                      </a:r>
                      <a:r>
                        <a:rPr sz="1200" b="0" dirty="0">
                          <a:latin typeface="+mn-lt"/>
                          <a:cs typeface="Arial"/>
                        </a:rPr>
                        <a:t>36</a:t>
                      </a:r>
                    </a:p>
                  </a:txBody>
                  <a:tcPr marL="45720" marR="45720" anchor="ctr"/>
                </a:tc>
                <a:tc>
                  <a:txBody>
                    <a:bodyPr/>
                    <a:lstStyle/>
                    <a:p>
                      <a:pPr marL="1270" algn="ctr">
                        <a:lnSpc>
                          <a:spcPct val="100000"/>
                        </a:lnSpc>
                        <a:spcBef>
                          <a:spcPts val="330"/>
                        </a:spcBef>
                      </a:pPr>
                      <a:r>
                        <a:rPr sz="1200" b="0" spc="-5" dirty="0">
                          <a:latin typeface="+mn-lt"/>
                          <a:cs typeface="Arial"/>
                        </a:rPr>
                        <a:t>129,760</a:t>
                      </a:r>
                      <a:endParaRPr sz="1200" b="0" dirty="0">
                        <a:latin typeface="+mn-lt"/>
                        <a:cs typeface="Arial"/>
                      </a:endParaRPr>
                    </a:p>
                  </a:txBody>
                  <a:tcPr marL="45720" marR="45720" anchor="ctr"/>
                </a:tc>
                <a:tc>
                  <a:txBody>
                    <a:bodyPr/>
                    <a:lstStyle/>
                    <a:p>
                      <a:pPr marR="234315" algn="ctr">
                        <a:lnSpc>
                          <a:spcPct val="100000"/>
                        </a:lnSpc>
                        <a:spcBef>
                          <a:spcPts val="330"/>
                        </a:spcBef>
                      </a:pPr>
                      <a:r>
                        <a:rPr lang="en-US" sz="1200" b="0" spc="-60" dirty="0">
                          <a:latin typeface="+mn-lt"/>
                          <a:cs typeface="Arial"/>
                        </a:rPr>
                        <a:t>      </a:t>
                      </a:r>
                      <a:r>
                        <a:rPr sz="1200" b="0" spc="-60" dirty="0">
                          <a:latin typeface="+mn-lt"/>
                          <a:cs typeface="Arial"/>
                        </a:rPr>
                        <a:t>1</a:t>
                      </a:r>
                      <a:r>
                        <a:rPr sz="1200" b="0" dirty="0">
                          <a:latin typeface="+mn-lt"/>
                          <a:cs typeface="Arial"/>
                        </a:rPr>
                        <a:t>1.</a:t>
                      </a:r>
                      <a:r>
                        <a:rPr sz="1200" b="0" spc="5" dirty="0">
                          <a:latin typeface="+mn-lt"/>
                          <a:cs typeface="Arial"/>
                        </a:rPr>
                        <a:t>7</a:t>
                      </a:r>
                      <a:r>
                        <a:rPr sz="1200" b="0" dirty="0">
                          <a:latin typeface="+mn-lt"/>
                          <a:cs typeface="Arial"/>
                        </a:rPr>
                        <a:t>%</a:t>
                      </a:r>
                    </a:p>
                  </a:txBody>
                  <a:tcPr marL="45720" marR="45720" anchor="ctr"/>
                </a:tc>
                <a:extLst>
                  <a:ext uri="{0D108BD9-81ED-4DB2-BD59-A6C34878D82A}">
                    <a16:rowId xmlns:a16="http://schemas.microsoft.com/office/drawing/2014/main" val="300865970"/>
                  </a:ext>
                </a:extLst>
              </a:tr>
              <a:tr h="220502">
                <a:tc>
                  <a:txBody>
                    <a:bodyPr/>
                    <a:lstStyle/>
                    <a:p>
                      <a:pPr algn="ctr">
                        <a:lnSpc>
                          <a:spcPct val="100000"/>
                        </a:lnSpc>
                      </a:pPr>
                      <a:r>
                        <a:rPr lang="en-US" sz="1200" b="0" dirty="0">
                          <a:latin typeface="+mn-lt"/>
                          <a:cs typeface="Times New Roman"/>
                        </a:rPr>
                        <a:t>Engineering</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43,567</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49,162</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1,256</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26,917</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39,611</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160,513</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14.5%</a:t>
                      </a:r>
                      <a:endParaRPr sz="1200" b="0" dirty="0">
                        <a:latin typeface="+mn-lt"/>
                        <a:cs typeface="Times New Roman"/>
                      </a:endParaRPr>
                    </a:p>
                  </a:txBody>
                  <a:tcPr marL="45720" marR="45720" anchor="ctr"/>
                </a:tc>
                <a:extLst>
                  <a:ext uri="{0D108BD9-81ED-4DB2-BD59-A6C34878D82A}">
                    <a16:rowId xmlns:a16="http://schemas.microsoft.com/office/drawing/2014/main" val="915075923"/>
                  </a:ext>
                </a:extLst>
              </a:tr>
              <a:tr h="220502">
                <a:tc>
                  <a:txBody>
                    <a:bodyPr/>
                    <a:lstStyle/>
                    <a:p>
                      <a:pPr marL="1270" algn="ctr">
                        <a:lnSpc>
                          <a:spcPct val="100000"/>
                        </a:lnSpc>
                        <a:spcBef>
                          <a:spcPts val="325"/>
                        </a:spcBef>
                      </a:pPr>
                      <a:r>
                        <a:rPr sz="1200" b="0" dirty="0">
                          <a:latin typeface="+mn-lt"/>
                          <a:cs typeface="Arial"/>
                        </a:rPr>
                        <a:t>Healthcare</a:t>
                      </a:r>
                    </a:p>
                  </a:txBody>
                  <a:tcPr marL="45720" marR="45720" anchor="ctr"/>
                </a:tc>
                <a:tc>
                  <a:txBody>
                    <a:bodyPr/>
                    <a:lstStyle/>
                    <a:p>
                      <a:pPr marL="635" algn="ctr">
                        <a:lnSpc>
                          <a:spcPct val="100000"/>
                        </a:lnSpc>
                        <a:spcBef>
                          <a:spcPts val="325"/>
                        </a:spcBef>
                      </a:pPr>
                      <a:r>
                        <a:rPr sz="1200" b="0" dirty="0">
                          <a:latin typeface="+mn-lt"/>
                          <a:cs typeface="Arial"/>
                        </a:rPr>
                        <a:t>29,986</a:t>
                      </a:r>
                    </a:p>
                  </a:txBody>
                  <a:tcPr marL="45720" marR="45720" anchor="ctr"/>
                </a:tc>
                <a:tc>
                  <a:txBody>
                    <a:bodyPr/>
                    <a:lstStyle/>
                    <a:p>
                      <a:pPr marL="635" algn="ctr">
                        <a:lnSpc>
                          <a:spcPct val="100000"/>
                        </a:lnSpc>
                        <a:spcBef>
                          <a:spcPts val="325"/>
                        </a:spcBef>
                      </a:pPr>
                      <a:r>
                        <a:rPr sz="1200" b="0" dirty="0">
                          <a:latin typeface="+mn-lt"/>
                          <a:cs typeface="Arial"/>
                        </a:rPr>
                        <a:t>15,441</a:t>
                      </a:r>
                    </a:p>
                  </a:txBody>
                  <a:tcPr marL="45720" marR="45720" anchor="ctr"/>
                </a:tc>
                <a:tc>
                  <a:txBody>
                    <a:bodyPr/>
                    <a:lstStyle/>
                    <a:p>
                      <a:pPr algn="ctr">
                        <a:lnSpc>
                          <a:spcPct val="100000"/>
                        </a:lnSpc>
                        <a:spcBef>
                          <a:spcPts val="325"/>
                        </a:spcBef>
                      </a:pPr>
                      <a:r>
                        <a:rPr sz="1200" b="0" spc="-5" dirty="0">
                          <a:latin typeface="+mn-lt"/>
                          <a:cs typeface="Arial"/>
                        </a:rPr>
                        <a:t>707</a:t>
                      </a:r>
                      <a:endParaRPr sz="1200" b="0" dirty="0">
                        <a:latin typeface="+mn-lt"/>
                        <a:cs typeface="Arial"/>
                      </a:endParaRPr>
                    </a:p>
                  </a:txBody>
                  <a:tcPr marL="45720" marR="45720" anchor="ctr"/>
                </a:tc>
                <a:tc>
                  <a:txBody>
                    <a:bodyPr/>
                    <a:lstStyle/>
                    <a:p>
                      <a:pPr marL="1905" algn="ctr">
                        <a:lnSpc>
                          <a:spcPct val="100000"/>
                        </a:lnSpc>
                        <a:spcBef>
                          <a:spcPts val="325"/>
                        </a:spcBef>
                      </a:pPr>
                      <a:r>
                        <a:rPr sz="1200" b="0" dirty="0">
                          <a:latin typeface="+mn-lt"/>
                          <a:cs typeface="Arial"/>
                        </a:rPr>
                        <a:t>-</a:t>
                      </a:r>
                    </a:p>
                  </a:txBody>
                  <a:tcPr marL="45720" marR="45720" anchor="ctr"/>
                </a:tc>
                <a:tc>
                  <a:txBody>
                    <a:bodyPr/>
                    <a:lstStyle/>
                    <a:p>
                      <a:pPr marR="213995" algn="ctr">
                        <a:lnSpc>
                          <a:spcPct val="100000"/>
                        </a:lnSpc>
                        <a:spcBef>
                          <a:spcPts val="325"/>
                        </a:spcBef>
                      </a:pPr>
                      <a:r>
                        <a:rPr lang="en-US" sz="1200" b="0" dirty="0">
                          <a:latin typeface="+mn-lt"/>
                          <a:cs typeface="Arial"/>
                        </a:rPr>
                        <a:t>     </a:t>
                      </a:r>
                      <a:r>
                        <a:rPr sz="1200" b="0" dirty="0">
                          <a:latin typeface="+mn-lt"/>
                          <a:cs typeface="Arial"/>
                        </a:rPr>
                        <a:t>25,</a:t>
                      </a:r>
                      <a:r>
                        <a:rPr sz="1200" b="0" spc="5" dirty="0">
                          <a:latin typeface="+mn-lt"/>
                          <a:cs typeface="Arial"/>
                        </a:rPr>
                        <a:t>3</a:t>
                      </a:r>
                      <a:r>
                        <a:rPr sz="1200" b="0" dirty="0">
                          <a:latin typeface="+mn-lt"/>
                          <a:cs typeface="Arial"/>
                        </a:rPr>
                        <a:t>45</a:t>
                      </a:r>
                    </a:p>
                  </a:txBody>
                  <a:tcPr marL="45720" marR="45720" anchor="ctr"/>
                </a:tc>
                <a:tc>
                  <a:txBody>
                    <a:bodyPr/>
                    <a:lstStyle/>
                    <a:p>
                      <a:pPr marL="2540" algn="ctr">
                        <a:lnSpc>
                          <a:spcPct val="100000"/>
                        </a:lnSpc>
                        <a:spcBef>
                          <a:spcPts val="325"/>
                        </a:spcBef>
                      </a:pPr>
                      <a:r>
                        <a:rPr sz="1200" b="0" dirty="0">
                          <a:latin typeface="+mn-lt"/>
                          <a:cs typeface="Arial"/>
                        </a:rPr>
                        <a:t>71,479</a:t>
                      </a:r>
                    </a:p>
                  </a:txBody>
                  <a:tcPr marL="45720" marR="45720" anchor="ctr"/>
                </a:tc>
                <a:tc>
                  <a:txBody>
                    <a:bodyPr/>
                    <a:lstStyle/>
                    <a:p>
                      <a:pPr marL="0" indent="0" algn="ctr">
                        <a:lnSpc>
                          <a:spcPct val="100000"/>
                        </a:lnSpc>
                        <a:spcBef>
                          <a:spcPts val="325"/>
                        </a:spcBef>
                      </a:pPr>
                      <a:r>
                        <a:rPr sz="1200" b="0" dirty="0">
                          <a:latin typeface="+mn-lt"/>
                          <a:cs typeface="Arial"/>
                        </a:rPr>
                        <a:t>6.4%</a:t>
                      </a:r>
                    </a:p>
                  </a:txBody>
                  <a:tcPr marL="45720" marR="45720" anchor="ctr"/>
                </a:tc>
                <a:extLst>
                  <a:ext uri="{0D108BD9-81ED-4DB2-BD59-A6C34878D82A}">
                    <a16:rowId xmlns:a16="http://schemas.microsoft.com/office/drawing/2014/main" val="1970578026"/>
                  </a:ext>
                </a:extLst>
              </a:tr>
              <a:tr h="220502">
                <a:tc>
                  <a:txBody>
                    <a:bodyPr/>
                    <a:lstStyle/>
                    <a:p>
                      <a:pPr algn="ctr">
                        <a:lnSpc>
                          <a:spcPct val="100000"/>
                        </a:lnSpc>
                        <a:spcBef>
                          <a:spcPts val="330"/>
                        </a:spcBef>
                      </a:pPr>
                      <a:r>
                        <a:rPr sz="1200" b="0" spc="-5" dirty="0">
                          <a:latin typeface="+mn-lt"/>
                          <a:cs typeface="Arial"/>
                        </a:rPr>
                        <a:t>Human</a:t>
                      </a:r>
                      <a:r>
                        <a:rPr sz="1200" b="0" spc="-10" dirty="0">
                          <a:latin typeface="+mn-lt"/>
                          <a:cs typeface="Arial"/>
                        </a:rPr>
                        <a:t> </a:t>
                      </a:r>
                      <a:r>
                        <a:rPr sz="1200" b="0" dirty="0">
                          <a:latin typeface="+mn-lt"/>
                          <a:cs typeface="Arial"/>
                        </a:rPr>
                        <a:t>Resources</a:t>
                      </a:r>
                    </a:p>
                  </a:txBody>
                  <a:tcPr marL="45720" marR="45720" anchor="ctr"/>
                </a:tc>
                <a:tc>
                  <a:txBody>
                    <a:bodyPr/>
                    <a:lstStyle/>
                    <a:p>
                      <a:pPr marL="635" algn="ctr">
                        <a:lnSpc>
                          <a:spcPct val="100000"/>
                        </a:lnSpc>
                        <a:spcBef>
                          <a:spcPts val="330"/>
                        </a:spcBef>
                      </a:pPr>
                      <a:r>
                        <a:rPr sz="1200" b="0" dirty="0">
                          <a:latin typeface="+mn-lt"/>
                          <a:cs typeface="Arial"/>
                        </a:rPr>
                        <a:t>16,558</a:t>
                      </a:r>
                    </a:p>
                  </a:txBody>
                  <a:tcPr marL="45720" marR="45720" anchor="ctr"/>
                </a:tc>
                <a:tc>
                  <a:txBody>
                    <a:bodyPr/>
                    <a:lstStyle/>
                    <a:p>
                      <a:pPr algn="ctr">
                        <a:lnSpc>
                          <a:spcPct val="100000"/>
                        </a:lnSpc>
                        <a:spcBef>
                          <a:spcPts val="330"/>
                        </a:spcBef>
                      </a:pPr>
                      <a:r>
                        <a:rPr sz="1200" b="0" dirty="0">
                          <a:latin typeface="+mn-lt"/>
                          <a:cs typeface="Arial"/>
                        </a:rPr>
                        <a:t>7,720</a:t>
                      </a:r>
                    </a:p>
                  </a:txBody>
                  <a:tcPr marL="45720" marR="45720" anchor="ctr"/>
                </a:tc>
                <a:tc>
                  <a:txBody>
                    <a:bodyPr/>
                    <a:lstStyle/>
                    <a:p>
                      <a:pPr algn="ctr">
                        <a:lnSpc>
                          <a:spcPct val="100000"/>
                        </a:lnSpc>
                        <a:spcBef>
                          <a:spcPts val="330"/>
                        </a:spcBef>
                      </a:pPr>
                      <a:r>
                        <a:rPr sz="1200" b="0" dirty="0">
                          <a:latin typeface="+mn-lt"/>
                          <a:cs typeface="Arial"/>
                        </a:rPr>
                        <a:t>1</a:t>
                      </a:r>
                    </a:p>
                  </a:txBody>
                  <a:tcPr marL="45720" marR="45720" anchor="ctr"/>
                </a:tc>
                <a:tc>
                  <a:txBody>
                    <a:bodyPr/>
                    <a:lstStyle/>
                    <a:p>
                      <a:pPr algn="ctr">
                        <a:lnSpc>
                          <a:spcPct val="100000"/>
                        </a:lnSpc>
                        <a:spcBef>
                          <a:spcPts val="330"/>
                        </a:spcBef>
                      </a:pPr>
                      <a:r>
                        <a:rPr sz="1200" b="0" dirty="0">
                          <a:latin typeface="+mn-lt"/>
                          <a:cs typeface="Arial"/>
                        </a:rPr>
                        <a:t>2,214</a:t>
                      </a:r>
                    </a:p>
                  </a:txBody>
                  <a:tcPr marL="45720" marR="45720" anchor="ctr"/>
                </a:tc>
                <a:tc>
                  <a:txBody>
                    <a:bodyPr/>
                    <a:lstStyle/>
                    <a:p>
                      <a:pPr marL="0" indent="0" algn="ctr">
                        <a:lnSpc>
                          <a:spcPct val="100000"/>
                        </a:lnSpc>
                        <a:spcBef>
                          <a:spcPts val="330"/>
                        </a:spcBef>
                      </a:pPr>
                      <a:r>
                        <a:rPr sz="1200" b="0" dirty="0">
                          <a:latin typeface="+mn-lt"/>
                          <a:cs typeface="Arial"/>
                        </a:rPr>
                        <a:t>3,941</a:t>
                      </a:r>
                    </a:p>
                  </a:txBody>
                  <a:tcPr marL="45720" marR="45720" anchor="ctr"/>
                </a:tc>
                <a:tc>
                  <a:txBody>
                    <a:bodyPr/>
                    <a:lstStyle/>
                    <a:p>
                      <a:pPr marL="2540" algn="ctr">
                        <a:lnSpc>
                          <a:spcPct val="100000"/>
                        </a:lnSpc>
                        <a:spcBef>
                          <a:spcPts val="330"/>
                        </a:spcBef>
                      </a:pPr>
                      <a:r>
                        <a:rPr sz="1200" b="0" dirty="0">
                          <a:latin typeface="+mn-lt"/>
                          <a:cs typeface="Arial"/>
                        </a:rPr>
                        <a:t>30,434</a:t>
                      </a:r>
                    </a:p>
                  </a:txBody>
                  <a:tcPr marL="45720" marR="45720" anchor="ctr"/>
                </a:tc>
                <a:tc>
                  <a:txBody>
                    <a:bodyPr/>
                    <a:lstStyle/>
                    <a:p>
                      <a:pPr marL="0" indent="0" algn="ctr">
                        <a:lnSpc>
                          <a:spcPct val="100000"/>
                        </a:lnSpc>
                        <a:spcBef>
                          <a:spcPts val="330"/>
                        </a:spcBef>
                      </a:pPr>
                      <a:r>
                        <a:rPr sz="1200" b="0" dirty="0">
                          <a:latin typeface="+mn-lt"/>
                          <a:cs typeface="Arial"/>
                        </a:rPr>
                        <a:t>2.8%</a:t>
                      </a:r>
                    </a:p>
                  </a:txBody>
                  <a:tcPr marL="45720" marR="45720" anchor="ctr"/>
                </a:tc>
                <a:extLst>
                  <a:ext uri="{0D108BD9-81ED-4DB2-BD59-A6C34878D82A}">
                    <a16:rowId xmlns:a16="http://schemas.microsoft.com/office/drawing/2014/main" val="637297557"/>
                  </a:ext>
                </a:extLst>
              </a:tr>
              <a:tr h="220502">
                <a:tc>
                  <a:txBody>
                    <a:bodyPr/>
                    <a:lstStyle/>
                    <a:p>
                      <a:pPr algn="ctr">
                        <a:lnSpc>
                          <a:spcPct val="100000"/>
                        </a:lnSpc>
                        <a:spcBef>
                          <a:spcPts val="330"/>
                        </a:spcBef>
                      </a:pPr>
                      <a:r>
                        <a:rPr sz="1200" b="0" spc="-5" dirty="0">
                          <a:latin typeface="+mn-lt"/>
                          <a:cs typeface="Arial"/>
                        </a:rPr>
                        <a:t>Machine</a:t>
                      </a:r>
                      <a:r>
                        <a:rPr sz="1200" b="0" spc="-15" dirty="0">
                          <a:latin typeface="+mn-lt"/>
                          <a:cs typeface="Arial"/>
                        </a:rPr>
                        <a:t> </a:t>
                      </a:r>
                      <a:r>
                        <a:rPr sz="1200" b="0" spc="-5" dirty="0">
                          <a:latin typeface="+mn-lt"/>
                          <a:cs typeface="Arial"/>
                        </a:rPr>
                        <a:t>Operator</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4,107</a:t>
                      </a:r>
                    </a:p>
                  </a:txBody>
                  <a:tcPr marL="45720" marR="45720" anchor="ctr"/>
                </a:tc>
                <a:tc>
                  <a:txBody>
                    <a:bodyPr/>
                    <a:lstStyle/>
                    <a:p>
                      <a:pPr algn="ctr">
                        <a:lnSpc>
                          <a:spcPct val="100000"/>
                        </a:lnSpc>
                        <a:spcBef>
                          <a:spcPts val="330"/>
                        </a:spcBef>
                      </a:pPr>
                      <a:r>
                        <a:rPr sz="1200" b="0" dirty="0">
                          <a:latin typeface="+mn-lt"/>
                          <a:cs typeface="Arial"/>
                        </a:rPr>
                        <a:t>6,063</a:t>
                      </a:r>
                    </a:p>
                  </a:txBody>
                  <a:tcPr marL="45720" marR="45720" anchor="ctr"/>
                </a:tc>
                <a:tc>
                  <a:txBody>
                    <a:bodyPr/>
                    <a:lstStyle/>
                    <a:p>
                      <a:pPr marR="258445" algn="ctr">
                        <a:lnSpc>
                          <a:spcPct val="100000"/>
                        </a:lnSpc>
                        <a:spcBef>
                          <a:spcPts val="330"/>
                        </a:spcBef>
                      </a:pPr>
                      <a:r>
                        <a:rPr lang="en-US" sz="1200" b="0" dirty="0">
                          <a:latin typeface="+mn-lt"/>
                          <a:cs typeface="Arial"/>
                        </a:rPr>
                        <a:t>      </a:t>
                      </a:r>
                      <a:r>
                        <a:rPr sz="1200" b="0" dirty="0">
                          <a:latin typeface="+mn-lt"/>
                          <a:cs typeface="Arial"/>
                        </a:rPr>
                        <a:t>1,</a:t>
                      </a:r>
                      <a:r>
                        <a:rPr sz="1200" b="0" spc="5" dirty="0">
                          <a:latin typeface="+mn-lt"/>
                          <a:cs typeface="Arial"/>
                        </a:rPr>
                        <a:t>6</a:t>
                      </a:r>
                      <a:r>
                        <a:rPr sz="1200" b="0" dirty="0">
                          <a:latin typeface="+mn-lt"/>
                          <a:cs typeface="Arial"/>
                        </a:rPr>
                        <a:t>88</a:t>
                      </a:r>
                    </a:p>
                  </a:txBody>
                  <a:tcPr marL="45720" marR="45720" anchor="ctr"/>
                </a:tc>
                <a:tc>
                  <a:txBody>
                    <a:bodyPr/>
                    <a:lstStyle/>
                    <a:p>
                      <a:pPr algn="ctr">
                        <a:lnSpc>
                          <a:spcPct val="100000"/>
                        </a:lnSpc>
                        <a:spcBef>
                          <a:spcPts val="330"/>
                        </a:spcBef>
                      </a:pPr>
                      <a:r>
                        <a:rPr sz="1200" b="0" dirty="0">
                          <a:latin typeface="+mn-lt"/>
                          <a:cs typeface="Arial"/>
                        </a:rPr>
                        <a:t>2,539</a:t>
                      </a:r>
                    </a:p>
                  </a:txBody>
                  <a:tcPr marL="45720" marR="45720" anchor="ctr"/>
                </a:tc>
                <a:tc>
                  <a:txBody>
                    <a:bodyPr/>
                    <a:lstStyle/>
                    <a:p>
                      <a:pPr marL="0" indent="0" algn="ctr">
                        <a:lnSpc>
                          <a:spcPct val="100000"/>
                        </a:lnSpc>
                        <a:spcBef>
                          <a:spcPts val="330"/>
                        </a:spcBef>
                      </a:pPr>
                      <a:r>
                        <a:rPr sz="1200" b="0" dirty="0">
                          <a:latin typeface="+mn-lt"/>
                          <a:cs typeface="Arial"/>
                        </a:rPr>
                        <a:t>8,542</a:t>
                      </a:r>
                    </a:p>
                  </a:txBody>
                  <a:tcPr marL="45720" marR="45720" anchor="ctr"/>
                </a:tc>
                <a:tc>
                  <a:txBody>
                    <a:bodyPr/>
                    <a:lstStyle/>
                    <a:p>
                      <a:pPr marL="2540" algn="ctr">
                        <a:lnSpc>
                          <a:spcPct val="100000"/>
                        </a:lnSpc>
                        <a:spcBef>
                          <a:spcPts val="330"/>
                        </a:spcBef>
                      </a:pPr>
                      <a:r>
                        <a:rPr sz="1200" b="0" dirty="0">
                          <a:latin typeface="+mn-lt"/>
                          <a:cs typeface="Arial"/>
                        </a:rPr>
                        <a:t>22,939</a:t>
                      </a:r>
                    </a:p>
                  </a:txBody>
                  <a:tcPr marL="45720" marR="45720" anchor="ctr"/>
                </a:tc>
                <a:tc>
                  <a:txBody>
                    <a:bodyPr/>
                    <a:lstStyle/>
                    <a:p>
                      <a:pPr marL="0" indent="0" algn="ctr">
                        <a:lnSpc>
                          <a:spcPct val="100000"/>
                        </a:lnSpc>
                        <a:spcBef>
                          <a:spcPts val="330"/>
                        </a:spcBef>
                      </a:pPr>
                      <a:r>
                        <a:rPr sz="1200" b="0" dirty="0">
                          <a:latin typeface="+mn-lt"/>
                          <a:cs typeface="Arial"/>
                        </a:rPr>
                        <a:t>2.1%</a:t>
                      </a:r>
                    </a:p>
                  </a:txBody>
                  <a:tcPr marL="45720" marR="45720" anchor="ctr"/>
                </a:tc>
                <a:extLst>
                  <a:ext uri="{0D108BD9-81ED-4DB2-BD59-A6C34878D82A}">
                    <a16:rowId xmlns:a16="http://schemas.microsoft.com/office/drawing/2014/main" val="4071210894"/>
                  </a:ext>
                </a:extLst>
              </a:tr>
              <a:tr h="220502">
                <a:tc>
                  <a:txBody>
                    <a:bodyPr/>
                    <a:lstStyle/>
                    <a:p>
                      <a:pPr algn="ctr">
                        <a:lnSpc>
                          <a:spcPct val="100000"/>
                        </a:lnSpc>
                        <a:spcBef>
                          <a:spcPts val="330"/>
                        </a:spcBef>
                      </a:pPr>
                      <a:r>
                        <a:rPr sz="1200" b="0" spc="-5" dirty="0">
                          <a:latin typeface="+mn-lt"/>
                          <a:cs typeface="Arial"/>
                        </a:rPr>
                        <a:t>Media </a:t>
                      </a:r>
                      <a:r>
                        <a:rPr sz="1200" b="0" dirty="0">
                          <a:latin typeface="+mn-lt"/>
                          <a:cs typeface="Arial"/>
                        </a:rPr>
                        <a:t>and </a:t>
                      </a:r>
                      <a:r>
                        <a:rPr sz="1200" b="0" spc="-5" dirty="0">
                          <a:latin typeface="+mn-lt"/>
                          <a:cs typeface="Arial"/>
                        </a:rPr>
                        <a:t>PR</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6,646</a:t>
                      </a:r>
                    </a:p>
                  </a:txBody>
                  <a:tcPr marL="45720" marR="45720" anchor="ctr"/>
                </a:tc>
                <a:tc>
                  <a:txBody>
                    <a:bodyPr/>
                    <a:lstStyle/>
                    <a:p>
                      <a:pPr algn="ctr">
                        <a:lnSpc>
                          <a:spcPct val="100000"/>
                        </a:lnSpc>
                        <a:spcBef>
                          <a:spcPts val="330"/>
                        </a:spcBef>
                      </a:pPr>
                      <a:r>
                        <a:rPr sz="1200" b="0" dirty="0">
                          <a:latin typeface="+mn-lt"/>
                          <a:cs typeface="Arial"/>
                        </a:rPr>
                        <a:t>7,095</a:t>
                      </a:r>
                    </a:p>
                  </a:txBody>
                  <a:tcPr marL="45720" marR="45720" anchor="ctr"/>
                </a:tc>
                <a:tc>
                  <a:txBody>
                    <a:bodyPr/>
                    <a:lstStyle/>
                    <a:p>
                      <a:pPr algn="ctr">
                        <a:lnSpc>
                          <a:spcPct val="100000"/>
                        </a:lnSpc>
                        <a:spcBef>
                          <a:spcPts val="330"/>
                        </a:spcBef>
                      </a:pPr>
                      <a:r>
                        <a:rPr sz="1200" b="0" spc="-5" dirty="0">
                          <a:latin typeface="+mn-lt"/>
                          <a:cs typeface="Arial"/>
                        </a:rPr>
                        <a:t>136</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2,439</a:t>
                      </a:r>
                    </a:p>
                  </a:txBody>
                  <a:tcPr marL="45720" marR="45720" anchor="ctr"/>
                </a:tc>
                <a:tc>
                  <a:txBody>
                    <a:bodyPr/>
                    <a:lstStyle/>
                    <a:p>
                      <a:pPr marL="0" indent="0" algn="ctr">
                        <a:lnSpc>
                          <a:spcPct val="100000"/>
                        </a:lnSpc>
                        <a:spcBef>
                          <a:spcPts val="330"/>
                        </a:spcBef>
                      </a:pPr>
                      <a:r>
                        <a:rPr sz="1200" b="0" dirty="0">
                          <a:latin typeface="+mn-lt"/>
                          <a:cs typeface="Arial"/>
                        </a:rPr>
                        <a:t>3,859</a:t>
                      </a:r>
                    </a:p>
                  </a:txBody>
                  <a:tcPr marL="45720" marR="45720" anchor="ctr"/>
                </a:tc>
                <a:tc>
                  <a:txBody>
                    <a:bodyPr/>
                    <a:lstStyle/>
                    <a:p>
                      <a:pPr marL="2540" algn="ctr">
                        <a:lnSpc>
                          <a:spcPct val="100000"/>
                        </a:lnSpc>
                        <a:spcBef>
                          <a:spcPts val="330"/>
                        </a:spcBef>
                      </a:pPr>
                      <a:r>
                        <a:rPr sz="1200" b="0" dirty="0">
                          <a:latin typeface="+mn-lt"/>
                          <a:cs typeface="Arial"/>
                        </a:rPr>
                        <a:t>20,175</a:t>
                      </a:r>
                    </a:p>
                  </a:txBody>
                  <a:tcPr marL="45720" marR="45720" anchor="ctr"/>
                </a:tc>
                <a:tc>
                  <a:txBody>
                    <a:bodyPr/>
                    <a:lstStyle/>
                    <a:p>
                      <a:pPr marL="0" indent="0" algn="ctr">
                        <a:lnSpc>
                          <a:spcPct val="100000"/>
                        </a:lnSpc>
                        <a:spcBef>
                          <a:spcPts val="330"/>
                        </a:spcBef>
                      </a:pPr>
                      <a:r>
                        <a:rPr sz="1200" b="0" dirty="0">
                          <a:latin typeface="+mn-lt"/>
                          <a:cs typeface="Arial"/>
                        </a:rPr>
                        <a:t>1.9%</a:t>
                      </a:r>
                    </a:p>
                  </a:txBody>
                  <a:tcPr marL="45720" marR="45720" anchor="ctr"/>
                </a:tc>
                <a:extLst>
                  <a:ext uri="{0D108BD9-81ED-4DB2-BD59-A6C34878D82A}">
                    <a16:rowId xmlns:a16="http://schemas.microsoft.com/office/drawing/2014/main" val="46868615"/>
                  </a:ext>
                </a:extLst>
              </a:tr>
              <a:tr h="220502">
                <a:tc>
                  <a:txBody>
                    <a:bodyPr/>
                    <a:lstStyle/>
                    <a:p>
                      <a:pPr algn="ctr">
                        <a:lnSpc>
                          <a:spcPct val="100000"/>
                        </a:lnSpc>
                        <a:spcBef>
                          <a:spcPts val="330"/>
                        </a:spcBef>
                      </a:pPr>
                      <a:r>
                        <a:rPr sz="1200" b="0" spc="-5" dirty="0">
                          <a:latin typeface="+mn-lt"/>
                          <a:cs typeface="Arial"/>
                        </a:rPr>
                        <a:t>Protective</a:t>
                      </a:r>
                      <a:r>
                        <a:rPr sz="1200" b="0" spc="-15" dirty="0">
                          <a:latin typeface="+mn-lt"/>
                          <a:cs typeface="Arial"/>
                        </a:rPr>
                        <a:t> </a:t>
                      </a:r>
                      <a:r>
                        <a:rPr sz="1200" b="0" spc="-5" dirty="0">
                          <a:latin typeface="+mn-lt"/>
                          <a:cs typeface="Arial"/>
                        </a:rPr>
                        <a:t>Service</a:t>
                      </a:r>
                      <a:endParaRPr sz="1200" b="0" dirty="0">
                        <a:latin typeface="+mn-lt"/>
                        <a:cs typeface="Arial"/>
                      </a:endParaRPr>
                    </a:p>
                  </a:txBody>
                  <a:tcPr marL="45720" marR="45720" anchor="ctr"/>
                </a:tc>
                <a:tc>
                  <a:txBody>
                    <a:bodyPr/>
                    <a:lstStyle/>
                    <a:p>
                      <a:pPr marL="635" algn="ctr">
                        <a:lnSpc>
                          <a:spcPct val="100000"/>
                        </a:lnSpc>
                        <a:spcBef>
                          <a:spcPts val="330"/>
                        </a:spcBef>
                      </a:pPr>
                      <a:r>
                        <a:rPr sz="1200" b="0" dirty="0">
                          <a:latin typeface="+mn-lt"/>
                          <a:cs typeface="Arial"/>
                        </a:rPr>
                        <a:t>21,802</a:t>
                      </a:r>
                    </a:p>
                  </a:txBody>
                  <a:tcPr marL="45720" marR="45720" anchor="ctr"/>
                </a:tc>
                <a:tc>
                  <a:txBody>
                    <a:bodyPr/>
                    <a:lstStyle/>
                    <a:p>
                      <a:pPr marL="635" algn="ctr">
                        <a:lnSpc>
                          <a:spcPct val="100000"/>
                        </a:lnSpc>
                        <a:spcBef>
                          <a:spcPts val="330"/>
                        </a:spcBef>
                      </a:pPr>
                      <a:r>
                        <a:rPr sz="1200" b="0" dirty="0">
                          <a:latin typeface="+mn-lt"/>
                          <a:cs typeface="Arial"/>
                        </a:rPr>
                        <a:t>32,573</a:t>
                      </a:r>
                    </a:p>
                  </a:txBody>
                  <a:tcPr marL="45720" marR="45720" anchor="ctr"/>
                </a:tc>
                <a:tc>
                  <a:txBody>
                    <a:bodyPr/>
                    <a:lstStyle/>
                    <a:p>
                      <a:pPr marR="258445" algn="ctr">
                        <a:lnSpc>
                          <a:spcPct val="100000"/>
                        </a:lnSpc>
                        <a:spcBef>
                          <a:spcPts val="330"/>
                        </a:spcBef>
                      </a:pPr>
                      <a:r>
                        <a:rPr lang="en-US" sz="1200" b="0" dirty="0">
                          <a:latin typeface="+mn-lt"/>
                          <a:cs typeface="Arial"/>
                        </a:rPr>
                        <a:t>      </a:t>
                      </a:r>
                      <a:r>
                        <a:rPr sz="1200" b="0" dirty="0">
                          <a:latin typeface="+mn-lt"/>
                          <a:cs typeface="Arial"/>
                        </a:rPr>
                        <a:t>2,</a:t>
                      </a:r>
                      <a:r>
                        <a:rPr sz="1200" b="0" spc="5" dirty="0">
                          <a:latin typeface="+mn-lt"/>
                          <a:cs typeface="Arial"/>
                        </a:rPr>
                        <a:t>7</a:t>
                      </a:r>
                      <a:r>
                        <a:rPr sz="1200" b="0" dirty="0">
                          <a:latin typeface="+mn-lt"/>
                          <a:cs typeface="Arial"/>
                        </a:rPr>
                        <a:t>20</a:t>
                      </a:r>
                    </a:p>
                  </a:txBody>
                  <a:tcPr marL="45720" marR="45720" anchor="ctr"/>
                </a:tc>
                <a:tc>
                  <a:txBody>
                    <a:bodyPr/>
                    <a:lstStyle/>
                    <a:p>
                      <a:pPr algn="ctr">
                        <a:lnSpc>
                          <a:spcPct val="100000"/>
                        </a:lnSpc>
                        <a:spcBef>
                          <a:spcPts val="330"/>
                        </a:spcBef>
                      </a:pPr>
                      <a:r>
                        <a:rPr sz="1200" b="0" dirty="0">
                          <a:latin typeface="+mn-lt"/>
                          <a:cs typeface="Arial"/>
                        </a:rPr>
                        <a:t>6,096</a:t>
                      </a:r>
                    </a:p>
                  </a:txBody>
                  <a:tcPr marL="45720" marR="45720" anchor="ctr"/>
                </a:tc>
                <a:tc>
                  <a:txBody>
                    <a:bodyPr/>
                    <a:lstStyle/>
                    <a:p>
                      <a:pPr marL="0" indent="0" algn="ctr">
                        <a:lnSpc>
                          <a:spcPct val="100000"/>
                        </a:lnSpc>
                        <a:spcBef>
                          <a:spcPts val="330"/>
                        </a:spcBef>
                      </a:pPr>
                      <a:r>
                        <a:rPr sz="1200" b="0" spc="-15" dirty="0">
                          <a:latin typeface="+mn-lt"/>
                          <a:cs typeface="Arial"/>
                        </a:rPr>
                        <a:t>12,011</a:t>
                      </a:r>
                      <a:endParaRPr sz="1200" b="0" dirty="0">
                        <a:latin typeface="+mn-lt"/>
                        <a:cs typeface="Arial"/>
                      </a:endParaRPr>
                    </a:p>
                  </a:txBody>
                  <a:tcPr marL="45720" marR="45720" anchor="ctr"/>
                </a:tc>
                <a:tc>
                  <a:txBody>
                    <a:bodyPr/>
                    <a:lstStyle/>
                    <a:p>
                      <a:pPr marL="2540" algn="ctr">
                        <a:lnSpc>
                          <a:spcPct val="100000"/>
                        </a:lnSpc>
                        <a:spcBef>
                          <a:spcPts val="330"/>
                        </a:spcBef>
                      </a:pPr>
                      <a:r>
                        <a:rPr sz="1200" b="0" dirty="0">
                          <a:latin typeface="+mn-lt"/>
                          <a:cs typeface="Arial"/>
                        </a:rPr>
                        <a:t>75,202</a:t>
                      </a:r>
                    </a:p>
                  </a:txBody>
                  <a:tcPr marL="45720" marR="45720" anchor="ctr"/>
                </a:tc>
                <a:tc>
                  <a:txBody>
                    <a:bodyPr/>
                    <a:lstStyle/>
                    <a:p>
                      <a:pPr marL="0" indent="0" algn="ctr">
                        <a:lnSpc>
                          <a:spcPct val="100000"/>
                        </a:lnSpc>
                        <a:spcBef>
                          <a:spcPts val="330"/>
                        </a:spcBef>
                      </a:pPr>
                      <a:r>
                        <a:rPr sz="1200" b="0" dirty="0">
                          <a:latin typeface="+mn-lt"/>
                          <a:cs typeface="Arial"/>
                        </a:rPr>
                        <a:t>6.8%</a:t>
                      </a:r>
                    </a:p>
                  </a:txBody>
                  <a:tcPr marL="45720" marR="45720" anchor="ctr"/>
                </a:tc>
                <a:extLst>
                  <a:ext uri="{0D108BD9-81ED-4DB2-BD59-A6C34878D82A}">
                    <a16:rowId xmlns:a16="http://schemas.microsoft.com/office/drawing/2014/main" val="555704260"/>
                  </a:ext>
                </a:extLst>
              </a:tr>
              <a:tr h="220502">
                <a:tc>
                  <a:txBody>
                    <a:bodyPr/>
                    <a:lstStyle/>
                    <a:p>
                      <a:pPr algn="ctr">
                        <a:lnSpc>
                          <a:spcPct val="100000"/>
                        </a:lnSpc>
                        <a:spcBef>
                          <a:spcPts val="330"/>
                        </a:spcBef>
                      </a:pPr>
                      <a:r>
                        <a:rPr sz="1200" b="0" dirty="0">
                          <a:latin typeface="+mn-lt"/>
                          <a:cs typeface="Arial"/>
                        </a:rPr>
                        <a:t>Support</a:t>
                      </a:r>
                      <a:r>
                        <a:rPr sz="1200" b="0" spc="-5" dirty="0">
                          <a:latin typeface="+mn-lt"/>
                          <a:cs typeface="Arial"/>
                        </a:rPr>
                        <a:t> Service</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9,901</a:t>
                      </a:r>
                    </a:p>
                  </a:txBody>
                  <a:tcPr marL="45720" marR="45720" anchor="ctr"/>
                </a:tc>
                <a:tc>
                  <a:txBody>
                    <a:bodyPr/>
                    <a:lstStyle/>
                    <a:p>
                      <a:pPr algn="ctr">
                        <a:lnSpc>
                          <a:spcPct val="100000"/>
                        </a:lnSpc>
                        <a:spcBef>
                          <a:spcPts val="330"/>
                        </a:spcBef>
                      </a:pPr>
                      <a:r>
                        <a:rPr sz="1200" b="0" dirty="0">
                          <a:latin typeface="+mn-lt"/>
                          <a:cs typeface="Arial"/>
                        </a:rPr>
                        <a:t>4,981</a:t>
                      </a:r>
                    </a:p>
                  </a:txBody>
                  <a:tcPr marL="45720" marR="45720" anchor="ctr"/>
                </a:tc>
                <a:tc>
                  <a:txBody>
                    <a:bodyPr/>
                    <a:lstStyle/>
                    <a:p>
                      <a:pPr marR="259079" algn="ctr">
                        <a:lnSpc>
                          <a:spcPct val="100000"/>
                        </a:lnSpc>
                        <a:spcBef>
                          <a:spcPts val="330"/>
                        </a:spcBef>
                      </a:pPr>
                      <a:r>
                        <a:rPr lang="en-US" sz="1200" b="0" dirty="0">
                          <a:latin typeface="+mn-lt"/>
                          <a:cs typeface="Arial"/>
                        </a:rPr>
                        <a:t>       </a:t>
                      </a:r>
                      <a:r>
                        <a:rPr sz="1200" b="0" dirty="0">
                          <a:latin typeface="+mn-lt"/>
                          <a:cs typeface="Arial"/>
                        </a:rPr>
                        <a:t>1,1</a:t>
                      </a:r>
                      <a:r>
                        <a:rPr sz="1200" b="0" spc="5" dirty="0">
                          <a:latin typeface="+mn-lt"/>
                          <a:cs typeface="Arial"/>
                        </a:rPr>
                        <a:t>4</a:t>
                      </a:r>
                      <a:r>
                        <a:rPr sz="1200" b="0" dirty="0">
                          <a:latin typeface="+mn-lt"/>
                          <a:cs typeface="Arial"/>
                        </a:rPr>
                        <a:t>5</a:t>
                      </a:r>
                    </a:p>
                  </a:txBody>
                  <a:tcPr marL="45720" marR="45720" anchor="ctr"/>
                </a:tc>
                <a:tc>
                  <a:txBody>
                    <a:bodyPr/>
                    <a:lstStyle/>
                    <a:p>
                      <a:pPr algn="ctr">
                        <a:lnSpc>
                          <a:spcPct val="100000"/>
                        </a:lnSpc>
                        <a:spcBef>
                          <a:spcPts val="330"/>
                        </a:spcBef>
                      </a:pPr>
                      <a:r>
                        <a:rPr sz="1200" b="0" dirty="0">
                          <a:latin typeface="+mn-lt"/>
                          <a:cs typeface="Arial"/>
                        </a:rPr>
                        <a:t>2,263</a:t>
                      </a:r>
                    </a:p>
                  </a:txBody>
                  <a:tcPr marL="45720" marR="45720" anchor="ctr"/>
                </a:tc>
                <a:tc>
                  <a:txBody>
                    <a:bodyPr/>
                    <a:lstStyle/>
                    <a:p>
                      <a:pPr marL="0" indent="0" algn="ctr">
                        <a:lnSpc>
                          <a:spcPct val="100000"/>
                        </a:lnSpc>
                        <a:spcBef>
                          <a:spcPts val="330"/>
                        </a:spcBef>
                      </a:pPr>
                      <a:r>
                        <a:rPr sz="1200" b="0" dirty="0">
                          <a:latin typeface="+mn-lt"/>
                          <a:cs typeface="Arial"/>
                        </a:rPr>
                        <a:t>8,129</a:t>
                      </a:r>
                    </a:p>
                  </a:txBody>
                  <a:tcPr marL="45720" marR="45720" anchor="ctr"/>
                </a:tc>
                <a:tc>
                  <a:txBody>
                    <a:bodyPr/>
                    <a:lstStyle/>
                    <a:p>
                      <a:pPr marL="2540" algn="ctr">
                        <a:lnSpc>
                          <a:spcPct val="100000"/>
                        </a:lnSpc>
                        <a:spcBef>
                          <a:spcPts val="330"/>
                        </a:spcBef>
                      </a:pPr>
                      <a:r>
                        <a:rPr sz="1200" b="0" dirty="0">
                          <a:latin typeface="+mn-lt"/>
                          <a:cs typeface="Arial"/>
                        </a:rPr>
                        <a:t>26,419</a:t>
                      </a:r>
                    </a:p>
                  </a:txBody>
                  <a:tcPr marL="45720" marR="45720" anchor="ctr"/>
                </a:tc>
                <a:tc>
                  <a:txBody>
                    <a:bodyPr/>
                    <a:lstStyle/>
                    <a:p>
                      <a:pPr marL="0" indent="0" algn="ctr">
                        <a:lnSpc>
                          <a:spcPct val="100000"/>
                        </a:lnSpc>
                        <a:spcBef>
                          <a:spcPts val="330"/>
                        </a:spcBef>
                      </a:pPr>
                      <a:r>
                        <a:rPr sz="1200" b="0" dirty="0">
                          <a:latin typeface="+mn-lt"/>
                          <a:cs typeface="Arial"/>
                        </a:rPr>
                        <a:t>2.5%</a:t>
                      </a:r>
                    </a:p>
                  </a:txBody>
                  <a:tcPr marL="45720" marR="45720" anchor="ctr"/>
                </a:tc>
                <a:extLst>
                  <a:ext uri="{0D108BD9-81ED-4DB2-BD59-A6C34878D82A}">
                    <a16:rowId xmlns:a16="http://schemas.microsoft.com/office/drawing/2014/main" val="3822576233"/>
                  </a:ext>
                </a:extLst>
              </a:tr>
              <a:tr h="367504">
                <a:tc>
                  <a:txBody>
                    <a:bodyPr/>
                    <a:lstStyle/>
                    <a:p>
                      <a:pPr algn="ctr">
                        <a:lnSpc>
                          <a:spcPct val="100000"/>
                        </a:lnSpc>
                      </a:pPr>
                      <a:r>
                        <a:rPr lang="en-US" sz="1200" b="0" dirty="0">
                          <a:latin typeface="+mn-lt"/>
                          <a:cs typeface="Times New Roman"/>
                        </a:rPr>
                        <a:t>Transportation / Logistics</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48,096</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27,840</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9,879</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23,213</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37,709</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146,737</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13.4%</a:t>
                      </a:r>
                      <a:endParaRPr sz="1200" b="0" dirty="0">
                        <a:latin typeface="+mn-lt"/>
                        <a:cs typeface="Times New Roman"/>
                      </a:endParaRPr>
                    </a:p>
                  </a:txBody>
                  <a:tcPr marL="45720" marR="45720" anchor="ctr"/>
                </a:tc>
                <a:extLst>
                  <a:ext uri="{0D108BD9-81ED-4DB2-BD59-A6C34878D82A}">
                    <a16:rowId xmlns:a16="http://schemas.microsoft.com/office/drawing/2014/main" val="3277974499"/>
                  </a:ext>
                </a:extLst>
              </a:tr>
              <a:tr h="367504">
                <a:tc>
                  <a:txBody>
                    <a:bodyPr/>
                    <a:lstStyle/>
                    <a:p>
                      <a:pPr algn="ctr">
                        <a:lnSpc>
                          <a:spcPct val="100000"/>
                        </a:lnSpc>
                      </a:pPr>
                      <a:r>
                        <a:rPr lang="en-US" sz="1200" b="0" dirty="0">
                          <a:latin typeface="+mn-lt"/>
                          <a:cs typeface="Times New Roman"/>
                        </a:rPr>
                        <a:t>Vehicle / Machine Mechanic</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45,344</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41,555</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5,532</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21,511</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47,353</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161,295</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14.6%</a:t>
                      </a:r>
                      <a:endParaRPr sz="1200" b="0" dirty="0">
                        <a:latin typeface="+mn-lt"/>
                        <a:cs typeface="Times New Roman"/>
                      </a:endParaRPr>
                    </a:p>
                  </a:txBody>
                  <a:tcPr marL="45720" marR="45720" anchor="ctr"/>
                </a:tc>
                <a:extLst>
                  <a:ext uri="{0D108BD9-81ED-4DB2-BD59-A6C34878D82A}">
                    <a16:rowId xmlns:a16="http://schemas.microsoft.com/office/drawing/2014/main" val="722423070"/>
                  </a:ext>
                </a:extLst>
              </a:tr>
              <a:tr h="220502">
                <a:tc>
                  <a:txBody>
                    <a:bodyPr/>
                    <a:lstStyle/>
                    <a:p>
                      <a:pPr algn="ctr">
                        <a:lnSpc>
                          <a:spcPct val="100000"/>
                        </a:lnSpc>
                        <a:spcBef>
                          <a:spcPts val="340"/>
                        </a:spcBef>
                      </a:pPr>
                      <a:r>
                        <a:rPr sz="1200" b="0" spc="-5" dirty="0">
                          <a:latin typeface="+mn-lt"/>
                          <a:cs typeface="Arial"/>
                        </a:rPr>
                        <a:t>Unspecified</a:t>
                      </a:r>
                      <a:r>
                        <a:rPr sz="1200" b="0" spc="-20" dirty="0">
                          <a:latin typeface="+mn-lt"/>
                          <a:cs typeface="Arial"/>
                        </a:rPr>
                        <a:t> </a:t>
                      </a:r>
                      <a:r>
                        <a:rPr sz="1200" b="0" spc="-5" dirty="0">
                          <a:latin typeface="+mn-lt"/>
                          <a:cs typeface="Arial"/>
                        </a:rPr>
                        <a:t>Code</a:t>
                      </a:r>
                      <a:endParaRPr sz="1200" b="0" dirty="0">
                        <a:latin typeface="+mn-lt"/>
                        <a:cs typeface="Arial"/>
                      </a:endParaRPr>
                    </a:p>
                  </a:txBody>
                  <a:tcPr marL="45720" marR="45720" anchor="ctr"/>
                </a:tc>
                <a:tc>
                  <a:txBody>
                    <a:bodyPr/>
                    <a:lstStyle/>
                    <a:p>
                      <a:pPr algn="ctr">
                        <a:lnSpc>
                          <a:spcPct val="100000"/>
                        </a:lnSpc>
                        <a:spcBef>
                          <a:spcPts val="340"/>
                        </a:spcBef>
                      </a:pPr>
                      <a:r>
                        <a:rPr sz="1200" b="0" dirty="0">
                          <a:latin typeface="+mn-lt"/>
                          <a:cs typeface="Arial"/>
                        </a:rPr>
                        <a:t>2,984</a:t>
                      </a:r>
                    </a:p>
                  </a:txBody>
                  <a:tcPr marL="45720" marR="45720" anchor="ctr"/>
                </a:tc>
                <a:tc>
                  <a:txBody>
                    <a:bodyPr/>
                    <a:lstStyle/>
                    <a:p>
                      <a:pPr algn="ctr">
                        <a:lnSpc>
                          <a:spcPct val="100000"/>
                        </a:lnSpc>
                        <a:spcBef>
                          <a:spcPts val="340"/>
                        </a:spcBef>
                      </a:pPr>
                      <a:r>
                        <a:rPr sz="1200" b="0" dirty="0">
                          <a:latin typeface="+mn-lt"/>
                          <a:cs typeface="Arial"/>
                        </a:rPr>
                        <a:t>5,038</a:t>
                      </a:r>
                    </a:p>
                  </a:txBody>
                  <a:tcPr marL="45720" marR="45720" anchor="ctr"/>
                </a:tc>
                <a:tc>
                  <a:txBody>
                    <a:bodyPr/>
                    <a:lstStyle/>
                    <a:p>
                      <a:pPr marR="258445" algn="ctr">
                        <a:lnSpc>
                          <a:spcPct val="100000"/>
                        </a:lnSpc>
                        <a:spcBef>
                          <a:spcPts val="340"/>
                        </a:spcBef>
                      </a:pPr>
                      <a:r>
                        <a:rPr lang="en-US" sz="1200" b="0" dirty="0">
                          <a:latin typeface="+mn-lt"/>
                          <a:cs typeface="Arial"/>
                        </a:rPr>
                        <a:t>      </a:t>
                      </a:r>
                      <a:r>
                        <a:rPr sz="1200" b="0" dirty="0">
                          <a:latin typeface="+mn-lt"/>
                          <a:cs typeface="Arial"/>
                        </a:rPr>
                        <a:t>1,</a:t>
                      </a:r>
                      <a:r>
                        <a:rPr sz="1200" b="0" spc="5" dirty="0">
                          <a:latin typeface="+mn-lt"/>
                          <a:cs typeface="Arial"/>
                        </a:rPr>
                        <a:t>4</a:t>
                      </a:r>
                      <a:r>
                        <a:rPr sz="1200" b="0" dirty="0">
                          <a:latin typeface="+mn-lt"/>
                          <a:cs typeface="Arial"/>
                        </a:rPr>
                        <a:t>39</a:t>
                      </a:r>
                    </a:p>
                  </a:txBody>
                  <a:tcPr marL="45720" marR="45720" anchor="ctr"/>
                </a:tc>
                <a:tc>
                  <a:txBody>
                    <a:bodyPr/>
                    <a:lstStyle/>
                    <a:p>
                      <a:pPr algn="ctr">
                        <a:lnSpc>
                          <a:spcPct val="100000"/>
                        </a:lnSpc>
                        <a:spcBef>
                          <a:spcPts val="340"/>
                        </a:spcBef>
                      </a:pPr>
                      <a:r>
                        <a:rPr sz="1200" b="0" dirty="0">
                          <a:latin typeface="+mn-lt"/>
                          <a:cs typeface="Arial"/>
                        </a:rPr>
                        <a:t>1,161</a:t>
                      </a:r>
                    </a:p>
                  </a:txBody>
                  <a:tcPr marL="45720" marR="45720" anchor="ctr"/>
                </a:tc>
                <a:tc>
                  <a:txBody>
                    <a:bodyPr/>
                    <a:lstStyle/>
                    <a:p>
                      <a:pPr marL="0" indent="0" algn="ctr">
                        <a:lnSpc>
                          <a:spcPct val="100000"/>
                        </a:lnSpc>
                        <a:spcBef>
                          <a:spcPts val="340"/>
                        </a:spcBef>
                      </a:pPr>
                      <a:r>
                        <a:rPr sz="1200" b="0" dirty="0">
                          <a:latin typeface="+mn-lt"/>
                          <a:cs typeface="Arial"/>
                        </a:rPr>
                        <a:t>2,555</a:t>
                      </a:r>
                    </a:p>
                  </a:txBody>
                  <a:tcPr marL="45720" marR="45720" anchor="ctr"/>
                </a:tc>
                <a:tc>
                  <a:txBody>
                    <a:bodyPr/>
                    <a:lstStyle/>
                    <a:p>
                      <a:pPr marL="2540" algn="ctr">
                        <a:lnSpc>
                          <a:spcPct val="100000"/>
                        </a:lnSpc>
                        <a:spcBef>
                          <a:spcPts val="340"/>
                        </a:spcBef>
                      </a:pPr>
                      <a:r>
                        <a:rPr sz="1200" b="0" dirty="0">
                          <a:latin typeface="+mn-lt"/>
                          <a:cs typeface="Arial"/>
                        </a:rPr>
                        <a:t>13,177</a:t>
                      </a:r>
                    </a:p>
                  </a:txBody>
                  <a:tcPr marL="45720" marR="45720" anchor="ctr"/>
                </a:tc>
                <a:tc>
                  <a:txBody>
                    <a:bodyPr/>
                    <a:lstStyle/>
                    <a:p>
                      <a:pPr marL="0" indent="0" algn="ctr">
                        <a:lnSpc>
                          <a:spcPct val="100000"/>
                        </a:lnSpc>
                        <a:spcBef>
                          <a:spcPts val="340"/>
                        </a:spcBef>
                      </a:pPr>
                      <a:r>
                        <a:rPr sz="1200" b="0" dirty="0">
                          <a:latin typeface="+mn-lt"/>
                          <a:cs typeface="Arial"/>
                        </a:rPr>
                        <a:t>1.1%</a:t>
                      </a:r>
                    </a:p>
                  </a:txBody>
                  <a:tcPr marL="45720" marR="45720" anchor="ctr"/>
                </a:tc>
                <a:extLst>
                  <a:ext uri="{0D108BD9-81ED-4DB2-BD59-A6C34878D82A}">
                    <a16:rowId xmlns:a16="http://schemas.microsoft.com/office/drawing/2014/main" val="2299595783"/>
                  </a:ext>
                </a:extLst>
              </a:tr>
              <a:tr h="220502">
                <a:tc>
                  <a:txBody>
                    <a:bodyPr/>
                    <a:lstStyle/>
                    <a:p>
                      <a:pPr marL="635" algn="ctr">
                        <a:lnSpc>
                          <a:spcPct val="100000"/>
                        </a:lnSpc>
                        <a:spcBef>
                          <a:spcPts val="335"/>
                        </a:spcBef>
                      </a:pPr>
                      <a:r>
                        <a:rPr sz="1200" b="1" spc="-20" dirty="0">
                          <a:latin typeface="+mn-lt"/>
                          <a:cs typeface="Arial"/>
                        </a:rPr>
                        <a:t>Total</a:t>
                      </a:r>
                      <a:endParaRPr sz="1200" b="1" dirty="0">
                        <a:latin typeface="+mn-lt"/>
                        <a:cs typeface="Arial"/>
                      </a:endParaRPr>
                    </a:p>
                  </a:txBody>
                  <a:tcPr marL="45720" marR="45720" anchor="ctr"/>
                </a:tc>
                <a:tc>
                  <a:txBody>
                    <a:bodyPr/>
                    <a:lstStyle/>
                    <a:p>
                      <a:pPr algn="ctr">
                        <a:lnSpc>
                          <a:spcPct val="100000"/>
                        </a:lnSpc>
                        <a:spcBef>
                          <a:spcPts val="335"/>
                        </a:spcBef>
                      </a:pPr>
                      <a:r>
                        <a:rPr sz="1200" b="1" spc="-5" dirty="0">
                          <a:latin typeface="+mn-lt"/>
                          <a:cs typeface="Arial"/>
                        </a:rPr>
                        <a:t>391,120</a:t>
                      </a:r>
                      <a:endParaRPr sz="1200" b="1" dirty="0">
                        <a:latin typeface="+mn-lt"/>
                        <a:cs typeface="Arial"/>
                      </a:endParaRPr>
                    </a:p>
                  </a:txBody>
                  <a:tcPr marL="45720" marR="45720" anchor="ctr"/>
                </a:tc>
                <a:tc>
                  <a:txBody>
                    <a:bodyPr/>
                    <a:lstStyle/>
                    <a:p>
                      <a:pPr algn="ctr">
                        <a:lnSpc>
                          <a:spcPct val="100000"/>
                        </a:lnSpc>
                        <a:spcBef>
                          <a:spcPts val="335"/>
                        </a:spcBef>
                      </a:pPr>
                      <a:r>
                        <a:rPr sz="1200" b="1" spc="-5" dirty="0">
                          <a:latin typeface="+mn-lt"/>
                          <a:cs typeface="Arial"/>
                        </a:rPr>
                        <a:t>246,696</a:t>
                      </a:r>
                      <a:endParaRPr sz="1200" b="1" dirty="0">
                        <a:latin typeface="+mn-lt"/>
                        <a:cs typeface="Arial"/>
                      </a:endParaRPr>
                    </a:p>
                  </a:txBody>
                  <a:tcPr marL="45720" marR="45720" anchor="ctr"/>
                </a:tc>
                <a:tc>
                  <a:txBody>
                    <a:bodyPr/>
                    <a:lstStyle/>
                    <a:p>
                      <a:pPr marR="214629" algn="ctr">
                        <a:lnSpc>
                          <a:spcPct val="100000"/>
                        </a:lnSpc>
                        <a:spcBef>
                          <a:spcPts val="335"/>
                        </a:spcBef>
                      </a:pPr>
                      <a:r>
                        <a:rPr lang="en-US" sz="1200" b="1" dirty="0">
                          <a:latin typeface="+mn-lt"/>
                          <a:cs typeface="Arial"/>
                        </a:rPr>
                        <a:t>     </a:t>
                      </a:r>
                      <a:r>
                        <a:rPr sz="1200" b="1" dirty="0">
                          <a:latin typeface="+mn-lt"/>
                          <a:cs typeface="Arial"/>
                        </a:rPr>
                        <a:t>31,</a:t>
                      </a:r>
                      <a:r>
                        <a:rPr sz="1200" b="1" spc="5" dirty="0">
                          <a:latin typeface="+mn-lt"/>
                          <a:cs typeface="Arial"/>
                        </a:rPr>
                        <a:t>0</a:t>
                      </a:r>
                      <a:r>
                        <a:rPr sz="1200" b="1" dirty="0">
                          <a:latin typeface="+mn-lt"/>
                          <a:cs typeface="Arial"/>
                        </a:rPr>
                        <a:t>00</a:t>
                      </a:r>
                    </a:p>
                  </a:txBody>
                  <a:tcPr marL="45720" marR="45720" anchor="ctr"/>
                </a:tc>
                <a:tc>
                  <a:txBody>
                    <a:bodyPr/>
                    <a:lstStyle/>
                    <a:p>
                      <a:pPr algn="ctr">
                        <a:lnSpc>
                          <a:spcPct val="100000"/>
                        </a:lnSpc>
                        <a:spcBef>
                          <a:spcPts val="335"/>
                        </a:spcBef>
                      </a:pPr>
                      <a:r>
                        <a:rPr sz="1200" b="1" spc="-5" dirty="0">
                          <a:latin typeface="+mn-lt"/>
                          <a:cs typeface="Arial"/>
                        </a:rPr>
                        <a:t>162,795</a:t>
                      </a:r>
                      <a:endParaRPr sz="1200" b="1" dirty="0">
                        <a:latin typeface="+mn-lt"/>
                        <a:cs typeface="Arial"/>
                      </a:endParaRPr>
                    </a:p>
                  </a:txBody>
                  <a:tcPr marL="45720" marR="45720" anchor="ctr"/>
                </a:tc>
                <a:tc>
                  <a:txBody>
                    <a:bodyPr/>
                    <a:lstStyle/>
                    <a:p>
                      <a:pPr marR="172720" algn="ctr">
                        <a:lnSpc>
                          <a:spcPct val="100000"/>
                        </a:lnSpc>
                        <a:spcBef>
                          <a:spcPts val="335"/>
                        </a:spcBef>
                      </a:pPr>
                      <a:r>
                        <a:rPr lang="en-US" sz="1200" b="1" dirty="0">
                          <a:latin typeface="+mn-lt"/>
                          <a:cs typeface="Arial"/>
                        </a:rPr>
                        <a:t>   </a:t>
                      </a:r>
                      <a:r>
                        <a:rPr sz="1200" b="1" dirty="0">
                          <a:latin typeface="+mn-lt"/>
                          <a:cs typeface="Arial"/>
                        </a:rPr>
                        <a:t>268,</a:t>
                      </a:r>
                      <a:r>
                        <a:rPr sz="1200" b="1" spc="5" dirty="0">
                          <a:latin typeface="+mn-lt"/>
                          <a:cs typeface="Arial"/>
                        </a:rPr>
                        <a:t>3</a:t>
                      </a:r>
                      <a:r>
                        <a:rPr sz="1200" b="1" spc="-10" dirty="0">
                          <a:latin typeface="+mn-lt"/>
                          <a:cs typeface="Arial"/>
                        </a:rPr>
                        <a:t>0</a:t>
                      </a:r>
                      <a:r>
                        <a:rPr sz="1200" b="1" dirty="0">
                          <a:latin typeface="+mn-lt"/>
                          <a:cs typeface="Arial"/>
                        </a:rPr>
                        <a:t>1</a:t>
                      </a:r>
                    </a:p>
                  </a:txBody>
                  <a:tcPr marL="45720" marR="45720" anchor="ctr"/>
                </a:tc>
                <a:tc>
                  <a:txBody>
                    <a:bodyPr/>
                    <a:lstStyle/>
                    <a:p>
                      <a:pPr algn="ctr">
                        <a:lnSpc>
                          <a:spcPct val="100000"/>
                        </a:lnSpc>
                        <a:spcBef>
                          <a:spcPts val="335"/>
                        </a:spcBef>
                      </a:pPr>
                      <a:r>
                        <a:rPr sz="1200" b="1" spc="-5" dirty="0">
                          <a:latin typeface="+mn-lt"/>
                          <a:cs typeface="Arial"/>
                        </a:rPr>
                        <a:t>1,099,912</a:t>
                      </a:r>
                      <a:endParaRPr sz="1200" b="1" dirty="0">
                        <a:latin typeface="+mn-lt"/>
                        <a:cs typeface="Arial"/>
                      </a:endParaRPr>
                    </a:p>
                  </a:txBody>
                  <a:tcPr marL="45720" marR="45720" anchor="ctr"/>
                </a:tc>
                <a:tc>
                  <a:txBody>
                    <a:bodyPr/>
                    <a:lstStyle/>
                    <a:p>
                      <a:pPr marR="189230" algn="ctr">
                        <a:lnSpc>
                          <a:spcPct val="100000"/>
                        </a:lnSpc>
                        <a:spcBef>
                          <a:spcPts val="335"/>
                        </a:spcBef>
                      </a:pPr>
                      <a:r>
                        <a:rPr lang="en-US" sz="1200" b="1" dirty="0">
                          <a:latin typeface="+mn-lt"/>
                          <a:cs typeface="Arial"/>
                        </a:rPr>
                        <a:t>   </a:t>
                      </a:r>
                      <a:r>
                        <a:rPr sz="1200" b="1" dirty="0">
                          <a:latin typeface="+mn-lt"/>
                          <a:cs typeface="Arial"/>
                        </a:rPr>
                        <a:t>100.</a:t>
                      </a:r>
                      <a:r>
                        <a:rPr sz="1200" b="1" spc="5" dirty="0">
                          <a:latin typeface="+mn-lt"/>
                          <a:cs typeface="Arial"/>
                        </a:rPr>
                        <a:t>0</a:t>
                      </a:r>
                      <a:r>
                        <a:rPr sz="1200" b="1" dirty="0">
                          <a:latin typeface="+mn-lt"/>
                          <a:cs typeface="Arial"/>
                        </a:rPr>
                        <a:t>%</a:t>
                      </a:r>
                    </a:p>
                  </a:txBody>
                  <a:tcPr marL="45720" marR="45720" anchor="ctr"/>
                </a:tc>
                <a:extLst>
                  <a:ext uri="{0D108BD9-81ED-4DB2-BD59-A6C34878D82A}">
                    <a16:rowId xmlns:a16="http://schemas.microsoft.com/office/drawing/2014/main" val="998869591"/>
                  </a:ext>
                </a:extLst>
              </a:tr>
            </a:tbl>
          </a:graphicData>
        </a:graphic>
      </p:graphicFrame>
      <p:sp>
        <p:nvSpPr>
          <p:cNvPr id="3" name="Title 1">
            <a:extLst>
              <a:ext uri="{FF2B5EF4-FFF2-40B4-BE49-F238E27FC236}">
                <a16:creationId xmlns:a16="http://schemas.microsoft.com/office/drawing/2014/main" id="{E6F1DE49-D538-0547-8E2A-F08BB43EF5CF}"/>
              </a:ext>
            </a:extLst>
          </p:cNvPr>
          <p:cNvSpPr txBox="1">
            <a:spLocks/>
          </p:cNvSpPr>
          <p:nvPr/>
        </p:nvSpPr>
        <p:spPr>
          <a:xfrm>
            <a:off x="1245704" y="685800"/>
            <a:ext cx="10787270" cy="900953"/>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Veterans Bring Significant Transferable Skills</a:t>
            </a:r>
          </a:p>
        </p:txBody>
      </p:sp>
      <p:sp>
        <p:nvSpPr>
          <p:cNvPr id="4" name="Oval 3">
            <a:extLst>
              <a:ext uri="{FF2B5EF4-FFF2-40B4-BE49-F238E27FC236}">
                <a16:creationId xmlns:a16="http://schemas.microsoft.com/office/drawing/2014/main" id="{B8C814BD-4B79-C548-8116-652F646957CA}"/>
              </a:ext>
            </a:extLst>
          </p:cNvPr>
          <p:cNvSpPr/>
          <p:nvPr/>
        </p:nvSpPr>
        <p:spPr>
          <a:xfrm>
            <a:off x="8656552" y="2211684"/>
            <a:ext cx="1005840" cy="308853"/>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CE1D0B8-F1D5-8654-C45C-14585F9F44A4}"/>
              </a:ext>
            </a:extLst>
          </p:cNvPr>
          <p:cNvSpPr txBox="1"/>
          <p:nvPr/>
        </p:nvSpPr>
        <p:spPr>
          <a:xfrm>
            <a:off x="9807191" y="2029767"/>
            <a:ext cx="2225783" cy="1754326"/>
          </a:xfrm>
          <a:prstGeom prst="rect">
            <a:avLst/>
          </a:prstGeom>
          <a:noFill/>
        </p:spPr>
        <p:txBody>
          <a:bodyPr wrap="square" rtlCol="0">
            <a:spAutoFit/>
          </a:bodyPr>
          <a:lstStyle/>
          <a:p>
            <a:r>
              <a:rPr lang="en-US" dirty="0"/>
              <a:t>Bonus fact:</a:t>
            </a:r>
          </a:p>
          <a:p>
            <a:r>
              <a:rPr lang="en-US" dirty="0"/>
              <a:t>The largest group of individuals in the country with security clearances is in the military</a:t>
            </a:r>
          </a:p>
        </p:txBody>
      </p:sp>
      <p:sp>
        <p:nvSpPr>
          <p:cNvPr id="7" name="Footer Placeholder 14">
            <a:extLst>
              <a:ext uri="{FF2B5EF4-FFF2-40B4-BE49-F238E27FC236}">
                <a16:creationId xmlns:a16="http://schemas.microsoft.com/office/drawing/2014/main" id="{16C55C5B-2AF5-726E-4D0F-CA8ADC826A5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992806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1411286"/>
            <a:ext cx="5897880" cy="5315681"/>
          </a:xfrm>
        </p:spPr>
        <p:txBody>
          <a:bodyPr>
            <a:normAutofit/>
          </a:bodyPr>
          <a:lstStyle/>
          <a:p>
            <a:pPr marL="0" indent="0" algn="ctr">
              <a:buNone/>
            </a:pPr>
            <a:r>
              <a:rPr lang="en-US" sz="4000" dirty="0">
                <a:latin typeface="+mj-lt"/>
                <a:cs typeface="Aharoni" panose="02010803020104030203" pitchFamily="2" charset="-79"/>
              </a:rPr>
              <a:t>What portion of an employee population has a greater percentage of PTSD? </a:t>
            </a:r>
          </a:p>
          <a:p>
            <a:pPr marL="0" indent="0">
              <a:buNone/>
            </a:pPr>
            <a:endParaRPr lang="en-US" dirty="0">
              <a:latin typeface="+mj-lt"/>
            </a:endParaRPr>
          </a:p>
        </p:txBody>
      </p:sp>
      <p:sp>
        <p:nvSpPr>
          <p:cNvPr id="5" name="Rectangle: Rounded Corners 4">
            <a:extLst>
              <a:ext uri="{FF2B5EF4-FFF2-40B4-BE49-F238E27FC236}">
                <a16:creationId xmlns:a16="http://schemas.microsoft.com/office/drawing/2014/main" id="{2DA566F0-8B3B-F9E7-97A3-D55E7081BA8F}"/>
              </a:ext>
            </a:extLst>
          </p:cNvPr>
          <p:cNvSpPr/>
          <p:nvPr/>
        </p:nvSpPr>
        <p:spPr>
          <a:xfrm>
            <a:off x="1267328" y="3914274"/>
            <a:ext cx="2066538" cy="2514806"/>
          </a:xfrm>
          <a:prstGeom prst="round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t>Veterans</a:t>
            </a:r>
          </a:p>
        </p:txBody>
      </p:sp>
      <p:sp>
        <p:nvSpPr>
          <p:cNvPr id="8" name="Rectangle: Rounded Corners 7">
            <a:extLst>
              <a:ext uri="{FF2B5EF4-FFF2-40B4-BE49-F238E27FC236}">
                <a16:creationId xmlns:a16="http://schemas.microsoft.com/office/drawing/2014/main" id="{6788ACB8-2C9D-F2C5-C8DB-615D61275E7D}"/>
              </a:ext>
            </a:extLst>
          </p:cNvPr>
          <p:cNvSpPr/>
          <p:nvPr/>
        </p:nvSpPr>
        <p:spPr>
          <a:xfrm>
            <a:off x="4020788" y="3914274"/>
            <a:ext cx="2066538" cy="2514806"/>
          </a:xfrm>
          <a:prstGeom prst="round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t>Non-Veterans</a:t>
            </a:r>
          </a:p>
        </p:txBody>
      </p:sp>
      <p:sp>
        <p:nvSpPr>
          <p:cNvPr id="9" name="Title 1">
            <a:extLst>
              <a:ext uri="{FF2B5EF4-FFF2-40B4-BE49-F238E27FC236}">
                <a16:creationId xmlns:a16="http://schemas.microsoft.com/office/drawing/2014/main" id="{4951D2CF-2FB5-8C1C-70EB-92EBB729BD49}"/>
              </a:ext>
            </a:extLst>
          </p:cNvPr>
          <p:cNvSpPr txBox="1">
            <a:spLocks/>
          </p:cNvSpPr>
          <p:nvPr/>
        </p:nvSpPr>
        <p:spPr>
          <a:xfrm>
            <a:off x="-10643928" y="20454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t>Veteran Myths</a:t>
            </a:r>
            <a:endParaRPr lang="en-US" dirty="0"/>
          </a:p>
        </p:txBody>
      </p:sp>
      <p:pic>
        <p:nvPicPr>
          <p:cNvPr id="10" name="Picture 9">
            <a:extLst>
              <a:ext uri="{FF2B5EF4-FFF2-40B4-BE49-F238E27FC236}">
                <a16:creationId xmlns:a16="http://schemas.microsoft.com/office/drawing/2014/main" id="{B73291B0-5B50-BC07-2904-91322D4B195B}"/>
              </a:ext>
            </a:extLst>
          </p:cNvPr>
          <p:cNvPicPr/>
          <p:nvPr/>
        </p:nvPicPr>
        <p:blipFill rotWithShape="1">
          <a:blip r:embed="rId3">
            <a:extLst>
              <a:ext uri="{28A0092B-C50C-407E-A947-70E740481C1C}">
                <a14:useLocalDpi xmlns:a14="http://schemas.microsoft.com/office/drawing/2010/main"/>
              </a:ext>
            </a:extLst>
          </a:blip>
          <a:srcRect l="10537" t="3684" r="10269" b="1207"/>
          <a:stretch/>
        </p:blipFill>
        <p:spPr bwMode="auto">
          <a:xfrm>
            <a:off x="-10643928" y="2625195"/>
            <a:ext cx="5002555" cy="3065745"/>
          </a:xfrm>
          <a:prstGeom prst="rect">
            <a:avLst/>
          </a:prstGeom>
          <a:noFill/>
        </p:spPr>
      </p:pic>
      <p:graphicFrame>
        <p:nvGraphicFramePr>
          <p:cNvPr id="11" name="Table 8">
            <a:extLst>
              <a:ext uri="{FF2B5EF4-FFF2-40B4-BE49-F238E27FC236}">
                <a16:creationId xmlns:a16="http://schemas.microsoft.com/office/drawing/2014/main" id="{83116BEA-5370-5B62-95DC-F86E00C4FF8D}"/>
              </a:ext>
            </a:extLst>
          </p:cNvPr>
          <p:cNvGraphicFramePr>
            <a:graphicFrameLocks noGrp="1"/>
          </p:cNvGraphicFramePr>
          <p:nvPr/>
        </p:nvGraphicFramePr>
        <p:xfrm>
          <a:off x="-5581552" y="2506418"/>
          <a:ext cx="5480614" cy="3296920"/>
        </p:xfrm>
        <a:graphic>
          <a:graphicData uri="http://schemas.openxmlformats.org/drawingml/2006/table">
            <a:tbl>
              <a:tblPr firstRow="1" bandRow="1">
                <a:tableStyleId>{5C22544A-7EE6-4342-B048-85BDC9FD1C3A}</a:tableStyleId>
              </a:tblPr>
              <a:tblGrid>
                <a:gridCol w="2740307">
                  <a:extLst>
                    <a:ext uri="{9D8B030D-6E8A-4147-A177-3AD203B41FA5}">
                      <a16:colId xmlns:a16="http://schemas.microsoft.com/office/drawing/2014/main" val="1718041530"/>
                    </a:ext>
                  </a:extLst>
                </a:gridCol>
                <a:gridCol w="2740307">
                  <a:extLst>
                    <a:ext uri="{9D8B030D-6E8A-4147-A177-3AD203B41FA5}">
                      <a16:colId xmlns:a16="http://schemas.microsoft.com/office/drawing/2014/main" val="4146189755"/>
                    </a:ext>
                  </a:extLst>
                </a:gridCol>
              </a:tblGrid>
              <a:tr h="370840">
                <a:tc>
                  <a:txBody>
                    <a:bodyPr/>
                    <a:lstStyle/>
                    <a:p>
                      <a:r>
                        <a:rPr lang="en-US" dirty="0"/>
                        <a:t>Veterans</a:t>
                      </a:r>
                    </a:p>
                  </a:txBody>
                  <a:tcPr>
                    <a:solidFill>
                      <a:schemeClr val="tx1"/>
                    </a:solidFill>
                  </a:tcPr>
                </a:tc>
                <a:tc>
                  <a:txBody>
                    <a:bodyPr/>
                    <a:lstStyle/>
                    <a:p>
                      <a:r>
                        <a:rPr lang="en-US" dirty="0"/>
                        <a:t>Non-veterans</a:t>
                      </a:r>
                    </a:p>
                  </a:txBody>
                  <a:tcPr>
                    <a:solidFill>
                      <a:schemeClr val="tx1"/>
                    </a:solidFill>
                  </a:tcPr>
                </a:tc>
                <a:extLst>
                  <a:ext uri="{0D108BD9-81ED-4DB2-BD59-A6C34878D82A}">
                    <a16:rowId xmlns:a16="http://schemas.microsoft.com/office/drawing/2014/main" val="3243684160"/>
                  </a:ext>
                </a:extLst>
              </a:tr>
              <a:tr h="370840">
                <a:tc>
                  <a:txBody>
                    <a:bodyPr/>
                    <a:lstStyle/>
                    <a:p>
                      <a:pPr marL="285750" indent="-285750">
                        <a:buFont typeface="Arial" panose="020B0604020202020204" pitchFamily="34" charset="0"/>
                        <a:buChar char="•"/>
                      </a:pPr>
                      <a:r>
                        <a:rPr lang="en-US" dirty="0"/>
                        <a:t>6% of veterans in labor pool</a:t>
                      </a:r>
                    </a:p>
                    <a:p>
                      <a:pPr marL="285750" indent="-285750">
                        <a:buFont typeface="Arial" panose="020B0604020202020204" pitchFamily="34" charset="0"/>
                        <a:buChar char="•"/>
                      </a:pPr>
                      <a:r>
                        <a:rPr lang="en-US" dirty="0"/>
                        <a:t>1000 x (6%) = 60 veteran employees</a:t>
                      </a:r>
                    </a:p>
                  </a:txBody>
                  <a:tcPr/>
                </a:tc>
                <a:tc>
                  <a:txBody>
                    <a:bodyPr/>
                    <a:lstStyle/>
                    <a:p>
                      <a:pPr marL="285750" indent="-285750">
                        <a:buFont typeface="Arial" panose="020B0604020202020204" pitchFamily="34" charset="0"/>
                        <a:buChar char="•"/>
                      </a:pPr>
                      <a:r>
                        <a:rPr lang="en-US" dirty="0"/>
                        <a:t>1000 – 60 veteran employees = 940 non-veteran employees</a:t>
                      </a:r>
                    </a:p>
                  </a:txBody>
                  <a:tcPr/>
                </a:tc>
                <a:extLst>
                  <a:ext uri="{0D108BD9-81ED-4DB2-BD59-A6C34878D82A}">
                    <a16:rowId xmlns:a16="http://schemas.microsoft.com/office/drawing/2014/main" val="3685129172"/>
                  </a:ext>
                </a:extLst>
              </a:tr>
              <a:tr h="370840">
                <a:tc>
                  <a:txBody>
                    <a:bodyPr/>
                    <a:lstStyle/>
                    <a:p>
                      <a:pPr marL="285750" indent="-285750">
                        <a:buFont typeface="Arial" panose="020B0604020202020204" pitchFamily="34" charset="0"/>
                        <a:buChar char="•"/>
                      </a:pPr>
                      <a:r>
                        <a:rPr lang="en-US" dirty="0"/>
                        <a:t>11-20% of post-9/11 veterans have PTSD</a:t>
                      </a:r>
                    </a:p>
                    <a:p>
                      <a:pPr marL="285750" indent="-285750">
                        <a:buFont typeface="Arial" panose="020B0604020202020204" pitchFamily="34" charset="0"/>
                        <a:buChar char="•"/>
                      </a:pPr>
                      <a:r>
                        <a:rPr lang="en-US" dirty="0"/>
                        <a:t>20% x (60) = </a:t>
                      </a:r>
                      <a:r>
                        <a:rPr lang="en-US" b="1" dirty="0">
                          <a:highlight>
                            <a:srgbClr val="FFFF00"/>
                          </a:highlight>
                        </a:rPr>
                        <a:t>12 </a:t>
                      </a:r>
                      <a:r>
                        <a:rPr lang="en-US" dirty="0"/>
                        <a:t>veteran employees with PTSD</a:t>
                      </a:r>
                    </a:p>
                  </a:txBody>
                  <a:tcPr/>
                </a:tc>
                <a:tc>
                  <a:txBody>
                    <a:bodyPr/>
                    <a:lstStyle/>
                    <a:p>
                      <a:pPr marL="285750" indent="-285750">
                        <a:buFont typeface="Arial" panose="020B0604020202020204" pitchFamily="34" charset="0"/>
                        <a:buChar char="•"/>
                      </a:pPr>
                      <a:r>
                        <a:rPr lang="en-US" dirty="0"/>
                        <a:t>7-8% of the adult US population will have PTSD</a:t>
                      </a:r>
                    </a:p>
                    <a:p>
                      <a:pPr marL="285750" indent="-285750">
                        <a:buFont typeface="Arial" panose="020B0604020202020204" pitchFamily="34" charset="0"/>
                        <a:buChar char="•"/>
                      </a:pPr>
                      <a:r>
                        <a:rPr lang="en-US" dirty="0"/>
                        <a:t>7% x (940) ~ </a:t>
                      </a:r>
                      <a:r>
                        <a:rPr lang="en-US" b="1" dirty="0">
                          <a:highlight>
                            <a:srgbClr val="FFFF00"/>
                          </a:highlight>
                        </a:rPr>
                        <a:t>66</a:t>
                      </a:r>
                      <a:r>
                        <a:rPr lang="en-US" dirty="0"/>
                        <a:t> civilian employees with PTSD</a:t>
                      </a:r>
                    </a:p>
                  </a:txBody>
                  <a:tcPr/>
                </a:tc>
                <a:extLst>
                  <a:ext uri="{0D108BD9-81ED-4DB2-BD59-A6C34878D82A}">
                    <a16:rowId xmlns:a16="http://schemas.microsoft.com/office/drawing/2014/main" val="933390390"/>
                  </a:ext>
                </a:extLst>
              </a:tr>
            </a:tbl>
          </a:graphicData>
        </a:graphic>
      </p:graphicFrame>
      <p:sp>
        <p:nvSpPr>
          <p:cNvPr id="13" name="Content Placeholder 2">
            <a:extLst>
              <a:ext uri="{FF2B5EF4-FFF2-40B4-BE49-F238E27FC236}">
                <a16:creationId xmlns:a16="http://schemas.microsoft.com/office/drawing/2014/main" id="{1B458DD1-BD05-37D0-1F83-50F219F8AC85}"/>
              </a:ext>
            </a:extLst>
          </p:cNvPr>
          <p:cNvSpPr txBox="1">
            <a:spLocks/>
          </p:cNvSpPr>
          <p:nvPr/>
        </p:nvSpPr>
        <p:spPr>
          <a:xfrm>
            <a:off x="-10643928" y="1298368"/>
            <a:ext cx="9091914" cy="1505687"/>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There are more than five times the number of civilians in your organization that have PTSD</a:t>
            </a:r>
            <a:endParaRPr lang="en-US" sz="800" dirty="0"/>
          </a:p>
          <a:p>
            <a:pPr marL="0" indent="0">
              <a:buFont typeface="Franklin Gothic Book" panose="020B0503020102020204" pitchFamily="34" charset="0"/>
              <a:buNone/>
            </a:pPr>
            <a:r>
              <a:rPr lang="en-US" b="1" u="sng" dirty="0"/>
              <a:t>Notional 1000—person organization</a:t>
            </a:r>
          </a:p>
        </p:txBody>
      </p:sp>
      <p:sp>
        <p:nvSpPr>
          <p:cNvPr id="15" name="Content Placeholder 2">
            <a:extLst>
              <a:ext uri="{FF2B5EF4-FFF2-40B4-BE49-F238E27FC236}">
                <a16:creationId xmlns:a16="http://schemas.microsoft.com/office/drawing/2014/main" id="{AAB58FEC-FCF1-1CD4-D03F-294182DB43A9}"/>
              </a:ext>
            </a:extLst>
          </p:cNvPr>
          <p:cNvSpPr txBox="1">
            <a:spLocks/>
          </p:cNvSpPr>
          <p:nvPr/>
        </p:nvSpPr>
        <p:spPr>
          <a:xfrm>
            <a:off x="-10643930" y="954111"/>
            <a:ext cx="9091914" cy="40878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b="1"/>
              <a:t>MYTH</a:t>
            </a:r>
            <a:r>
              <a:rPr lang="en-US"/>
              <a:t>: Veterans are disproportionately affected by Post-Traumatic Stress </a:t>
            </a:r>
            <a:endParaRPr lang="en-US" dirty="0"/>
          </a:p>
        </p:txBody>
      </p:sp>
    </p:spTree>
    <p:extLst>
      <p:ext uri="{BB962C8B-B14F-4D97-AF65-F5344CB8AC3E}">
        <p14:creationId xmlns:p14="http://schemas.microsoft.com/office/powerpoint/2010/main" val="1511058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5FF7872-D81A-2ED6-31A7-F283D84471A1}"/>
              </a:ext>
            </a:extLst>
          </p:cNvPr>
          <p:cNvSpPr txBox="1">
            <a:spLocks/>
          </p:cNvSpPr>
          <p:nvPr/>
        </p:nvSpPr>
        <p:spPr>
          <a:xfrm>
            <a:off x="280742" y="28475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latin typeface="Rockwell" panose="02060603020205020403" pitchFamily="18" charset="0"/>
              </a:rPr>
              <a:t>Veteran Myths</a:t>
            </a:r>
          </a:p>
        </p:txBody>
      </p:sp>
      <p:pic>
        <p:nvPicPr>
          <p:cNvPr id="5" name="Picture 4">
            <a:extLst>
              <a:ext uri="{FF2B5EF4-FFF2-40B4-BE49-F238E27FC236}">
                <a16:creationId xmlns:a16="http://schemas.microsoft.com/office/drawing/2014/main" id="{37FCD62E-2D52-BB3F-D933-136831E4CDD6}"/>
              </a:ext>
            </a:extLst>
          </p:cNvPr>
          <p:cNvPicPr/>
          <p:nvPr/>
        </p:nvPicPr>
        <p:blipFill rotWithShape="1">
          <a:blip r:embed="rId4">
            <a:extLst>
              <a:ext uri="{28A0092B-C50C-407E-A947-70E740481C1C}">
                <a14:useLocalDpi xmlns:a14="http://schemas.microsoft.com/office/drawing/2010/main"/>
              </a:ext>
            </a:extLst>
          </a:blip>
          <a:srcRect l="10537" t="3684" r="10269" b="1207"/>
          <a:stretch/>
        </p:blipFill>
        <p:spPr bwMode="auto">
          <a:xfrm>
            <a:off x="280742" y="2705405"/>
            <a:ext cx="5002555" cy="3065745"/>
          </a:xfrm>
          <a:prstGeom prst="rect">
            <a:avLst/>
          </a:prstGeom>
          <a:noFill/>
        </p:spPr>
      </p:pic>
      <p:graphicFrame>
        <p:nvGraphicFramePr>
          <p:cNvPr id="8" name="Table 8">
            <a:extLst>
              <a:ext uri="{FF2B5EF4-FFF2-40B4-BE49-F238E27FC236}">
                <a16:creationId xmlns:a16="http://schemas.microsoft.com/office/drawing/2014/main" id="{876146E2-1540-2FE6-7DB7-CF70C63F7C43}"/>
              </a:ext>
            </a:extLst>
          </p:cNvPr>
          <p:cNvGraphicFramePr>
            <a:graphicFrameLocks noGrp="1"/>
          </p:cNvGraphicFramePr>
          <p:nvPr/>
        </p:nvGraphicFramePr>
        <p:xfrm>
          <a:off x="6161263" y="2586628"/>
          <a:ext cx="5480614" cy="3296920"/>
        </p:xfrm>
        <a:graphic>
          <a:graphicData uri="http://schemas.openxmlformats.org/drawingml/2006/table">
            <a:tbl>
              <a:tblPr firstRow="1" bandRow="1">
                <a:tableStyleId>{5C22544A-7EE6-4342-B048-85BDC9FD1C3A}</a:tableStyleId>
              </a:tblPr>
              <a:tblGrid>
                <a:gridCol w="2740307">
                  <a:extLst>
                    <a:ext uri="{9D8B030D-6E8A-4147-A177-3AD203B41FA5}">
                      <a16:colId xmlns:a16="http://schemas.microsoft.com/office/drawing/2014/main" val="1718041530"/>
                    </a:ext>
                  </a:extLst>
                </a:gridCol>
                <a:gridCol w="2740307">
                  <a:extLst>
                    <a:ext uri="{9D8B030D-6E8A-4147-A177-3AD203B41FA5}">
                      <a16:colId xmlns:a16="http://schemas.microsoft.com/office/drawing/2014/main" val="4146189755"/>
                    </a:ext>
                  </a:extLst>
                </a:gridCol>
              </a:tblGrid>
              <a:tr h="370840">
                <a:tc>
                  <a:txBody>
                    <a:bodyPr/>
                    <a:lstStyle/>
                    <a:p>
                      <a:r>
                        <a:rPr lang="en-US" dirty="0"/>
                        <a:t>Veterans</a:t>
                      </a:r>
                    </a:p>
                  </a:txBody>
                  <a:tcPr>
                    <a:solidFill>
                      <a:schemeClr val="tx1"/>
                    </a:solidFill>
                  </a:tcPr>
                </a:tc>
                <a:tc>
                  <a:txBody>
                    <a:bodyPr/>
                    <a:lstStyle/>
                    <a:p>
                      <a:r>
                        <a:rPr lang="en-US" dirty="0"/>
                        <a:t>Non-veterans</a:t>
                      </a:r>
                    </a:p>
                  </a:txBody>
                  <a:tcPr>
                    <a:solidFill>
                      <a:schemeClr val="tx1"/>
                    </a:solidFill>
                  </a:tcPr>
                </a:tc>
                <a:extLst>
                  <a:ext uri="{0D108BD9-81ED-4DB2-BD59-A6C34878D82A}">
                    <a16:rowId xmlns:a16="http://schemas.microsoft.com/office/drawing/2014/main" val="3243684160"/>
                  </a:ext>
                </a:extLst>
              </a:tr>
              <a:tr h="370840">
                <a:tc>
                  <a:txBody>
                    <a:bodyPr/>
                    <a:lstStyle/>
                    <a:p>
                      <a:pPr marL="285750" indent="-285750">
                        <a:buFont typeface="Arial" panose="020B0604020202020204" pitchFamily="34" charset="0"/>
                        <a:buChar char="•"/>
                      </a:pPr>
                      <a:r>
                        <a:rPr lang="en-US" dirty="0"/>
                        <a:t>6% of veterans in labor pool</a:t>
                      </a:r>
                    </a:p>
                    <a:p>
                      <a:pPr marL="285750" indent="-285750">
                        <a:buFont typeface="Arial" panose="020B0604020202020204" pitchFamily="34" charset="0"/>
                        <a:buChar char="•"/>
                      </a:pPr>
                      <a:r>
                        <a:rPr lang="en-US" dirty="0"/>
                        <a:t>1000 x (6%) = 60 veteran employees</a:t>
                      </a:r>
                    </a:p>
                  </a:txBody>
                  <a:tcPr/>
                </a:tc>
                <a:tc>
                  <a:txBody>
                    <a:bodyPr/>
                    <a:lstStyle/>
                    <a:p>
                      <a:pPr marL="285750" indent="-285750">
                        <a:buFont typeface="Arial" panose="020B0604020202020204" pitchFamily="34" charset="0"/>
                        <a:buChar char="•"/>
                      </a:pPr>
                      <a:r>
                        <a:rPr lang="en-US" dirty="0"/>
                        <a:t>1000 – 60 veteran employees = 940 non-veteran employees</a:t>
                      </a:r>
                    </a:p>
                  </a:txBody>
                  <a:tcPr/>
                </a:tc>
                <a:extLst>
                  <a:ext uri="{0D108BD9-81ED-4DB2-BD59-A6C34878D82A}">
                    <a16:rowId xmlns:a16="http://schemas.microsoft.com/office/drawing/2014/main" val="3685129172"/>
                  </a:ext>
                </a:extLst>
              </a:tr>
              <a:tr h="370840">
                <a:tc>
                  <a:txBody>
                    <a:bodyPr/>
                    <a:lstStyle/>
                    <a:p>
                      <a:pPr marL="285750" indent="-285750">
                        <a:buFont typeface="Arial" panose="020B0604020202020204" pitchFamily="34" charset="0"/>
                        <a:buChar char="•"/>
                      </a:pPr>
                      <a:r>
                        <a:rPr lang="en-US" dirty="0"/>
                        <a:t>11-20% of post-9/11 veterans have PTSD</a:t>
                      </a:r>
                    </a:p>
                    <a:p>
                      <a:pPr marL="285750" indent="-285750">
                        <a:buFont typeface="Arial" panose="020B0604020202020204" pitchFamily="34" charset="0"/>
                        <a:buChar char="•"/>
                      </a:pPr>
                      <a:r>
                        <a:rPr lang="en-US" dirty="0"/>
                        <a:t>20% x (60) = </a:t>
                      </a:r>
                      <a:r>
                        <a:rPr lang="en-US" b="1" dirty="0">
                          <a:highlight>
                            <a:srgbClr val="FFFF00"/>
                          </a:highlight>
                        </a:rPr>
                        <a:t>12 </a:t>
                      </a:r>
                      <a:r>
                        <a:rPr lang="en-US" dirty="0"/>
                        <a:t>veteran employees with PTSD</a:t>
                      </a:r>
                    </a:p>
                  </a:txBody>
                  <a:tcPr/>
                </a:tc>
                <a:tc>
                  <a:txBody>
                    <a:bodyPr/>
                    <a:lstStyle/>
                    <a:p>
                      <a:pPr marL="285750" indent="-285750">
                        <a:buFont typeface="Arial" panose="020B0604020202020204" pitchFamily="34" charset="0"/>
                        <a:buChar char="•"/>
                      </a:pPr>
                      <a:r>
                        <a:rPr lang="en-US" dirty="0"/>
                        <a:t>7-8% of the adult US population will have PTSD</a:t>
                      </a:r>
                    </a:p>
                    <a:p>
                      <a:pPr marL="285750" indent="-285750">
                        <a:buFont typeface="Arial" panose="020B0604020202020204" pitchFamily="34" charset="0"/>
                        <a:buChar char="•"/>
                      </a:pPr>
                      <a:r>
                        <a:rPr lang="en-US" dirty="0"/>
                        <a:t>7% x (940) ~ </a:t>
                      </a:r>
                      <a:r>
                        <a:rPr lang="en-US" b="1" dirty="0">
                          <a:highlight>
                            <a:srgbClr val="FFFF00"/>
                          </a:highlight>
                        </a:rPr>
                        <a:t>66</a:t>
                      </a:r>
                      <a:r>
                        <a:rPr lang="en-US" dirty="0"/>
                        <a:t> civilian employees with PTSD</a:t>
                      </a:r>
                    </a:p>
                  </a:txBody>
                  <a:tcPr/>
                </a:tc>
                <a:extLst>
                  <a:ext uri="{0D108BD9-81ED-4DB2-BD59-A6C34878D82A}">
                    <a16:rowId xmlns:a16="http://schemas.microsoft.com/office/drawing/2014/main" val="933390390"/>
                  </a:ext>
                </a:extLst>
              </a:tr>
            </a:tbl>
          </a:graphicData>
        </a:graphic>
      </p:graphicFrame>
      <p:sp>
        <p:nvSpPr>
          <p:cNvPr id="9" name="Content Placeholder 2">
            <a:extLst>
              <a:ext uri="{FF2B5EF4-FFF2-40B4-BE49-F238E27FC236}">
                <a16:creationId xmlns:a16="http://schemas.microsoft.com/office/drawing/2014/main" id="{643C2979-C059-9BCB-5DE5-ADDEB4B61D51}"/>
              </a:ext>
            </a:extLst>
          </p:cNvPr>
          <p:cNvSpPr txBox="1">
            <a:spLocks/>
          </p:cNvSpPr>
          <p:nvPr/>
        </p:nvSpPr>
        <p:spPr>
          <a:xfrm>
            <a:off x="280742" y="1378578"/>
            <a:ext cx="9091914" cy="1505687"/>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There are more than five times the number of civilians in your organization that have PTSD</a:t>
            </a:r>
            <a:endParaRPr lang="en-US" sz="800" dirty="0"/>
          </a:p>
          <a:p>
            <a:pPr marL="0" indent="0">
              <a:buFont typeface="Franklin Gothic Book" panose="020B0503020102020204" pitchFamily="34" charset="0"/>
              <a:buNone/>
            </a:pPr>
            <a:r>
              <a:rPr lang="en-US" b="1" u="sng" dirty="0"/>
              <a:t>Notional 1000—person organization</a:t>
            </a:r>
          </a:p>
        </p:txBody>
      </p:sp>
      <p:sp>
        <p:nvSpPr>
          <p:cNvPr id="10" name="Content Placeholder 2">
            <a:extLst>
              <a:ext uri="{FF2B5EF4-FFF2-40B4-BE49-F238E27FC236}">
                <a16:creationId xmlns:a16="http://schemas.microsoft.com/office/drawing/2014/main" id="{F050045C-EA48-6BB5-9024-408A2A633BC7}"/>
              </a:ext>
            </a:extLst>
          </p:cNvPr>
          <p:cNvSpPr txBox="1">
            <a:spLocks/>
          </p:cNvSpPr>
          <p:nvPr/>
        </p:nvSpPr>
        <p:spPr>
          <a:xfrm>
            <a:off x="280740" y="1034321"/>
            <a:ext cx="9091914" cy="40878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b="1"/>
              <a:t>MYTH</a:t>
            </a:r>
            <a:r>
              <a:rPr lang="en-US"/>
              <a:t>: Veterans are disproportionately affected by Post-Traumatic Stress </a:t>
            </a:r>
            <a:endParaRPr lang="en-US" dirty="0"/>
          </a:p>
        </p:txBody>
      </p:sp>
    </p:spTree>
    <p:extLst>
      <p:ext uri="{BB962C8B-B14F-4D97-AF65-F5344CB8AC3E}">
        <p14:creationId xmlns:p14="http://schemas.microsoft.com/office/powerpoint/2010/main" val="1019393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1411286"/>
            <a:ext cx="5897880" cy="5315681"/>
          </a:xfrm>
        </p:spPr>
        <p:txBody>
          <a:bodyPr>
            <a:normAutofit/>
          </a:bodyPr>
          <a:lstStyle/>
          <a:p>
            <a:pPr marL="0" indent="0" algn="ctr">
              <a:buNone/>
            </a:pPr>
            <a:r>
              <a:rPr lang="en-US" sz="4000" dirty="0">
                <a:latin typeface="+mj-lt"/>
                <a:cs typeface="Aharoni" panose="02010803020104030203" pitchFamily="2" charset="-79"/>
              </a:rPr>
              <a:t>Is the military diverse? </a:t>
            </a:r>
          </a:p>
          <a:p>
            <a:pPr marL="0" indent="0">
              <a:buNone/>
            </a:pPr>
            <a:endParaRPr lang="en-US" dirty="0">
              <a:latin typeface="+mj-lt"/>
            </a:endParaRPr>
          </a:p>
        </p:txBody>
      </p:sp>
      <p:sp>
        <p:nvSpPr>
          <p:cNvPr id="2" name="Oval 1">
            <a:extLst>
              <a:ext uri="{FF2B5EF4-FFF2-40B4-BE49-F238E27FC236}">
                <a16:creationId xmlns:a16="http://schemas.microsoft.com/office/drawing/2014/main" id="{FCB2D79B-8359-B826-52D5-4951F7FC5A9C}"/>
              </a:ext>
            </a:extLst>
          </p:cNvPr>
          <p:cNvSpPr/>
          <p:nvPr/>
        </p:nvSpPr>
        <p:spPr>
          <a:xfrm>
            <a:off x="946487" y="2234153"/>
            <a:ext cx="2670928" cy="4034672"/>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Yes</a:t>
            </a:r>
          </a:p>
        </p:txBody>
      </p:sp>
      <p:sp>
        <p:nvSpPr>
          <p:cNvPr id="3" name="Oval 2">
            <a:extLst>
              <a:ext uri="{FF2B5EF4-FFF2-40B4-BE49-F238E27FC236}">
                <a16:creationId xmlns:a16="http://schemas.microsoft.com/office/drawing/2014/main" id="{0F3A24E8-B08D-5D45-28A0-A706B09C3765}"/>
              </a:ext>
            </a:extLst>
          </p:cNvPr>
          <p:cNvSpPr/>
          <p:nvPr/>
        </p:nvSpPr>
        <p:spPr>
          <a:xfrm>
            <a:off x="3798331" y="2234153"/>
            <a:ext cx="2670928" cy="4034672"/>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No</a:t>
            </a:r>
          </a:p>
        </p:txBody>
      </p:sp>
    </p:spTree>
    <p:extLst>
      <p:ext uri="{BB962C8B-B14F-4D97-AF65-F5344CB8AC3E}">
        <p14:creationId xmlns:p14="http://schemas.microsoft.com/office/powerpoint/2010/main" val="1690275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9F646E73-F353-BA37-C308-57FF2BD4FC80}"/>
              </a:ext>
            </a:extLst>
          </p:cNvPr>
          <p:cNvSpPr txBox="1">
            <a:spLocks/>
          </p:cNvSpPr>
          <p:nvPr/>
        </p:nvSpPr>
        <p:spPr>
          <a:xfrm>
            <a:off x="649708" y="397044"/>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latin typeface="Rockwell" panose="02060603020205020403" pitchFamily="18" charset="0"/>
              </a:rPr>
              <a:t>Veteran Myths</a:t>
            </a:r>
          </a:p>
        </p:txBody>
      </p:sp>
      <p:sp>
        <p:nvSpPr>
          <p:cNvPr id="18" name="Content Placeholder 2">
            <a:extLst>
              <a:ext uri="{FF2B5EF4-FFF2-40B4-BE49-F238E27FC236}">
                <a16:creationId xmlns:a16="http://schemas.microsoft.com/office/drawing/2014/main" id="{D356EF54-6646-C676-E023-710F038EAA5B}"/>
              </a:ext>
            </a:extLst>
          </p:cNvPr>
          <p:cNvSpPr>
            <a:spLocks noGrp="1"/>
          </p:cNvSpPr>
          <p:nvPr>
            <p:ph idx="1"/>
          </p:nvPr>
        </p:nvSpPr>
        <p:spPr>
          <a:xfrm>
            <a:off x="649708" y="1248214"/>
            <a:ext cx="4805464" cy="634730"/>
          </a:xfrm>
        </p:spPr>
        <p:txBody>
          <a:bodyPr>
            <a:normAutofit/>
          </a:bodyPr>
          <a:lstStyle/>
          <a:p>
            <a:pPr>
              <a:lnSpc>
                <a:spcPct val="120000"/>
              </a:lnSpc>
            </a:pPr>
            <a:r>
              <a:rPr lang="en-US" b="1" dirty="0"/>
              <a:t>MYTH</a:t>
            </a:r>
            <a:r>
              <a:rPr lang="en-US" dirty="0"/>
              <a:t>: The military is not very diverse</a:t>
            </a:r>
          </a:p>
        </p:txBody>
      </p:sp>
      <p:pic>
        <p:nvPicPr>
          <p:cNvPr id="21" name="Picture 20">
            <a:extLst>
              <a:ext uri="{FF2B5EF4-FFF2-40B4-BE49-F238E27FC236}">
                <a16:creationId xmlns:a16="http://schemas.microsoft.com/office/drawing/2014/main" id="{3905EA32-D84E-F4FB-2876-63A144FF0EDB}"/>
              </a:ext>
            </a:extLst>
          </p:cNvPr>
          <p:cNvPicPr/>
          <p:nvPr/>
        </p:nvPicPr>
        <p:blipFill>
          <a:blip r:embed="rId4">
            <a:extLst>
              <a:ext uri="{28A0092B-C50C-407E-A947-70E740481C1C}">
                <a14:useLocalDpi xmlns:a14="http://schemas.microsoft.com/office/drawing/2010/main"/>
              </a:ext>
            </a:extLst>
          </a:blip>
          <a:stretch>
            <a:fillRect/>
          </a:stretch>
        </p:blipFill>
        <p:spPr>
          <a:xfrm>
            <a:off x="6047872" y="1615914"/>
            <a:ext cx="5943600" cy="4113530"/>
          </a:xfrm>
          <a:prstGeom prst="rect">
            <a:avLst/>
          </a:prstGeom>
        </p:spPr>
      </p:pic>
      <p:sp>
        <p:nvSpPr>
          <p:cNvPr id="22" name="TextBox 21">
            <a:extLst>
              <a:ext uri="{FF2B5EF4-FFF2-40B4-BE49-F238E27FC236}">
                <a16:creationId xmlns:a16="http://schemas.microsoft.com/office/drawing/2014/main" id="{B4FD6613-0B94-A0B1-A784-C6AB849BF382}"/>
              </a:ext>
            </a:extLst>
          </p:cNvPr>
          <p:cNvSpPr txBox="1"/>
          <p:nvPr/>
        </p:nvSpPr>
        <p:spPr>
          <a:xfrm>
            <a:off x="6124072" y="1074975"/>
            <a:ext cx="5779584" cy="584775"/>
          </a:xfrm>
          <a:prstGeom prst="rect">
            <a:avLst/>
          </a:prstGeom>
          <a:noFill/>
        </p:spPr>
        <p:txBody>
          <a:bodyPr wrap="square" rtlCol="0">
            <a:spAutoFit/>
          </a:bodyPr>
          <a:lstStyle/>
          <a:p>
            <a:pPr algn="ctr"/>
            <a:r>
              <a:rPr lang="en-US" sz="1600" b="1" dirty="0"/>
              <a:t>Race and Ethnic Representation in the Active Component and US Population</a:t>
            </a:r>
          </a:p>
        </p:txBody>
      </p:sp>
      <p:sp>
        <p:nvSpPr>
          <p:cNvPr id="23" name="Content Placeholder 2">
            <a:extLst>
              <a:ext uri="{FF2B5EF4-FFF2-40B4-BE49-F238E27FC236}">
                <a16:creationId xmlns:a16="http://schemas.microsoft.com/office/drawing/2014/main" id="{A6F1DF9A-7426-F624-6191-1389BE0F097D}"/>
              </a:ext>
            </a:extLst>
          </p:cNvPr>
          <p:cNvSpPr txBox="1">
            <a:spLocks/>
          </p:cNvSpPr>
          <p:nvPr/>
        </p:nvSpPr>
        <p:spPr>
          <a:xfrm>
            <a:off x="649708" y="1749261"/>
            <a:ext cx="4805464" cy="4347883"/>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The diversity of our military is a strength and continues to change. Women are now 17% of our active-duty military (up from 11% in 1990), and racial and ethnic minority groups make up &gt;31% of the active-duty military.  </a:t>
            </a:r>
          </a:p>
        </p:txBody>
      </p:sp>
    </p:spTree>
    <p:extLst>
      <p:ext uri="{BB962C8B-B14F-4D97-AF65-F5344CB8AC3E}">
        <p14:creationId xmlns:p14="http://schemas.microsoft.com/office/powerpoint/2010/main" val="2408802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9B491A83-D72D-7F45-7A0E-E7FF68F94C55}"/>
              </a:ext>
            </a:extLst>
          </p:cNvPr>
          <p:cNvSpPr>
            <a:spLocks noChangeArrowheads="1"/>
          </p:cNvSpPr>
          <p:nvPr/>
        </p:nvSpPr>
        <p:spPr bwMode="auto">
          <a:xfrm>
            <a:off x="2012285" y="142269"/>
            <a:ext cx="2624139" cy="304800"/>
          </a:xfrm>
          <a:prstGeom prst="rect">
            <a:avLst/>
          </a:prstGeom>
          <a:noFill/>
          <a:ln>
            <a:noFill/>
          </a:ln>
          <a:effectLst/>
          <a:extLst>
            <a:ext uri="{909E8E84-426E-40DD-AFC4-6F175D3DCCD1}">
              <a14:hiddenFill xmlns:a14="http://schemas.microsoft.com/office/drawing/2010/main">
                <a:solidFill>
                  <a:srgbClr val="DDD2B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spcBef>
                <a:spcPct val="50000"/>
              </a:spcBef>
              <a:defRPr/>
            </a:pPr>
            <a:endParaRPr lang="en-US" b="1" dirty="0">
              <a:solidFill>
                <a:srgbClr val="000000"/>
              </a:solidFill>
              <a:latin typeface="Century Gothic" panose="020B0502020202020204"/>
              <a:cs typeface="Arial"/>
              <a:sym typeface="Arial"/>
            </a:endParaRPr>
          </a:p>
        </p:txBody>
      </p:sp>
      <p:sp>
        <p:nvSpPr>
          <p:cNvPr id="13" name="Title 1">
            <a:extLst>
              <a:ext uri="{FF2B5EF4-FFF2-40B4-BE49-F238E27FC236}">
                <a16:creationId xmlns:a16="http://schemas.microsoft.com/office/drawing/2014/main" id="{F5BEA753-10E4-960A-7B4F-F671708B4350}"/>
              </a:ext>
            </a:extLst>
          </p:cNvPr>
          <p:cNvSpPr>
            <a:spLocks noGrp="1"/>
          </p:cNvSpPr>
          <p:nvPr>
            <p:ph type="title"/>
          </p:nvPr>
        </p:nvSpPr>
        <p:spPr>
          <a:xfrm>
            <a:off x="541826" y="206453"/>
            <a:ext cx="9446350" cy="698076"/>
          </a:xfrm>
        </p:spPr>
        <p:txBody>
          <a:bodyPr vert="horz" lIns="91440" tIns="45720" rIns="91440" bIns="45720" rtlCol="0" anchor="t">
            <a:normAutofit/>
          </a:bodyPr>
          <a:lstStyle/>
          <a:p>
            <a:r>
              <a:rPr lang="en-US" sz="3600" b="1" dirty="0">
                <a:latin typeface="Rockwell" panose="02060603020205020403" pitchFamily="18" charset="0"/>
              </a:rPr>
              <a:t>Matt Louis – Career on One Page </a:t>
            </a:r>
          </a:p>
        </p:txBody>
      </p:sp>
      <p:sp>
        <p:nvSpPr>
          <p:cNvPr id="14" name="Rectangle 13">
            <a:extLst>
              <a:ext uri="{FF2B5EF4-FFF2-40B4-BE49-F238E27FC236}">
                <a16:creationId xmlns:a16="http://schemas.microsoft.com/office/drawing/2014/main" id="{9D3AF3F3-6D69-834E-0BA5-5308CF7202A4}"/>
              </a:ext>
            </a:extLst>
          </p:cNvPr>
          <p:cNvSpPr/>
          <p:nvPr/>
        </p:nvSpPr>
        <p:spPr>
          <a:xfrm>
            <a:off x="211686" y="1915076"/>
            <a:ext cx="8982205" cy="4081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9F5809-ADC5-4C9B-E761-F31D5DE21F9B}"/>
              </a:ext>
            </a:extLst>
          </p:cNvPr>
          <p:cNvSpPr txBox="1"/>
          <p:nvPr/>
        </p:nvSpPr>
        <p:spPr>
          <a:xfrm>
            <a:off x="493699" y="802153"/>
            <a:ext cx="8116879" cy="1015663"/>
          </a:xfrm>
          <a:prstGeom prst="rect">
            <a:avLst/>
          </a:prstGeom>
          <a:noFill/>
        </p:spPr>
        <p:txBody>
          <a:bodyPr wrap="square" rtlCol="0">
            <a:spAutoFit/>
          </a:bodyPr>
          <a:lstStyle/>
          <a:p>
            <a:pPr marL="285744" indent="-285744" defTabSz="457189">
              <a:buFont typeface="Arial" panose="020B0604020202020204" pitchFamily="34" charset="0"/>
              <a:buChar char="•"/>
              <a:defRPr/>
            </a:pPr>
            <a:r>
              <a:rPr lang="en-US" sz="2000" b="1" dirty="0">
                <a:solidFill>
                  <a:prstClr val="black"/>
                </a:solidFill>
                <a:latin typeface="+mj-lt"/>
                <a:cs typeface="Arial"/>
                <a:sym typeface="Arial"/>
              </a:rPr>
              <a:t>Mission: Eliminating the civil-military divide in the US</a:t>
            </a:r>
          </a:p>
          <a:p>
            <a:pPr marL="285744" indent="-285744" defTabSz="457189">
              <a:buFont typeface="Arial" panose="020B0604020202020204" pitchFamily="34" charset="0"/>
              <a:buChar char="•"/>
              <a:defRPr/>
            </a:pPr>
            <a:r>
              <a:rPr lang="en-US" sz="2000" b="1" dirty="0">
                <a:solidFill>
                  <a:prstClr val="black"/>
                </a:solidFill>
                <a:latin typeface="+mj-lt"/>
                <a:cs typeface="Arial"/>
                <a:sym typeface="Arial"/>
              </a:rPr>
              <a:t>25 Years in uniform</a:t>
            </a:r>
          </a:p>
          <a:p>
            <a:pPr marL="285744" indent="-285744" defTabSz="457189">
              <a:buFont typeface="Arial" panose="020B0604020202020204" pitchFamily="34" charset="0"/>
              <a:buChar char="•"/>
              <a:defRPr/>
            </a:pPr>
            <a:r>
              <a:rPr lang="en-US" sz="2000" b="1" dirty="0">
                <a:solidFill>
                  <a:prstClr val="black"/>
                </a:solidFill>
                <a:latin typeface="+mj-lt"/>
                <a:cs typeface="Arial"/>
                <a:sym typeface="Arial"/>
              </a:rPr>
              <a:t>27 Years+ in the corporate world</a:t>
            </a:r>
          </a:p>
        </p:txBody>
      </p:sp>
      <p:pic>
        <p:nvPicPr>
          <p:cNvPr id="17" name="Picture 16">
            <a:extLst>
              <a:ext uri="{FF2B5EF4-FFF2-40B4-BE49-F238E27FC236}">
                <a16:creationId xmlns:a16="http://schemas.microsoft.com/office/drawing/2014/main" id="{C5B5CCC1-329F-B457-B7CE-2A86ABB5807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249611" y="228361"/>
            <a:ext cx="1409536" cy="2124718"/>
          </a:xfrm>
          <a:prstGeom prst="rect">
            <a:avLst/>
          </a:prstGeom>
        </p:spPr>
      </p:pic>
      <p:pic>
        <p:nvPicPr>
          <p:cNvPr id="18" name="Picture 17">
            <a:extLst>
              <a:ext uri="{FF2B5EF4-FFF2-40B4-BE49-F238E27FC236}">
                <a16:creationId xmlns:a16="http://schemas.microsoft.com/office/drawing/2014/main" id="{245B9EB4-A26B-8AAC-7213-3946DE3B58B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72255" y="222631"/>
            <a:ext cx="1409536" cy="2114301"/>
          </a:xfrm>
          <a:prstGeom prst="rect">
            <a:avLst/>
          </a:prstGeom>
        </p:spPr>
      </p:pic>
      <p:pic>
        <p:nvPicPr>
          <p:cNvPr id="21" name="Picture 20">
            <a:extLst>
              <a:ext uri="{FF2B5EF4-FFF2-40B4-BE49-F238E27FC236}">
                <a16:creationId xmlns:a16="http://schemas.microsoft.com/office/drawing/2014/main" id="{8AC750C6-EECD-0655-4A5D-22F987518CB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28759" y="2478061"/>
            <a:ext cx="2380309" cy="333243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2" name="Rectangle 104">
            <a:extLst>
              <a:ext uri="{FF2B5EF4-FFF2-40B4-BE49-F238E27FC236}">
                <a16:creationId xmlns:a16="http://schemas.microsoft.com/office/drawing/2014/main" id="{5D1BA98F-EB39-2148-D7BA-84177D096E4E}"/>
              </a:ext>
            </a:extLst>
          </p:cNvPr>
          <p:cNvSpPr>
            <a:spLocks noChangeArrowheads="1"/>
          </p:cNvSpPr>
          <p:nvPr/>
        </p:nvSpPr>
        <p:spPr bwMode="gray">
          <a:xfrm>
            <a:off x="2630804" y="2136466"/>
            <a:ext cx="4748567" cy="3378200"/>
          </a:xfrm>
          <a:prstGeom prst="rect">
            <a:avLst/>
          </a:prstGeom>
          <a:solidFill>
            <a:srgbClr val="92D050">
              <a:alpha val="39999"/>
            </a:srgbClr>
          </a:solidFill>
          <a:ln>
            <a:noFill/>
          </a:ln>
          <a:effectLst/>
        </p:spPr>
        <p:txBody>
          <a:bodyPr wrap="none" lIns="73152" tIns="73152" rIns="73152" bIns="73152" anchor="ctr"/>
          <a:lstStyle>
            <a:lvl1pPr>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defTabSz="457189">
              <a:lnSpc>
                <a:spcPct val="100000"/>
              </a:lnSpc>
              <a:spcBef>
                <a:spcPct val="0"/>
              </a:spcBef>
              <a:buClrTx/>
              <a:buSzTx/>
              <a:defRPr/>
            </a:pPr>
            <a:endParaRPr lang="en-US" altLang="en-US" dirty="0">
              <a:solidFill>
                <a:prstClr val="black"/>
              </a:solidFill>
              <a:cs typeface="Arial"/>
              <a:sym typeface="Arial"/>
            </a:endParaRPr>
          </a:p>
        </p:txBody>
      </p:sp>
      <p:sp>
        <p:nvSpPr>
          <p:cNvPr id="23" name="Rectangle 33">
            <a:extLst>
              <a:ext uri="{FF2B5EF4-FFF2-40B4-BE49-F238E27FC236}">
                <a16:creationId xmlns:a16="http://schemas.microsoft.com/office/drawing/2014/main" id="{B8AE3E9D-D9A2-5213-4B77-647A2D6EA316}"/>
              </a:ext>
            </a:extLst>
          </p:cNvPr>
          <p:cNvSpPr>
            <a:spLocks noChangeArrowheads="1"/>
          </p:cNvSpPr>
          <p:nvPr/>
        </p:nvSpPr>
        <p:spPr bwMode="auto">
          <a:xfrm>
            <a:off x="476857" y="5178119"/>
            <a:ext cx="6903720" cy="333375"/>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defTabSz="457189">
              <a:lnSpc>
                <a:spcPct val="100000"/>
              </a:lnSpc>
              <a:spcBef>
                <a:spcPct val="0"/>
              </a:spcBef>
              <a:buClrTx/>
              <a:buSzTx/>
              <a:defRPr/>
            </a:pPr>
            <a:endParaRPr lang="en-US" altLang="en-US" dirty="0">
              <a:solidFill>
                <a:prstClr val="black"/>
              </a:solidFill>
              <a:cs typeface="Arial"/>
              <a:sym typeface="Arial"/>
            </a:endParaRPr>
          </a:p>
        </p:txBody>
      </p:sp>
      <p:sp>
        <p:nvSpPr>
          <p:cNvPr id="24" name="Line 36">
            <a:extLst>
              <a:ext uri="{FF2B5EF4-FFF2-40B4-BE49-F238E27FC236}">
                <a16:creationId xmlns:a16="http://schemas.microsoft.com/office/drawing/2014/main" id="{F7E3D0D5-33F2-4FFF-2965-92FABC4B954C}"/>
              </a:ext>
            </a:extLst>
          </p:cNvPr>
          <p:cNvSpPr>
            <a:spLocks noChangeShapeType="1"/>
          </p:cNvSpPr>
          <p:nvPr/>
        </p:nvSpPr>
        <p:spPr bwMode="auto">
          <a:xfrm>
            <a:off x="474978" y="5517841"/>
            <a:ext cx="8245475" cy="0"/>
          </a:xfrm>
          <a:prstGeom prst="line">
            <a:avLst/>
          </a:prstGeom>
          <a:noFill/>
          <a:ln w="381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25" name="Line 37">
            <a:extLst>
              <a:ext uri="{FF2B5EF4-FFF2-40B4-BE49-F238E27FC236}">
                <a16:creationId xmlns:a16="http://schemas.microsoft.com/office/drawing/2014/main" id="{22033B12-AC3C-7908-1B77-5F8D2EC28C8E}"/>
              </a:ext>
            </a:extLst>
          </p:cNvPr>
          <p:cNvSpPr>
            <a:spLocks noChangeShapeType="1"/>
          </p:cNvSpPr>
          <p:nvPr/>
        </p:nvSpPr>
        <p:spPr bwMode="auto">
          <a:xfrm flipH="1" flipV="1">
            <a:off x="457516" y="2246007"/>
            <a:ext cx="28575" cy="3259137"/>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26" name="Text Box 42">
            <a:extLst>
              <a:ext uri="{FF2B5EF4-FFF2-40B4-BE49-F238E27FC236}">
                <a16:creationId xmlns:a16="http://schemas.microsoft.com/office/drawing/2014/main" id="{F89A730E-8678-8EC6-1A10-4E09872FA836}"/>
              </a:ext>
            </a:extLst>
          </p:cNvPr>
          <p:cNvSpPr txBox="1">
            <a:spLocks noChangeArrowheads="1"/>
          </p:cNvSpPr>
          <p:nvPr/>
        </p:nvSpPr>
        <p:spPr bwMode="auto">
          <a:xfrm>
            <a:off x="2238691" y="5555942"/>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2004</a:t>
            </a:r>
          </a:p>
        </p:txBody>
      </p:sp>
      <p:sp>
        <p:nvSpPr>
          <p:cNvPr id="27" name="Text Box 43">
            <a:extLst>
              <a:ext uri="{FF2B5EF4-FFF2-40B4-BE49-F238E27FC236}">
                <a16:creationId xmlns:a16="http://schemas.microsoft.com/office/drawing/2014/main" id="{69451D48-9E36-5014-157C-B781462DF06A}"/>
              </a:ext>
            </a:extLst>
          </p:cNvPr>
          <p:cNvSpPr txBox="1">
            <a:spLocks noChangeArrowheads="1"/>
          </p:cNvSpPr>
          <p:nvPr/>
        </p:nvSpPr>
        <p:spPr bwMode="auto">
          <a:xfrm>
            <a:off x="2914966" y="5555942"/>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2005</a:t>
            </a:r>
          </a:p>
        </p:txBody>
      </p:sp>
      <p:sp>
        <p:nvSpPr>
          <p:cNvPr id="28" name="Text Box 44">
            <a:extLst>
              <a:ext uri="{FF2B5EF4-FFF2-40B4-BE49-F238E27FC236}">
                <a16:creationId xmlns:a16="http://schemas.microsoft.com/office/drawing/2014/main" id="{10D34143-8BE3-B605-D64E-0165574B4F2C}"/>
              </a:ext>
            </a:extLst>
          </p:cNvPr>
          <p:cNvSpPr txBox="1">
            <a:spLocks noChangeArrowheads="1"/>
          </p:cNvSpPr>
          <p:nvPr/>
        </p:nvSpPr>
        <p:spPr bwMode="auto">
          <a:xfrm>
            <a:off x="4172266" y="5555942"/>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2009</a:t>
            </a:r>
          </a:p>
        </p:txBody>
      </p:sp>
      <p:sp>
        <p:nvSpPr>
          <p:cNvPr id="29" name="Line 45">
            <a:extLst>
              <a:ext uri="{FF2B5EF4-FFF2-40B4-BE49-F238E27FC236}">
                <a16:creationId xmlns:a16="http://schemas.microsoft.com/office/drawing/2014/main" id="{4DD5257B-8550-A33A-8A8F-8CB48E9F4BEF}"/>
              </a:ext>
            </a:extLst>
          </p:cNvPr>
          <p:cNvSpPr>
            <a:spLocks noChangeShapeType="1"/>
          </p:cNvSpPr>
          <p:nvPr/>
        </p:nvSpPr>
        <p:spPr bwMode="auto">
          <a:xfrm flipH="1" flipV="1">
            <a:off x="1675126" y="2132523"/>
            <a:ext cx="14288"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0" name="Line 46">
            <a:extLst>
              <a:ext uri="{FF2B5EF4-FFF2-40B4-BE49-F238E27FC236}">
                <a16:creationId xmlns:a16="http://schemas.microsoft.com/office/drawing/2014/main" id="{B9BD0079-4DE5-B898-2DA4-484A3CE86A6D}"/>
              </a:ext>
            </a:extLst>
          </p:cNvPr>
          <p:cNvSpPr>
            <a:spLocks noChangeShapeType="1"/>
          </p:cNvSpPr>
          <p:nvPr/>
        </p:nvSpPr>
        <p:spPr bwMode="auto">
          <a:xfrm flipH="1" flipV="1">
            <a:off x="2427601"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1" name="Line 47">
            <a:extLst>
              <a:ext uri="{FF2B5EF4-FFF2-40B4-BE49-F238E27FC236}">
                <a16:creationId xmlns:a16="http://schemas.microsoft.com/office/drawing/2014/main" id="{F6940D40-E600-A632-65C4-AEF2B98D274A}"/>
              </a:ext>
            </a:extLst>
          </p:cNvPr>
          <p:cNvSpPr>
            <a:spLocks noChangeShapeType="1"/>
          </p:cNvSpPr>
          <p:nvPr/>
        </p:nvSpPr>
        <p:spPr bwMode="auto">
          <a:xfrm flipH="1" flipV="1">
            <a:off x="3097526"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2" name="Line 49">
            <a:extLst>
              <a:ext uri="{FF2B5EF4-FFF2-40B4-BE49-F238E27FC236}">
                <a16:creationId xmlns:a16="http://schemas.microsoft.com/office/drawing/2014/main" id="{48CDAB3C-E771-7AC1-D3E7-0731BF6A9EFD}"/>
              </a:ext>
            </a:extLst>
          </p:cNvPr>
          <p:cNvSpPr>
            <a:spLocks noChangeShapeType="1"/>
          </p:cNvSpPr>
          <p:nvPr/>
        </p:nvSpPr>
        <p:spPr bwMode="auto">
          <a:xfrm flipV="1">
            <a:off x="3781739"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3" name="Line 51">
            <a:extLst>
              <a:ext uri="{FF2B5EF4-FFF2-40B4-BE49-F238E27FC236}">
                <a16:creationId xmlns:a16="http://schemas.microsoft.com/office/drawing/2014/main" id="{83ACAFD9-23AA-9771-A069-A1E9901604FD}"/>
              </a:ext>
            </a:extLst>
          </p:cNvPr>
          <p:cNvSpPr>
            <a:spLocks noChangeShapeType="1"/>
          </p:cNvSpPr>
          <p:nvPr/>
        </p:nvSpPr>
        <p:spPr bwMode="auto">
          <a:xfrm flipH="1" flipV="1">
            <a:off x="4465951" y="2132523"/>
            <a:ext cx="14288"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4" name="Text Box 55">
            <a:extLst>
              <a:ext uri="{FF2B5EF4-FFF2-40B4-BE49-F238E27FC236}">
                <a16:creationId xmlns:a16="http://schemas.microsoft.com/office/drawing/2014/main" id="{2CEDCB1C-2E10-C570-D4BD-77C06F6F9A6A}"/>
              </a:ext>
            </a:extLst>
          </p:cNvPr>
          <p:cNvSpPr txBox="1">
            <a:spLocks noChangeArrowheads="1"/>
          </p:cNvSpPr>
          <p:nvPr/>
        </p:nvSpPr>
        <p:spPr bwMode="auto">
          <a:xfrm>
            <a:off x="3464241" y="5555942"/>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2006</a:t>
            </a:r>
          </a:p>
        </p:txBody>
      </p:sp>
      <p:sp>
        <p:nvSpPr>
          <p:cNvPr id="35" name="Text Box 58">
            <a:extLst>
              <a:ext uri="{FF2B5EF4-FFF2-40B4-BE49-F238E27FC236}">
                <a16:creationId xmlns:a16="http://schemas.microsoft.com/office/drawing/2014/main" id="{3374035C-EB36-880A-C47A-8BC6F1E5740B}"/>
              </a:ext>
            </a:extLst>
          </p:cNvPr>
          <p:cNvSpPr txBox="1">
            <a:spLocks noChangeArrowheads="1"/>
          </p:cNvSpPr>
          <p:nvPr/>
        </p:nvSpPr>
        <p:spPr bwMode="auto">
          <a:xfrm>
            <a:off x="822641" y="5557529"/>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1996</a:t>
            </a:r>
          </a:p>
        </p:txBody>
      </p:sp>
      <p:sp>
        <p:nvSpPr>
          <p:cNvPr id="36" name="Line 59">
            <a:extLst>
              <a:ext uri="{FF2B5EF4-FFF2-40B4-BE49-F238E27FC236}">
                <a16:creationId xmlns:a16="http://schemas.microsoft.com/office/drawing/2014/main" id="{04948A0C-EB4C-2E93-AC4D-88C0D8FDD310}"/>
              </a:ext>
            </a:extLst>
          </p:cNvPr>
          <p:cNvSpPr>
            <a:spLocks noChangeShapeType="1"/>
          </p:cNvSpPr>
          <p:nvPr/>
        </p:nvSpPr>
        <p:spPr bwMode="auto">
          <a:xfrm flipH="1" flipV="1">
            <a:off x="992503" y="2132523"/>
            <a:ext cx="15875"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7" name="Text Box 62">
            <a:extLst>
              <a:ext uri="{FF2B5EF4-FFF2-40B4-BE49-F238E27FC236}">
                <a16:creationId xmlns:a16="http://schemas.microsoft.com/office/drawing/2014/main" id="{6D370A18-350B-B216-7679-371AF84C234B}"/>
              </a:ext>
            </a:extLst>
          </p:cNvPr>
          <p:cNvSpPr txBox="1">
            <a:spLocks noChangeArrowheads="1"/>
          </p:cNvSpPr>
          <p:nvPr/>
        </p:nvSpPr>
        <p:spPr bwMode="auto">
          <a:xfrm>
            <a:off x="313053" y="5179705"/>
            <a:ext cx="765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r" defTabSz="457189">
              <a:lnSpc>
                <a:spcPct val="100000"/>
              </a:lnSpc>
              <a:spcBef>
                <a:spcPct val="50000"/>
              </a:spcBef>
              <a:buClrTx/>
              <a:buSzTx/>
              <a:defRPr/>
            </a:pPr>
            <a:r>
              <a:rPr lang="en-US" altLang="en-US" sz="700" dirty="0">
                <a:solidFill>
                  <a:prstClr val="black"/>
                </a:solidFill>
                <a:cs typeface="Arial" panose="020B0604020202020204" pitchFamily="34" charset="0"/>
                <a:sym typeface="Arial"/>
              </a:rPr>
              <a:t>Previous Employers</a:t>
            </a:r>
          </a:p>
        </p:txBody>
      </p:sp>
      <p:sp>
        <p:nvSpPr>
          <p:cNvPr id="38" name="Line 69">
            <a:extLst>
              <a:ext uri="{FF2B5EF4-FFF2-40B4-BE49-F238E27FC236}">
                <a16:creationId xmlns:a16="http://schemas.microsoft.com/office/drawing/2014/main" id="{012BAB34-C519-323E-5654-3F8B74015504}"/>
              </a:ext>
            </a:extLst>
          </p:cNvPr>
          <p:cNvSpPr>
            <a:spLocks noChangeShapeType="1"/>
          </p:cNvSpPr>
          <p:nvPr/>
        </p:nvSpPr>
        <p:spPr bwMode="auto">
          <a:xfrm>
            <a:off x="470215" y="5805179"/>
            <a:ext cx="8050212"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9" name="Text Box 76">
            <a:extLst>
              <a:ext uri="{FF2B5EF4-FFF2-40B4-BE49-F238E27FC236}">
                <a16:creationId xmlns:a16="http://schemas.microsoft.com/office/drawing/2014/main" id="{285B0B3E-54B4-38C0-AB49-E8CCBD65D666}"/>
              </a:ext>
            </a:extLst>
          </p:cNvPr>
          <p:cNvSpPr txBox="1">
            <a:spLocks noChangeArrowheads="1"/>
          </p:cNvSpPr>
          <p:nvPr/>
        </p:nvSpPr>
        <p:spPr bwMode="auto">
          <a:xfrm>
            <a:off x="298766" y="5557529"/>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1991</a:t>
            </a:r>
          </a:p>
        </p:txBody>
      </p:sp>
      <p:sp>
        <p:nvSpPr>
          <p:cNvPr id="40" name="Text Box 77">
            <a:extLst>
              <a:ext uri="{FF2B5EF4-FFF2-40B4-BE49-F238E27FC236}">
                <a16:creationId xmlns:a16="http://schemas.microsoft.com/office/drawing/2014/main" id="{4121CCB3-0264-4654-44E4-CE8E99BDF091}"/>
              </a:ext>
            </a:extLst>
          </p:cNvPr>
          <p:cNvSpPr txBox="1">
            <a:spLocks noChangeArrowheads="1"/>
          </p:cNvSpPr>
          <p:nvPr/>
        </p:nvSpPr>
        <p:spPr bwMode="auto">
          <a:xfrm>
            <a:off x="1498915" y="5557529"/>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1998</a:t>
            </a:r>
          </a:p>
        </p:txBody>
      </p:sp>
      <p:pic>
        <p:nvPicPr>
          <p:cNvPr id="41" name="Picture 78" descr="ethicon logo">
            <a:extLst>
              <a:ext uri="{FF2B5EF4-FFF2-40B4-BE49-F238E27FC236}">
                <a16:creationId xmlns:a16="http://schemas.microsoft.com/office/drawing/2014/main" id="{E342DBF2-7337-6506-14D6-C4918657A96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11192" y="3820722"/>
            <a:ext cx="97155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79" descr="logo_dupont">
            <a:extLst>
              <a:ext uri="{FF2B5EF4-FFF2-40B4-BE49-F238E27FC236}">
                <a16:creationId xmlns:a16="http://schemas.microsoft.com/office/drawing/2014/main" id="{46E6BF7B-B0BC-A8F7-1E21-529348061824}"/>
              </a:ext>
            </a:extLst>
          </p:cNvPr>
          <p:cNvPicPr>
            <a:picLocks noChangeAspect="1" noChangeArrowheads="1"/>
          </p:cNvPicPr>
          <p:nvPr/>
        </p:nvPicPr>
        <p:blipFill>
          <a:blip r:embed="rId8">
            <a:extLst>
              <a:ext uri="{28A0092B-C50C-407E-A947-70E740481C1C}">
                <a14:useLocalDpi xmlns:a14="http://schemas.microsoft.com/office/drawing/2010/main"/>
              </a:ext>
            </a:extLst>
          </a:blip>
          <a:srcRect r="61407" b="-7317"/>
          <a:stretch>
            <a:fillRect/>
          </a:stretch>
        </p:blipFill>
        <p:spPr bwMode="auto">
          <a:xfrm>
            <a:off x="4683440" y="4370589"/>
            <a:ext cx="7651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1" descr="pgcom_logo_top">
            <a:extLst>
              <a:ext uri="{FF2B5EF4-FFF2-40B4-BE49-F238E27FC236}">
                <a16:creationId xmlns:a16="http://schemas.microsoft.com/office/drawing/2014/main" id="{1AE709E8-A3E1-3A98-3ADA-58B716128916}"/>
              </a:ext>
            </a:extLst>
          </p:cNvPr>
          <p:cNvPicPr>
            <a:picLocks noChangeAspect="1" noChangeArrowheads="1"/>
          </p:cNvPicPr>
          <p:nvPr/>
        </p:nvPicPr>
        <p:blipFill>
          <a:blip r:embed="rId9">
            <a:extLst>
              <a:ext uri="{28A0092B-C50C-407E-A947-70E740481C1C}">
                <a14:useLocalDpi xmlns:a14="http://schemas.microsoft.com/office/drawing/2010/main"/>
              </a:ext>
            </a:extLst>
          </a:blip>
          <a:srcRect l="3687" r="2"/>
          <a:stretch>
            <a:fillRect/>
          </a:stretch>
        </p:blipFill>
        <p:spPr bwMode="auto">
          <a:xfrm>
            <a:off x="1697351" y="2826990"/>
            <a:ext cx="7254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3" descr="home_ees_logo">
            <a:extLst>
              <a:ext uri="{FF2B5EF4-FFF2-40B4-BE49-F238E27FC236}">
                <a16:creationId xmlns:a16="http://schemas.microsoft.com/office/drawing/2014/main" id="{63A5152B-D03D-8031-D22A-F7D852B11ED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648266" y="3910213"/>
            <a:ext cx="13049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4" descr="newaflinkbanner03">
            <a:extLst>
              <a:ext uri="{FF2B5EF4-FFF2-40B4-BE49-F238E27FC236}">
                <a16:creationId xmlns:a16="http://schemas.microsoft.com/office/drawing/2014/main" id="{61F59373-FBC4-25FC-E004-0EEE76F2E789}"/>
              </a:ext>
            </a:extLst>
          </p:cNvPr>
          <p:cNvPicPr>
            <a:picLocks noChangeAspect="1" noChangeArrowheads="1"/>
          </p:cNvPicPr>
          <p:nvPr/>
        </p:nvPicPr>
        <p:blipFill>
          <a:blip r:embed="rId11">
            <a:extLst>
              <a:ext uri="{28A0092B-C50C-407E-A947-70E740481C1C}">
                <a14:useLocalDpi xmlns:a14="http://schemas.microsoft.com/office/drawing/2010/main"/>
              </a:ext>
            </a:extLst>
          </a:blip>
          <a:srcRect t="-2884"/>
          <a:stretch>
            <a:fillRect/>
          </a:stretch>
        </p:blipFill>
        <p:spPr bwMode="auto">
          <a:xfrm>
            <a:off x="2648263" y="4159449"/>
            <a:ext cx="10461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85" descr="Army logo">
            <a:extLst>
              <a:ext uri="{FF2B5EF4-FFF2-40B4-BE49-F238E27FC236}">
                <a16:creationId xmlns:a16="http://schemas.microsoft.com/office/drawing/2014/main" id="{E0743791-E4A4-CE85-651A-0FDD2A7F7068}"/>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903" y="2993154"/>
            <a:ext cx="476251"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6" descr="USMA crest_m">
            <a:extLst>
              <a:ext uri="{FF2B5EF4-FFF2-40B4-BE49-F238E27FC236}">
                <a16:creationId xmlns:a16="http://schemas.microsoft.com/office/drawing/2014/main" id="{0DBFD951-EF6E-6E7E-08BA-DE696665FE4E}"/>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7628" y="4182503"/>
            <a:ext cx="7540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87" descr="IU seal">
            <a:extLst>
              <a:ext uri="{FF2B5EF4-FFF2-40B4-BE49-F238E27FC236}">
                <a16:creationId xmlns:a16="http://schemas.microsoft.com/office/drawing/2014/main" id="{18B65BCC-0D43-10C3-C199-0D0B6115D0BC}"/>
              </a:ext>
            </a:extLst>
          </p:cNvPr>
          <p:cNvPicPr>
            <a:picLocks noChangeAspect="1" noChangeArrowheads="1"/>
          </p:cNvPicPr>
          <p:nvPr/>
        </p:nvPicPr>
        <p:blipFill>
          <a:blip r:embed="rId14">
            <a:extLst>
              <a:ext uri="{28A0092B-C50C-407E-A947-70E740481C1C}">
                <a14:useLocalDpi xmlns:a14="http://schemas.microsoft.com/office/drawing/2010/main"/>
              </a:ext>
            </a:extLst>
          </a:blip>
          <a:srcRect l="14636" r="18590"/>
          <a:stretch>
            <a:fillRect/>
          </a:stretch>
        </p:blipFill>
        <p:spPr bwMode="auto">
          <a:xfrm>
            <a:off x="1038541" y="4192027"/>
            <a:ext cx="644525" cy="642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 name="Picture 92" descr="gm_nav_logo">
            <a:extLst>
              <a:ext uri="{FF2B5EF4-FFF2-40B4-BE49-F238E27FC236}">
                <a16:creationId xmlns:a16="http://schemas.microsoft.com/office/drawing/2014/main" id="{D01EB780-6267-3878-BAE9-E6F0A372ECCB}"/>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125854" y="3006919"/>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5" descr="Bell stacked_chann_white">
            <a:extLst>
              <a:ext uri="{FF2B5EF4-FFF2-40B4-BE49-F238E27FC236}">
                <a16:creationId xmlns:a16="http://schemas.microsoft.com/office/drawing/2014/main" id="{0274B147-CC8A-61A5-D80C-67677A5AA58C}"/>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765867" y="4137030"/>
            <a:ext cx="860425" cy="5048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 name="Text Box 98">
            <a:extLst>
              <a:ext uri="{FF2B5EF4-FFF2-40B4-BE49-F238E27FC236}">
                <a16:creationId xmlns:a16="http://schemas.microsoft.com/office/drawing/2014/main" id="{2B29249E-98F7-11B3-D50A-38C8E925574A}"/>
              </a:ext>
            </a:extLst>
          </p:cNvPr>
          <p:cNvSpPr txBox="1">
            <a:spLocks noChangeArrowheads="1"/>
          </p:cNvSpPr>
          <p:nvPr/>
        </p:nvSpPr>
        <p:spPr bwMode="gray">
          <a:xfrm>
            <a:off x="519428" y="2314266"/>
            <a:ext cx="1770063" cy="347788"/>
          </a:xfrm>
          <a:prstGeom prst="rect">
            <a:avLst/>
          </a:prstGeom>
          <a:solidFill>
            <a:srgbClr val="D1D1CF"/>
          </a:solidFill>
          <a:ln w="12700" algn="ctr">
            <a:solidFill>
              <a:schemeClr val="tx1"/>
            </a:solidFill>
            <a:miter lim="800000"/>
            <a:headEnd/>
            <a:tailEnd/>
          </a:ln>
          <a:effectLst/>
        </p:spPr>
        <p:txBody>
          <a:bodyPr lIns="73152" tIns="73152" rIns="73152" bIns="73152" anchorCtr="1">
            <a:spAutoFit/>
          </a:bodyPr>
          <a:lstStyle>
            <a:lvl1pPr>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defTabSz="457189">
              <a:lnSpc>
                <a:spcPct val="100000"/>
              </a:lnSpc>
              <a:spcBef>
                <a:spcPct val="50000"/>
              </a:spcBef>
              <a:buClrTx/>
              <a:buSzTx/>
              <a:defRPr/>
            </a:pPr>
            <a:r>
              <a:rPr lang="en-US" altLang="en-US" sz="1300" dirty="0">
                <a:solidFill>
                  <a:prstClr val="black"/>
                </a:solidFill>
                <a:cs typeface="Arial" panose="020B0604020202020204" pitchFamily="34" charset="0"/>
                <a:sym typeface="Arial"/>
              </a:rPr>
              <a:t>Career History</a:t>
            </a:r>
          </a:p>
        </p:txBody>
      </p:sp>
      <p:pic>
        <p:nvPicPr>
          <p:cNvPr id="52" name="Picture 99" descr="monogram">
            <a:extLst>
              <a:ext uri="{FF2B5EF4-FFF2-40B4-BE49-F238E27FC236}">
                <a16:creationId xmlns:a16="http://schemas.microsoft.com/office/drawing/2014/main" id="{11E634F7-39D4-B6D6-887D-A20DB76E5710}"/>
              </a:ext>
            </a:extLst>
          </p:cNvPr>
          <p:cNvPicPr>
            <a:picLocks noChangeAspect="1" noChangeArrowheads="1"/>
          </p:cNvPicPr>
          <p:nvPr/>
        </p:nvPicPr>
        <p:blipFill>
          <a:blip r:embed="rId17">
            <a:extLst>
              <a:ext uri="{28A0092B-C50C-407E-A947-70E740481C1C}">
                <a14:useLocalDpi xmlns:a14="http://schemas.microsoft.com/office/drawing/2010/main"/>
              </a:ext>
            </a:extLst>
          </a:blip>
          <a:srcRect r="71191"/>
          <a:stretch>
            <a:fillRect/>
          </a:stretch>
        </p:blipFill>
        <p:spPr bwMode="auto">
          <a:xfrm>
            <a:off x="1840228" y="3475172"/>
            <a:ext cx="4238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100">
            <a:extLst>
              <a:ext uri="{FF2B5EF4-FFF2-40B4-BE49-F238E27FC236}">
                <a16:creationId xmlns:a16="http://schemas.microsoft.com/office/drawing/2014/main" id="{6200AAA2-E5F6-1547-7A2E-D2A6A11F2A07}"/>
              </a:ext>
            </a:extLst>
          </p:cNvPr>
          <p:cNvSpPr txBox="1">
            <a:spLocks noChangeArrowheads="1"/>
          </p:cNvSpPr>
          <p:nvPr/>
        </p:nvSpPr>
        <p:spPr bwMode="auto">
          <a:xfrm>
            <a:off x="879790" y="5781367"/>
            <a:ext cx="5724525"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06000"/>
              </a:lnSpc>
              <a:spcBef>
                <a:spcPct val="80000"/>
              </a:spcBef>
              <a:buClr>
                <a:schemeClr val="tx1"/>
              </a:buClr>
              <a:buSzPct val="80000"/>
              <a:buFont typeface="Wingdings" panose="05000000000000000000" pitchFamily="2" charset="2"/>
              <a:tabLst>
                <a:tab pos="168275" algn="l"/>
              </a:tabLst>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tabLst>
                <a:tab pos="168275" algn="l"/>
              </a:tabLst>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tabLst>
                <a:tab pos="168275" algn="l"/>
              </a:tabLst>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tabLst>
                <a:tab pos="168275" algn="l"/>
              </a:tabLst>
              <a:defRPr sz="1000">
                <a:solidFill>
                  <a:schemeClr val="tx1"/>
                </a:solidFill>
                <a:latin typeface="Arial" panose="020B0604020202020204" pitchFamily="34" charset="0"/>
              </a:defRPr>
            </a:lvl4pPr>
            <a:lvl5pPr marL="2057400" indent="-228600">
              <a:spcBef>
                <a:spcPct val="20000"/>
              </a:spcBef>
              <a:buClr>
                <a:schemeClr val="tx1"/>
              </a:buClr>
              <a:buChar char="–"/>
              <a:tabLst>
                <a:tab pos="168275" algn="l"/>
              </a:tabLst>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9pPr>
          </a:lstStyle>
          <a:p>
            <a:pPr defTabSz="457189">
              <a:lnSpc>
                <a:spcPct val="100000"/>
              </a:lnSpc>
              <a:spcBef>
                <a:spcPct val="50000"/>
              </a:spcBef>
              <a:buClrTx/>
              <a:buSzTx/>
              <a:tabLst>
                <a:tab pos="168270" algn="l"/>
              </a:tabLst>
              <a:defRPr/>
            </a:pPr>
            <a:r>
              <a:rPr lang="en-US" altLang="en-US" sz="1400" i="1" dirty="0">
                <a:solidFill>
                  <a:srgbClr val="000000"/>
                </a:solidFill>
                <a:cs typeface="Arial" panose="020B0604020202020204" pitchFamily="34" charset="0"/>
                <a:sym typeface="Arial"/>
              </a:rPr>
              <a:t>Not To Scale</a:t>
            </a:r>
          </a:p>
        </p:txBody>
      </p:sp>
      <p:sp>
        <p:nvSpPr>
          <p:cNvPr id="54" name="Text Box 44">
            <a:extLst>
              <a:ext uri="{FF2B5EF4-FFF2-40B4-BE49-F238E27FC236}">
                <a16:creationId xmlns:a16="http://schemas.microsoft.com/office/drawing/2014/main" id="{30F7CBD8-D49B-6891-0C19-4E4B8AD51BA4}"/>
              </a:ext>
            </a:extLst>
          </p:cNvPr>
          <p:cNvSpPr txBox="1">
            <a:spLocks noChangeArrowheads="1"/>
          </p:cNvSpPr>
          <p:nvPr/>
        </p:nvSpPr>
        <p:spPr bwMode="auto">
          <a:xfrm>
            <a:off x="4845366" y="5555942"/>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2012</a:t>
            </a:r>
          </a:p>
        </p:txBody>
      </p:sp>
      <p:sp>
        <p:nvSpPr>
          <p:cNvPr id="55" name="Text Box 44">
            <a:extLst>
              <a:ext uri="{FF2B5EF4-FFF2-40B4-BE49-F238E27FC236}">
                <a16:creationId xmlns:a16="http://schemas.microsoft.com/office/drawing/2014/main" id="{FA2F0019-90E4-BDF0-DBBA-D44B5C76935E}"/>
              </a:ext>
            </a:extLst>
          </p:cNvPr>
          <p:cNvSpPr txBox="1">
            <a:spLocks noChangeArrowheads="1"/>
          </p:cNvSpPr>
          <p:nvPr/>
        </p:nvSpPr>
        <p:spPr bwMode="auto">
          <a:xfrm>
            <a:off x="5542277" y="5555942"/>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2015</a:t>
            </a:r>
          </a:p>
        </p:txBody>
      </p:sp>
      <p:sp>
        <p:nvSpPr>
          <p:cNvPr id="56" name="Text Box 44">
            <a:extLst>
              <a:ext uri="{FF2B5EF4-FFF2-40B4-BE49-F238E27FC236}">
                <a16:creationId xmlns:a16="http://schemas.microsoft.com/office/drawing/2014/main" id="{8ED722F7-BF0E-4311-9639-F1F8C0B1624A}"/>
              </a:ext>
            </a:extLst>
          </p:cNvPr>
          <p:cNvSpPr txBox="1">
            <a:spLocks noChangeArrowheads="1"/>
          </p:cNvSpPr>
          <p:nvPr/>
        </p:nvSpPr>
        <p:spPr bwMode="auto">
          <a:xfrm>
            <a:off x="6204266" y="5555942"/>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2018</a:t>
            </a:r>
          </a:p>
        </p:txBody>
      </p:sp>
      <p:sp>
        <p:nvSpPr>
          <p:cNvPr id="57" name="Text Box 44">
            <a:extLst>
              <a:ext uri="{FF2B5EF4-FFF2-40B4-BE49-F238E27FC236}">
                <a16:creationId xmlns:a16="http://schemas.microsoft.com/office/drawing/2014/main" id="{E2DFAF15-5C95-F802-4374-C1511E468BB9}"/>
              </a:ext>
            </a:extLst>
          </p:cNvPr>
          <p:cNvSpPr txBox="1">
            <a:spLocks noChangeArrowheads="1"/>
          </p:cNvSpPr>
          <p:nvPr/>
        </p:nvSpPr>
        <p:spPr bwMode="auto">
          <a:xfrm>
            <a:off x="6888477" y="5555942"/>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2021</a:t>
            </a:r>
          </a:p>
        </p:txBody>
      </p:sp>
      <p:sp>
        <p:nvSpPr>
          <p:cNvPr id="58" name="Line 88">
            <a:extLst>
              <a:ext uri="{FF2B5EF4-FFF2-40B4-BE49-F238E27FC236}">
                <a16:creationId xmlns:a16="http://schemas.microsoft.com/office/drawing/2014/main" id="{CFCFE565-391C-DA5B-560E-560C49613815}"/>
              </a:ext>
            </a:extLst>
          </p:cNvPr>
          <p:cNvSpPr>
            <a:spLocks noChangeShapeType="1"/>
          </p:cNvSpPr>
          <p:nvPr/>
        </p:nvSpPr>
        <p:spPr bwMode="auto">
          <a:xfrm flipV="1">
            <a:off x="5162865"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59" name="Line 88">
            <a:extLst>
              <a:ext uri="{FF2B5EF4-FFF2-40B4-BE49-F238E27FC236}">
                <a16:creationId xmlns:a16="http://schemas.microsoft.com/office/drawing/2014/main" id="{946300EC-6BD9-D514-BAB9-B8D979E518C5}"/>
              </a:ext>
            </a:extLst>
          </p:cNvPr>
          <p:cNvSpPr>
            <a:spLocks noChangeShapeType="1"/>
          </p:cNvSpPr>
          <p:nvPr/>
        </p:nvSpPr>
        <p:spPr bwMode="auto">
          <a:xfrm flipV="1">
            <a:off x="6531289"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60" name="Line 88">
            <a:extLst>
              <a:ext uri="{FF2B5EF4-FFF2-40B4-BE49-F238E27FC236}">
                <a16:creationId xmlns:a16="http://schemas.microsoft.com/office/drawing/2014/main" id="{204BD519-57A8-FB42-64B7-E38F9B9CD945}"/>
              </a:ext>
            </a:extLst>
          </p:cNvPr>
          <p:cNvSpPr>
            <a:spLocks noChangeShapeType="1"/>
          </p:cNvSpPr>
          <p:nvPr/>
        </p:nvSpPr>
        <p:spPr bwMode="auto">
          <a:xfrm flipV="1">
            <a:off x="5847077"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61" name="Line 88">
            <a:extLst>
              <a:ext uri="{FF2B5EF4-FFF2-40B4-BE49-F238E27FC236}">
                <a16:creationId xmlns:a16="http://schemas.microsoft.com/office/drawing/2014/main" id="{5F3B1359-0876-A71E-9687-713E75D22E85}"/>
              </a:ext>
            </a:extLst>
          </p:cNvPr>
          <p:cNvSpPr>
            <a:spLocks noChangeShapeType="1"/>
          </p:cNvSpPr>
          <p:nvPr/>
        </p:nvSpPr>
        <p:spPr bwMode="auto">
          <a:xfrm flipV="1">
            <a:off x="7898126"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62" name="Line 88">
            <a:extLst>
              <a:ext uri="{FF2B5EF4-FFF2-40B4-BE49-F238E27FC236}">
                <a16:creationId xmlns:a16="http://schemas.microsoft.com/office/drawing/2014/main" id="{9F6893EF-10D7-7CDD-23C6-ABADA57A5FB7}"/>
              </a:ext>
            </a:extLst>
          </p:cNvPr>
          <p:cNvSpPr>
            <a:spLocks noChangeShapeType="1"/>
          </p:cNvSpPr>
          <p:nvPr/>
        </p:nvSpPr>
        <p:spPr bwMode="auto">
          <a:xfrm flipV="1">
            <a:off x="7215501"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63" name="Line 88">
            <a:extLst>
              <a:ext uri="{FF2B5EF4-FFF2-40B4-BE49-F238E27FC236}">
                <a16:creationId xmlns:a16="http://schemas.microsoft.com/office/drawing/2014/main" id="{FB46F4BB-A8CE-EC8B-C283-B1FCF9360AF2}"/>
              </a:ext>
            </a:extLst>
          </p:cNvPr>
          <p:cNvSpPr>
            <a:spLocks noChangeShapeType="1"/>
          </p:cNvSpPr>
          <p:nvPr/>
        </p:nvSpPr>
        <p:spPr bwMode="auto">
          <a:xfrm flipV="1">
            <a:off x="8582339"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pic>
        <p:nvPicPr>
          <p:cNvPr id="64" name="Picture 119" descr="Sprint_Nextel_logo">
            <a:extLst>
              <a:ext uri="{FF2B5EF4-FFF2-40B4-BE49-F238E27FC236}">
                <a16:creationId xmlns:a16="http://schemas.microsoft.com/office/drawing/2014/main" id="{33A3DBAB-E7DE-A280-3302-4ABC057CB0EC}"/>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2651441" y="4453137"/>
            <a:ext cx="1085851"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6" descr="ashland logo.gif">
            <a:extLst>
              <a:ext uri="{FF2B5EF4-FFF2-40B4-BE49-F238E27FC236}">
                <a16:creationId xmlns:a16="http://schemas.microsoft.com/office/drawing/2014/main" id="{96717F18-C6D2-4379-566F-64B075E7586B}"/>
              </a:ext>
            </a:extLst>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4626289" y="4171356"/>
            <a:ext cx="1206500" cy="17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05">
            <a:extLst>
              <a:ext uri="{FF2B5EF4-FFF2-40B4-BE49-F238E27FC236}">
                <a16:creationId xmlns:a16="http://schemas.microsoft.com/office/drawing/2014/main" id="{1C45C6B3-5F99-F428-3A84-4C20A342875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gray">
          <a:xfrm>
            <a:off x="3755311" y="4675554"/>
            <a:ext cx="1554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67" name="Picture 68" descr="Recovery.gov logo.png">
            <a:extLst>
              <a:ext uri="{FF2B5EF4-FFF2-40B4-BE49-F238E27FC236}">
                <a16:creationId xmlns:a16="http://schemas.microsoft.com/office/drawing/2014/main" id="{C2450ED6-6C4F-ED32-3A4B-E938A7FA13DC}"/>
              </a:ext>
            </a:extLst>
          </p:cNvPr>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5071643" y="3838776"/>
            <a:ext cx="1597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 name="Group 71">
            <a:extLst>
              <a:ext uri="{FF2B5EF4-FFF2-40B4-BE49-F238E27FC236}">
                <a16:creationId xmlns:a16="http://schemas.microsoft.com/office/drawing/2014/main" id="{64908DC9-2D19-0440-9052-8280118D35F7}"/>
              </a:ext>
            </a:extLst>
          </p:cNvPr>
          <p:cNvGrpSpPr>
            <a:grpSpLocks/>
          </p:cNvGrpSpPr>
          <p:nvPr/>
        </p:nvGrpSpPr>
        <p:grpSpPr bwMode="auto">
          <a:xfrm>
            <a:off x="5868597" y="4099125"/>
            <a:ext cx="919163" cy="292100"/>
            <a:chOff x="7909205" y="3645453"/>
            <a:chExt cx="919163" cy="291726"/>
          </a:xfrm>
        </p:grpSpPr>
        <p:pic>
          <p:nvPicPr>
            <p:cNvPr id="69" name="Picture 106">
              <a:extLst>
                <a:ext uri="{FF2B5EF4-FFF2-40B4-BE49-F238E27FC236}">
                  <a16:creationId xmlns:a16="http://schemas.microsoft.com/office/drawing/2014/main" id="{53E45188-ECA4-6510-3E9D-679B8AF2C594}"/>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gray">
            <a:xfrm>
              <a:off x="7909999" y="3645453"/>
              <a:ext cx="915988" cy="15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70" name="Picture 106">
              <a:extLst>
                <a:ext uri="{FF2B5EF4-FFF2-40B4-BE49-F238E27FC236}">
                  <a16:creationId xmlns:a16="http://schemas.microsoft.com/office/drawing/2014/main" id="{6190B2DE-8425-2763-4B50-EB0875609308}"/>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gray">
            <a:xfrm>
              <a:off x="7909205" y="3802616"/>
              <a:ext cx="919163" cy="13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grpSp>
      <p:pic>
        <p:nvPicPr>
          <p:cNvPr id="71" name="Picture 18" descr="MARINE">
            <a:hlinkClick r:id="rId24"/>
            <a:extLst>
              <a:ext uri="{FF2B5EF4-FFF2-40B4-BE49-F238E27FC236}">
                <a16:creationId xmlns:a16="http://schemas.microsoft.com/office/drawing/2014/main" id="{59D4B7C1-ECB3-4401-E8BC-F8F6AD7DCCCC}"/>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rot="10800000" flipH="1" flipV="1">
            <a:off x="5441856" y="4424564"/>
            <a:ext cx="615951" cy="6159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2" name="Picture 2" descr="C:\Users\Jack\Desktop\DOWNLOADS\NGBSeal-Clr-full.gif">
            <a:extLst>
              <a:ext uri="{FF2B5EF4-FFF2-40B4-BE49-F238E27FC236}">
                <a16:creationId xmlns:a16="http://schemas.microsoft.com/office/drawing/2014/main" id="{CDCDCD5F-F118-FC80-3DF5-F6ED3EAEC294}"/>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6792878" y="3837188"/>
            <a:ext cx="577851"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81">
            <a:extLst>
              <a:ext uri="{FF2B5EF4-FFF2-40B4-BE49-F238E27FC236}">
                <a16:creationId xmlns:a16="http://schemas.microsoft.com/office/drawing/2014/main" id="{D41A9466-4B12-0010-3EB2-C7E7880E4787}"/>
              </a:ext>
            </a:extLst>
          </p:cNvPr>
          <p:cNvPicPr>
            <a:picLocks noChangeAspect="1"/>
          </p:cNvPicPr>
          <p:nvPr/>
        </p:nvPicPr>
        <p:blipFill>
          <a:blip r:embed="rId27">
            <a:extLst>
              <a:ext uri="{28A0092B-C50C-407E-A947-70E740481C1C}">
                <a14:useLocalDpi xmlns:a14="http://schemas.microsoft.com/office/drawing/2010/main"/>
              </a:ext>
            </a:extLst>
          </a:blip>
          <a:srcRect/>
          <a:stretch>
            <a:fillRect/>
          </a:stretch>
        </p:blipFill>
        <p:spPr bwMode="auto">
          <a:xfrm>
            <a:off x="6100269" y="4409176"/>
            <a:ext cx="66357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
            <a:extLst>
              <a:ext uri="{FF2B5EF4-FFF2-40B4-BE49-F238E27FC236}">
                <a16:creationId xmlns:a16="http://schemas.microsoft.com/office/drawing/2014/main" id="{7361D131-92E5-B712-A364-0FD372CCF545}"/>
              </a:ext>
            </a:extLst>
          </p:cNvPr>
          <p:cNvPicPr>
            <a:picLocks noChangeAspect="1"/>
          </p:cNvPicPr>
          <p:nvPr/>
        </p:nvPicPr>
        <p:blipFill>
          <a:blip r:embed="rId28">
            <a:extLst>
              <a:ext uri="{28A0092B-C50C-407E-A947-70E740481C1C}">
                <a14:useLocalDpi xmlns:a14="http://schemas.microsoft.com/office/drawing/2010/main"/>
              </a:ext>
            </a:extLst>
          </a:blip>
          <a:srcRect/>
          <a:stretch>
            <a:fillRect/>
          </a:stretch>
        </p:blipFill>
        <p:spPr bwMode="auto">
          <a:xfrm>
            <a:off x="2713354" y="2913644"/>
            <a:ext cx="1622425" cy="3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a:extLst>
              <a:ext uri="{FF2B5EF4-FFF2-40B4-BE49-F238E27FC236}">
                <a16:creationId xmlns:a16="http://schemas.microsoft.com/office/drawing/2014/main" id="{8E8D6D0C-2079-EF7A-3F59-16A27053F55D}"/>
              </a:ext>
            </a:extLst>
          </p:cNvPr>
          <p:cNvSpPr txBox="1"/>
          <p:nvPr/>
        </p:nvSpPr>
        <p:spPr>
          <a:xfrm>
            <a:off x="7548233" y="3124422"/>
            <a:ext cx="1366416" cy="184666"/>
          </a:xfrm>
          <a:prstGeom prst="rect">
            <a:avLst/>
          </a:prstGeom>
          <a:solidFill>
            <a:srgbClr val="FFFF00"/>
          </a:solidFill>
          <a:ln w="38100">
            <a:solidFill>
              <a:schemeClr val="accent1"/>
            </a:solidFill>
          </a:ln>
        </p:spPr>
        <p:txBody>
          <a:bodyPr wrap="square" lIns="0" tIns="0" rIns="0" bIns="0" rtlCol="0">
            <a:spAutoFit/>
          </a:bodyPr>
          <a:lstStyle/>
          <a:p>
            <a:pPr algn="ctr" defTabSz="457189">
              <a:defRPr/>
            </a:pPr>
            <a:r>
              <a:rPr lang="en-US" sz="1200" b="1" dirty="0">
                <a:solidFill>
                  <a:prstClr val="black"/>
                </a:solidFill>
                <a:latin typeface="Century Gothic" panose="020B0502020202020204"/>
                <a:cs typeface="Arial"/>
                <a:sym typeface="Arial"/>
              </a:rPr>
              <a:t>Louis Advisors LLC</a:t>
            </a:r>
          </a:p>
        </p:txBody>
      </p:sp>
      <p:pic>
        <p:nvPicPr>
          <p:cNvPr id="76" name="Picture 75">
            <a:extLst>
              <a:ext uri="{FF2B5EF4-FFF2-40B4-BE49-F238E27FC236}">
                <a16:creationId xmlns:a16="http://schemas.microsoft.com/office/drawing/2014/main" id="{2EA8A0BA-8AEA-ACCC-DA2B-7EE28657216B}"/>
              </a:ext>
            </a:extLst>
          </p:cNvPr>
          <p:cNvPicPr>
            <a:picLocks noChangeAspect="1"/>
          </p:cNvPicPr>
          <p:nvPr/>
        </p:nvPicPr>
        <p:blipFill>
          <a:blip r:embed="rId29"/>
          <a:stretch>
            <a:fillRect/>
          </a:stretch>
        </p:blipFill>
        <p:spPr>
          <a:xfrm>
            <a:off x="1735917" y="4194755"/>
            <a:ext cx="640080" cy="640080"/>
          </a:xfrm>
          <a:prstGeom prst="rect">
            <a:avLst/>
          </a:prstGeom>
        </p:spPr>
      </p:pic>
      <p:pic>
        <p:nvPicPr>
          <p:cNvPr id="77" name="Picture 76">
            <a:extLst>
              <a:ext uri="{FF2B5EF4-FFF2-40B4-BE49-F238E27FC236}">
                <a16:creationId xmlns:a16="http://schemas.microsoft.com/office/drawing/2014/main" id="{685F2F53-B5BA-08BD-7B3C-A93910360A48}"/>
              </a:ext>
            </a:extLst>
          </p:cNvPr>
          <p:cNvPicPr>
            <a:picLocks noChangeAspect="1"/>
          </p:cNvPicPr>
          <p:nvPr/>
        </p:nvPicPr>
        <p:blipFill>
          <a:blip r:embed="rId30"/>
          <a:stretch>
            <a:fillRect/>
          </a:stretch>
        </p:blipFill>
        <p:spPr>
          <a:xfrm>
            <a:off x="8064818" y="4220651"/>
            <a:ext cx="457200" cy="457200"/>
          </a:xfrm>
          <a:prstGeom prst="rect">
            <a:avLst/>
          </a:prstGeom>
        </p:spPr>
      </p:pic>
      <p:pic>
        <p:nvPicPr>
          <p:cNvPr id="78" name="Picture 77">
            <a:extLst>
              <a:ext uri="{FF2B5EF4-FFF2-40B4-BE49-F238E27FC236}">
                <a16:creationId xmlns:a16="http://schemas.microsoft.com/office/drawing/2014/main" id="{2AFB69D6-4029-286A-5827-F07AB1CFDAEA}"/>
              </a:ext>
            </a:extLst>
          </p:cNvPr>
          <p:cNvPicPr>
            <a:picLocks noChangeAspect="1"/>
          </p:cNvPicPr>
          <p:nvPr/>
        </p:nvPicPr>
        <p:blipFill>
          <a:blip r:embed="rId31"/>
          <a:stretch>
            <a:fillRect/>
          </a:stretch>
        </p:blipFill>
        <p:spPr>
          <a:xfrm>
            <a:off x="7898471" y="4690863"/>
            <a:ext cx="954087" cy="174224"/>
          </a:xfrm>
          <a:prstGeom prst="rect">
            <a:avLst/>
          </a:prstGeom>
        </p:spPr>
      </p:pic>
      <p:pic>
        <p:nvPicPr>
          <p:cNvPr id="79" name="Google Shape;332;p38" descr="Philips logo">
            <a:extLst>
              <a:ext uri="{FF2B5EF4-FFF2-40B4-BE49-F238E27FC236}">
                <a16:creationId xmlns:a16="http://schemas.microsoft.com/office/drawing/2014/main" id="{13BAAD81-AACE-D932-5E4D-39C5C1E2EB07}"/>
              </a:ext>
            </a:extLst>
          </p:cNvPr>
          <p:cNvPicPr preferRelativeResize="0">
            <a:picLocks noChangeAspect="1"/>
          </p:cNvPicPr>
          <p:nvPr/>
        </p:nvPicPr>
        <p:blipFill rotWithShape="1">
          <a:blip r:embed="rId32">
            <a:alphaModFix/>
          </a:blip>
          <a:srcRect/>
          <a:stretch/>
        </p:blipFill>
        <p:spPr>
          <a:xfrm>
            <a:off x="7484289" y="4407473"/>
            <a:ext cx="365760" cy="465515"/>
          </a:xfrm>
          <a:prstGeom prst="rect">
            <a:avLst/>
          </a:prstGeom>
          <a:noFill/>
          <a:ln>
            <a:noFill/>
          </a:ln>
        </p:spPr>
      </p:pic>
      <p:pic>
        <p:nvPicPr>
          <p:cNvPr id="80" name="Google Shape;343;p38">
            <a:extLst>
              <a:ext uri="{FF2B5EF4-FFF2-40B4-BE49-F238E27FC236}">
                <a16:creationId xmlns:a16="http://schemas.microsoft.com/office/drawing/2014/main" id="{772CFBDD-9736-32B8-CDB0-5E07CE9C5923}"/>
              </a:ext>
            </a:extLst>
          </p:cNvPr>
          <p:cNvPicPr preferRelativeResize="0"/>
          <p:nvPr/>
        </p:nvPicPr>
        <p:blipFill rotWithShape="1">
          <a:blip r:embed="rId33" cstate="hqprint">
            <a:alphaModFix/>
            <a:extLst>
              <a:ext uri="{28A0092B-C50C-407E-A947-70E740481C1C}">
                <a14:useLocalDpi xmlns:a14="http://schemas.microsoft.com/office/drawing/2010/main"/>
              </a:ext>
            </a:extLst>
          </a:blip>
          <a:srcRect/>
          <a:stretch/>
        </p:blipFill>
        <p:spPr>
          <a:xfrm>
            <a:off x="7441197" y="3838189"/>
            <a:ext cx="457200" cy="454625"/>
          </a:xfrm>
          <a:prstGeom prst="rect">
            <a:avLst/>
          </a:prstGeom>
          <a:noFill/>
          <a:ln>
            <a:noFill/>
          </a:ln>
        </p:spPr>
      </p:pic>
      <p:pic>
        <p:nvPicPr>
          <p:cNvPr id="81" name="Picture 80">
            <a:extLst>
              <a:ext uri="{FF2B5EF4-FFF2-40B4-BE49-F238E27FC236}">
                <a16:creationId xmlns:a16="http://schemas.microsoft.com/office/drawing/2014/main" id="{A986AB7D-689B-A4E2-28DA-987F2A980970}"/>
              </a:ext>
            </a:extLst>
          </p:cNvPr>
          <p:cNvPicPr>
            <a:picLocks noChangeAspect="1"/>
          </p:cNvPicPr>
          <p:nvPr/>
        </p:nvPicPr>
        <p:blipFill rotWithShape="1">
          <a:blip r:embed="rId34">
            <a:extLst>
              <a:ext uri="{28A0092B-C50C-407E-A947-70E740481C1C}">
                <a14:useLocalDpi xmlns:a14="http://schemas.microsoft.com/office/drawing/2010/main"/>
              </a:ext>
            </a:extLst>
          </a:blip>
          <a:srcRect l="15512" r="14955"/>
          <a:stretch/>
        </p:blipFill>
        <p:spPr>
          <a:xfrm>
            <a:off x="6806160" y="4442691"/>
            <a:ext cx="566097" cy="535515"/>
          </a:xfrm>
          <a:prstGeom prst="rect">
            <a:avLst/>
          </a:prstGeom>
        </p:spPr>
      </p:pic>
      <p:pic>
        <p:nvPicPr>
          <p:cNvPr id="82" name="Picture 81">
            <a:extLst>
              <a:ext uri="{FF2B5EF4-FFF2-40B4-BE49-F238E27FC236}">
                <a16:creationId xmlns:a16="http://schemas.microsoft.com/office/drawing/2014/main" id="{EE1BB2D0-71B0-63B9-47D5-8C38E2F275B5}"/>
              </a:ext>
            </a:extLst>
          </p:cNvPr>
          <p:cNvPicPr>
            <a:picLocks noChangeAspect="1"/>
          </p:cNvPicPr>
          <p:nvPr/>
        </p:nvPicPr>
        <p:blipFill>
          <a:blip r:embed="rId35"/>
          <a:stretch>
            <a:fillRect/>
          </a:stretch>
        </p:blipFill>
        <p:spPr>
          <a:xfrm>
            <a:off x="7515098" y="2730071"/>
            <a:ext cx="1360295" cy="342907"/>
          </a:xfrm>
          <a:prstGeom prst="rect">
            <a:avLst/>
          </a:prstGeom>
        </p:spPr>
      </p:pic>
      <p:sp>
        <p:nvSpPr>
          <p:cNvPr id="83" name="Text Box 44">
            <a:extLst>
              <a:ext uri="{FF2B5EF4-FFF2-40B4-BE49-F238E27FC236}">
                <a16:creationId xmlns:a16="http://schemas.microsoft.com/office/drawing/2014/main" id="{FB08AEE2-C6EB-C5CF-A010-C6C5C2D73D5A}"/>
              </a:ext>
            </a:extLst>
          </p:cNvPr>
          <p:cNvSpPr txBox="1">
            <a:spLocks noChangeArrowheads="1"/>
          </p:cNvSpPr>
          <p:nvPr/>
        </p:nvSpPr>
        <p:spPr bwMode="auto">
          <a:xfrm>
            <a:off x="7589359" y="5555574"/>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2022</a:t>
            </a:r>
          </a:p>
        </p:txBody>
      </p:sp>
      <p:sp>
        <p:nvSpPr>
          <p:cNvPr id="84" name="Text Box 44">
            <a:extLst>
              <a:ext uri="{FF2B5EF4-FFF2-40B4-BE49-F238E27FC236}">
                <a16:creationId xmlns:a16="http://schemas.microsoft.com/office/drawing/2014/main" id="{A7BA732B-29E0-F3B9-2FAA-5365992FE41C}"/>
              </a:ext>
            </a:extLst>
          </p:cNvPr>
          <p:cNvSpPr txBox="1">
            <a:spLocks noChangeArrowheads="1"/>
          </p:cNvSpPr>
          <p:nvPr/>
        </p:nvSpPr>
        <p:spPr bwMode="auto">
          <a:xfrm>
            <a:off x="8271387" y="5574060"/>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2023</a:t>
            </a:r>
          </a:p>
        </p:txBody>
      </p:sp>
      <p:pic>
        <p:nvPicPr>
          <p:cNvPr id="85" name="Google Shape;488;p13">
            <a:extLst>
              <a:ext uri="{FF2B5EF4-FFF2-40B4-BE49-F238E27FC236}">
                <a16:creationId xmlns:a16="http://schemas.microsoft.com/office/drawing/2014/main" id="{A12A2957-E6FB-49F1-8779-DFF601D33368}"/>
              </a:ext>
            </a:extLst>
          </p:cNvPr>
          <p:cNvPicPr preferRelativeResize="0">
            <a:picLocks noChangeAspect="1"/>
          </p:cNvPicPr>
          <p:nvPr/>
        </p:nvPicPr>
        <p:blipFill rotWithShape="1">
          <a:blip r:embed="rId36">
            <a:alphaModFix/>
          </a:blip>
          <a:srcRect/>
          <a:stretch/>
        </p:blipFill>
        <p:spPr>
          <a:xfrm>
            <a:off x="7935456" y="3858470"/>
            <a:ext cx="1097280" cy="351762"/>
          </a:xfrm>
          <a:prstGeom prst="rect">
            <a:avLst/>
          </a:prstGeom>
          <a:noFill/>
          <a:ln>
            <a:noFill/>
          </a:ln>
        </p:spPr>
      </p:pic>
      <p:pic>
        <p:nvPicPr>
          <p:cNvPr id="2" name="Google Shape;520;p13">
            <a:extLst>
              <a:ext uri="{FF2B5EF4-FFF2-40B4-BE49-F238E27FC236}">
                <a16:creationId xmlns:a16="http://schemas.microsoft.com/office/drawing/2014/main" id="{9D1C1B02-0DDE-C32B-B0D9-28F60BD336EA}"/>
              </a:ext>
            </a:extLst>
          </p:cNvPr>
          <p:cNvPicPr preferRelativeResize="0"/>
          <p:nvPr/>
        </p:nvPicPr>
        <p:blipFill rotWithShape="1">
          <a:blip r:embed="rId37" cstate="print">
            <a:alphaModFix/>
            <a:extLst>
              <a:ext uri="{28A0092B-C50C-407E-A947-70E740481C1C}">
                <a14:useLocalDpi xmlns:a14="http://schemas.microsoft.com/office/drawing/2010/main"/>
              </a:ext>
            </a:extLst>
          </a:blip>
          <a:srcRect/>
          <a:stretch/>
        </p:blipFill>
        <p:spPr>
          <a:xfrm>
            <a:off x="7478794" y="4949458"/>
            <a:ext cx="716452" cy="333375"/>
          </a:xfrm>
          <a:prstGeom prst="rect">
            <a:avLst/>
          </a:prstGeom>
          <a:noFill/>
          <a:ln>
            <a:noFill/>
          </a:ln>
        </p:spPr>
      </p:pic>
      <p:pic>
        <p:nvPicPr>
          <p:cNvPr id="3" name="Google Shape;510;p13">
            <a:extLst>
              <a:ext uri="{FF2B5EF4-FFF2-40B4-BE49-F238E27FC236}">
                <a16:creationId xmlns:a16="http://schemas.microsoft.com/office/drawing/2014/main" id="{D8AE9225-08A4-7379-E45B-B412388A4BE2}"/>
              </a:ext>
            </a:extLst>
          </p:cNvPr>
          <p:cNvPicPr preferRelativeResize="0"/>
          <p:nvPr/>
        </p:nvPicPr>
        <p:blipFill rotWithShape="1">
          <a:blip r:embed="rId38" cstate="print">
            <a:alphaModFix/>
            <a:extLst>
              <a:ext uri="{28A0092B-C50C-407E-A947-70E740481C1C}">
                <a14:useLocalDpi xmlns:a14="http://schemas.microsoft.com/office/drawing/2010/main"/>
              </a:ext>
            </a:extLst>
          </a:blip>
          <a:srcRect/>
          <a:stretch/>
        </p:blipFill>
        <p:spPr>
          <a:xfrm>
            <a:off x="8293418" y="4887446"/>
            <a:ext cx="394108" cy="421762"/>
          </a:xfrm>
          <a:prstGeom prst="rect">
            <a:avLst/>
          </a:prstGeom>
          <a:noFill/>
          <a:ln>
            <a:noFill/>
          </a:ln>
        </p:spPr>
      </p:pic>
      <p:pic>
        <p:nvPicPr>
          <p:cNvPr id="5" name="Picture 4">
            <a:extLst>
              <a:ext uri="{FF2B5EF4-FFF2-40B4-BE49-F238E27FC236}">
                <a16:creationId xmlns:a16="http://schemas.microsoft.com/office/drawing/2014/main" id="{A16870A7-053A-BE9D-9693-1B73008393CA}"/>
              </a:ext>
            </a:extLst>
          </p:cNvPr>
          <p:cNvPicPr>
            <a:picLocks noChangeAspect="1"/>
          </p:cNvPicPr>
          <p:nvPr/>
        </p:nvPicPr>
        <p:blipFill>
          <a:blip r:embed="rId39"/>
          <a:stretch>
            <a:fillRect/>
          </a:stretch>
        </p:blipFill>
        <p:spPr>
          <a:xfrm>
            <a:off x="7900533" y="2396644"/>
            <a:ext cx="671786" cy="261580"/>
          </a:xfrm>
          <a:prstGeom prst="rect">
            <a:avLst/>
          </a:prstGeom>
        </p:spPr>
      </p:pic>
    </p:spTree>
    <p:extLst>
      <p:ext uri="{BB962C8B-B14F-4D97-AF65-F5344CB8AC3E}">
        <p14:creationId xmlns:p14="http://schemas.microsoft.com/office/powerpoint/2010/main" val="3679194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522511" y="1411286"/>
            <a:ext cx="6224753" cy="5315681"/>
          </a:xfrm>
        </p:spPr>
        <p:txBody>
          <a:bodyPr>
            <a:normAutofit/>
          </a:bodyPr>
          <a:lstStyle/>
          <a:p>
            <a:pPr marL="0" indent="0" algn="ctr">
              <a:buNone/>
            </a:pPr>
            <a:r>
              <a:rPr lang="en-US" sz="4000" dirty="0"/>
              <a:t>Most veterans are disabled and require expensive disability accommodations? </a:t>
            </a:r>
            <a:r>
              <a:rPr lang="en-US" sz="4000" dirty="0">
                <a:latin typeface="+mj-lt"/>
                <a:cs typeface="Aharoni" panose="02010803020104030203" pitchFamily="2" charset="-79"/>
              </a:rPr>
              <a:t> </a:t>
            </a:r>
          </a:p>
          <a:p>
            <a:pPr marL="0" indent="0">
              <a:buNone/>
            </a:pPr>
            <a:endParaRPr lang="en-US" dirty="0">
              <a:latin typeface="+mj-lt"/>
            </a:endParaRPr>
          </a:p>
        </p:txBody>
      </p:sp>
      <p:sp>
        <p:nvSpPr>
          <p:cNvPr id="2" name="Oval 1">
            <a:extLst>
              <a:ext uri="{FF2B5EF4-FFF2-40B4-BE49-F238E27FC236}">
                <a16:creationId xmlns:a16="http://schemas.microsoft.com/office/drawing/2014/main" id="{FCB2D79B-8359-B826-52D5-4951F7FC5A9C}"/>
              </a:ext>
            </a:extLst>
          </p:cNvPr>
          <p:cNvSpPr/>
          <p:nvPr/>
        </p:nvSpPr>
        <p:spPr>
          <a:xfrm>
            <a:off x="1491917" y="3256545"/>
            <a:ext cx="1756531" cy="3220825"/>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Yes</a:t>
            </a:r>
          </a:p>
        </p:txBody>
      </p:sp>
      <p:sp>
        <p:nvSpPr>
          <p:cNvPr id="3" name="Oval 2">
            <a:extLst>
              <a:ext uri="{FF2B5EF4-FFF2-40B4-BE49-F238E27FC236}">
                <a16:creationId xmlns:a16="http://schemas.microsoft.com/office/drawing/2014/main" id="{0F3A24E8-B08D-5D45-28A0-A706B09C3765}"/>
              </a:ext>
            </a:extLst>
          </p:cNvPr>
          <p:cNvSpPr/>
          <p:nvPr/>
        </p:nvSpPr>
        <p:spPr>
          <a:xfrm>
            <a:off x="4022921" y="3256545"/>
            <a:ext cx="1756531" cy="3220825"/>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No</a:t>
            </a:r>
          </a:p>
        </p:txBody>
      </p:sp>
    </p:spTree>
    <p:extLst>
      <p:ext uri="{BB962C8B-B14F-4D97-AF65-F5344CB8AC3E}">
        <p14:creationId xmlns:p14="http://schemas.microsoft.com/office/powerpoint/2010/main" val="850019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E685DC2-AA4A-52CC-2B19-7A7E61FA7C16}"/>
              </a:ext>
            </a:extLst>
          </p:cNvPr>
          <p:cNvSpPr>
            <a:spLocks noGrp="1"/>
          </p:cNvSpPr>
          <p:nvPr>
            <p:ph type="title"/>
          </p:nvPr>
        </p:nvSpPr>
        <p:spPr>
          <a:xfrm>
            <a:off x="1371600" y="685800"/>
            <a:ext cx="9601200" cy="1485900"/>
          </a:xfrm>
        </p:spPr>
        <p:txBody>
          <a:bodyPr/>
          <a:lstStyle/>
          <a:p>
            <a:r>
              <a:rPr lang="en-US" dirty="0">
                <a:latin typeface="Rockwell" panose="02060603020205020403" pitchFamily="18" charset="0"/>
              </a:rPr>
              <a:t>Veteran Myths</a:t>
            </a:r>
          </a:p>
        </p:txBody>
      </p:sp>
      <p:pic>
        <p:nvPicPr>
          <p:cNvPr id="5" name="Graphic 4" descr="Wheelchair Access">
            <a:extLst>
              <a:ext uri="{FF2B5EF4-FFF2-40B4-BE49-F238E27FC236}">
                <a16:creationId xmlns:a16="http://schemas.microsoft.com/office/drawing/2014/main" id="{9D93C080-5930-D17F-F83B-0A3F8A46D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3058" y="115583"/>
            <a:ext cx="1488558" cy="1488558"/>
          </a:xfrm>
          <a:prstGeom prst="rect">
            <a:avLst/>
          </a:prstGeom>
        </p:spPr>
      </p:pic>
      <p:sp>
        <p:nvSpPr>
          <p:cNvPr id="8" name="Content Placeholder 2">
            <a:extLst>
              <a:ext uri="{FF2B5EF4-FFF2-40B4-BE49-F238E27FC236}">
                <a16:creationId xmlns:a16="http://schemas.microsoft.com/office/drawing/2014/main" id="{9CF23302-0CEF-74FB-9BA9-9EA2E367D01D}"/>
              </a:ext>
            </a:extLst>
          </p:cNvPr>
          <p:cNvSpPr txBox="1">
            <a:spLocks/>
          </p:cNvSpPr>
          <p:nvPr/>
        </p:nvSpPr>
        <p:spPr>
          <a:xfrm>
            <a:off x="1371600" y="1985914"/>
            <a:ext cx="10272532" cy="354067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Most veterans are </a:t>
            </a:r>
            <a:r>
              <a:rPr lang="en-US" u="sng" dirty="0"/>
              <a:t>not</a:t>
            </a:r>
            <a:r>
              <a:rPr lang="en-US" dirty="0"/>
              <a:t> disabled and </a:t>
            </a:r>
            <a:r>
              <a:rPr lang="en-US" u="sng" dirty="0"/>
              <a:t>do not</a:t>
            </a:r>
            <a:r>
              <a:rPr lang="en-US" dirty="0"/>
              <a:t> require expensive disability accommodations, 58% of which cost nothing. </a:t>
            </a:r>
          </a:p>
          <a:p>
            <a:pPr lvl="1">
              <a:lnSpc>
                <a:spcPct val="120000"/>
              </a:lnSpc>
            </a:pPr>
            <a:r>
              <a:rPr lang="en-US" dirty="0"/>
              <a:t>&lt;30% of employed US veterans have a service-connected disability</a:t>
            </a:r>
          </a:p>
          <a:p>
            <a:pPr lvl="1">
              <a:lnSpc>
                <a:spcPct val="120000"/>
              </a:lnSpc>
            </a:pPr>
            <a:r>
              <a:rPr lang="en-US" dirty="0"/>
              <a:t>58% said the accommodations needed by their employee cost absolutely nothing.</a:t>
            </a:r>
          </a:p>
          <a:p>
            <a:pPr lvl="1">
              <a:lnSpc>
                <a:spcPct val="120000"/>
              </a:lnSpc>
            </a:pPr>
            <a:r>
              <a:rPr lang="en-US" dirty="0"/>
              <a:t>37% experienced a one-time cost. </a:t>
            </a:r>
          </a:p>
          <a:p>
            <a:pPr lvl="1">
              <a:lnSpc>
                <a:spcPct val="120000"/>
              </a:lnSpc>
            </a:pPr>
            <a:r>
              <a:rPr lang="en-US" dirty="0"/>
              <a:t>3% said the accommodation resulted in an ongoing, annual cost to the company, and </a:t>
            </a:r>
          </a:p>
          <a:p>
            <a:pPr lvl="1">
              <a:lnSpc>
                <a:spcPct val="120000"/>
              </a:lnSpc>
            </a:pPr>
            <a:r>
              <a:rPr lang="en-US" dirty="0"/>
              <a:t>1% said the accommodation required a combination of one-time and annual costs. </a:t>
            </a:r>
          </a:p>
          <a:p>
            <a:pPr lvl="1">
              <a:lnSpc>
                <a:spcPct val="120000"/>
              </a:lnSpc>
            </a:pPr>
            <a:r>
              <a:rPr lang="en-US" dirty="0"/>
              <a:t>When needed, median one-time cost of accommodation was $500. </a:t>
            </a:r>
          </a:p>
        </p:txBody>
      </p:sp>
      <p:sp>
        <p:nvSpPr>
          <p:cNvPr id="9" name="Content Placeholder 2">
            <a:extLst>
              <a:ext uri="{FF2B5EF4-FFF2-40B4-BE49-F238E27FC236}">
                <a16:creationId xmlns:a16="http://schemas.microsoft.com/office/drawing/2014/main" id="{6BBDE52F-5E07-6B6B-39EA-94EF9458B50E}"/>
              </a:ext>
            </a:extLst>
          </p:cNvPr>
          <p:cNvSpPr>
            <a:spLocks noGrp="1"/>
          </p:cNvSpPr>
          <p:nvPr>
            <p:ph idx="1"/>
          </p:nvPr>
        </p:nvSpPr>
        <p:spPr>
          <a:xfrm>
            <a:off x="1371600" y="1536971"/>
            <a:ext cx="10272532" cy="634730"/>
          </a:xfrm>
        </p:spPr>
        <p:txBody>
          <a:bodyPr>
            <a:normAutofit/>
          </a:bodyPr>
          <a:lstStyle/>
          <a:p>
            <a:pPr>
              <a:lnSpc>
                <a:spcPct val="120000"/>
              </a:lnSpc>
            </a:pPr>
            <a:r>
              <a:rPr lang="en-US" b="1" dirty="0"/>
              <a:t>MYTH</a:t>
            </a:r>
            <a:r>
              <a:rPr lang="en-US" dirty="0"/>
              <a:t>: Most veterans require disability accommodations, most of which are costly. </a:t>
            </a:r>
          </a:p>
        </p:txBody>
      </p:sp>
    </p:spTree>
    <p:extLst>
      <p:ext uri="{BB962C8B-B14F-4D97-AF65-F5344CB8AC3E}">
        <p14:creationId xmlns:p14="http://schemas.microsoft.com/office/powerpoint/2010/main" val="553834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769606"/>
            <a:ext cx="5897880" cy="5315681"/>
          </a:xfrm>
        </p:spPr>
        <p:txBody>
          <a:bodyPr>
            <a:normAutofit/>
          </a:bodyPr>
          <a:lstStyle/>
          <a:p>
            <a:pPr marL="0" indent="0" algn="ctr">
              <a:buNone/>
            </a:pPr>
            <a:r>
              <a:rPr lang="en-US" sz="4000" dirty="0">
                <a:latin typeface="+mj-lt"/>
                <a:cs typeface="Aharoni" panose="02010803020104030203" pitchFamily="2" charset="-79"/>
              </a:rPr>
              <a:t>Veterans are neither plentiful nor available. </a:t>
            </a:r>
          </a:p>
          <a:p>
            <a:pPr marL="0" indent="0">
              <a:buNone/>
            </a:pPr>
            <a:endParaRPr lang="en-US" dirty="0">
              <a:latin typeface="+mj-lt"/>
            </a:endParaRPr>
          </a:p>
        </p:txBody>
      </p:sp>
      <p:sp>
        <p:nvSpPr>
          <p:cNvPr id="4" name="Rectangle: Rounded Corners 3">
            <a:extLst>
              <a:ext uri="{FF2B5EF4-FFF2-40B4-BE49-F238E27FC236}">
                <a16:creationId xmlns:a16="http://schemas.microsoft.com/office/drawing/2014/main" id="{C5C38D79-C455-C980-3FAE-97D793ADC20A}"/>
              </a:ext>
            </a:extLst>
          </p:cNvPr>
          <p:cNvSpPr/>
          <p:nvPr/>
        </p:nvSpPr>
        <p:spPr>
          <a:xfrm>
            <a:off x="1185301" y="2474718"/>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93E61E00-206D-88D0-EC3A-52408C746788}"/>
              </a:ext>
            </a:extLst>
          </p:cNvPr>
          <p:cNvSpPr/>
          <p:nvPr/>
        </p:nvSpPr>
        <p:spPr>
          <a:xfrm>
            <a:off x="3751945" y="2474717"/>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Tree>
    <p:extLst>
      <p:ext uri="{BB962C8B-B14F-4D97-AF65-F5344CB8AC3E}">
        <p14:creationId xmlns:p14="http://schemas.microsoft.com/office/powerpoint/2010/main" val="2353552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9938469-FD9B-9071-90AF-BE11E24F13FB}"/>
              </a:ext>
            </a:extLst>
          </p:cNvPr>
          <p:cNvSpPr>
            <a:spLocks noGrp="1"/>
          </p:cNvSpPr>
          <p:nvPr>
            <p:ph type="title"/>
          </p:nvPr>
        </p:nvSpPr>
        <p:spPr>
          <a:xfrm>
            <a:off x="1227217" y="332876"/>
            <a:ext cx="9601200" cy="1485900"/>
          </a:xfrm>
        </p:spPr>
        <p:txBody>
          <a:bodyPr/>
          <a:lstStyle/>
          <a:p>
            <a:r>
              <a:rPr lang="en-US" dirty="0">
                <a:latin typeface="Rockwell" panose="02060603020205020403" pitchFamily="18" charset="0"/>
              </a:rPr>
              <a:t>Veteran Myths</a:t>
            </a:r>
          </a:p>
        </p:txBody>
      </p:sp>
      <p:sp>
        <p:nvSpPr>
          <p:cNvPr id="13" name="Content Placeholder 2">
            <a:extLst>
              <a:ext uri="{FF2B5EF4-FFF2-40B4-BE49-F238E27FC236}">
                <a16:creationId xmlns:a16="http://schemas.microsoft.com/office/drawing/2014/main" id="{40CB4CF5-806D-15F4-F511-619A87898170}"/>
              </a:ext>
            </a:extLst>
          </p:cNvPr>
          <p:cNvSpPr>
            <a:spLocks noGrp="1"/>
          </p:cNvSpPr>
          <p:nvPr>
            <p:ph sz="half" idx="1"/>
          </p:nvPr>
        </p:nvSpPr>
        <p:spPr>
          <a:xfrm>
            <a:off x="1355553" y="1414902"/>
            <a:ext cx="10278094" cy="3956080"/>
          </a:xfrm>
        </p:spPr>
        <p:txBody>
          <a:bodyPr>
            <a:normAutofit/>
          </a:bodyPr>
          <a:lstStyle/>
          <a:p>
            <a:r>
              <a:rPr lang="en-US" sz="3200" dirty="0"/>
              <a:t>MYTH: Veterans are neither plentiful nor available</a:t>
            </a:r>
          </a:p>
          <a:p>
            <a:r>
              <a:rPr lang="en-US" sz="3200" dirty="0"/>
              <a:t>FACT: Veterans ARE plentiful and available</a:t>
            </a:r>
          </a:p>
          <a:p>
            <a:pPr lvl="1"/>
            <a:r>
              <a:rPr lang="en-US" sz="3200" dirty="0"/>
              <a:t>200,000 veterans matriculate into the civilian work sector annually</a:t>
            </a:r>
          </a:p>
          <a:p>
            <a:pPr lvl="1"/>
            <a:r>
              <a:rPr lang="en-US" sz="3200" dirty="0"/>
              <a:t>Veterans are available year-round and on-demand</a:t>
            </a:r>
          </a:p>
          <a:p>
            <a:pPr lvl="1"/>
            <a:r>
              <a:rPr lang="en-US" sz="3200" dirty="0"/>
              <a:t>Academic recruits are only available after graduation</a:t>
            </a:r>
          </a:p>
        </p:txBody>
      </p:sp>
      <p:pic>
        <p:nvPicPr>
          <p:cNvPr id="14" name="Graphic 13" descr="Soldier">
            <a:extLst>
              <a:ext uri="{FF2B5EF4-FFF2-40B4-BE49-F238E27FC236}">
                <a16:creationId xmlns:a16="http://schemas.microsoft.com/office/drawing/2014/main" id="{FEE0E35E-67EA-6B0E-7C54-097A2F0E0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48" y="115904"/>
            <a:ext cx="1543792" cy="1543792"/>
          </a:xfrm>
          <a:prstGeom prst="rect">
            <a:avLst/>
          </a:prstGeom>
        </p:spPr>
      </p:pic>
      <p:sp>
        <p:nvSpPr>
          <p:cNvPr id="15" name="Rectangle 14">
            <a:extLst>
              <a:ext uri="{FF2B5EF4-FFF2-40B4-BE49-F238E27FC236}">
                <a16:creationId xmlns:a16="http://schemas.microsoft.com/office/drawing/2014/main" id="{B56F8A4F-94C6-A2EC-0346-D2DD77B225A7}"/>
              </a:ext>
            </a:extLst>
          </p:cNvPr>
          <p:cNvSpPr/>
          <p:nvPr/>
        </p:nvSpPr>
        <p:spPr>
          <a:xfrm>
            <a:off x="851219" y="5218315"/>
            <a:ext cx="10916239" cy="7030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The U.S. Department of Defense is the nation’s largest employer, with more than 3.5 million individuals – more than the employees of Amazon + McDonalds + FedEx + Target + General Electric combined. </a:t>
            </a:r>
          </a:p>
        </p:txBody>
      </p:sp>
    </p:spTree>
    <p:extLst>
      <p:ext uri="{BB962C8B-B14F-4D97-AF65-F5344CB8AC3E}">
        <p14:creationId xmlns:p14="http://schemas.microsoft.com/office/powerpoint/2010/main" val="3574509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384598"/>
            <a:ext cx="5897880" cy="5315681"/>
          </a:xfrm>
        </p:spPr>
        <p:txBody>
          <a:bodyPr>
            <a:normAutofit/>
          </a:bodyPr>
          <a:lstStyle/>
          <a:p>
            <a:pPr marL="0" indent="0" algn="ctr">
              <a:buNone/>
            </a:pPr>
            <a:r>
              <a:rPr lang="en-US" sz="3600" dirty="0"/>
              <a:t>Employers have no control over Guard or Reserve employees being activated and deployed.</a:t>
            </a:r>
          </a:p>
          <a:p>
            <a:pPr marL="0" indent="0">
              <a:buNone/>
            </a:pPr>
            <a:endParaRPr lang="en-US" sz="1800" dirty="0">
              <a:latin typeface="+mj-lt"/>
            </a:endParaRPr>
          </a:p>
        </p:txBody>
      </p:sp>
      <p:sp>
        <p:nvSpPr>
          <p:cNvPr id="4" name="Rectangle: Rounded Corners 3">
            <a:extLst>
              <a:ext uri="{FF2B5EF4-FFF2-40B4-BE49-F238E27FC236}">
                <a16:creationId xmlns:a16="http://schemas.microsoft.com/office/drawing/2014/main" id="{C5C38D79-C455-C980-3FAE-97D793ADC20A}"/>
              </a:ext>
            </a:extLst>
          </p:cNvPr>
          <p:cNvSpPr/>
          <p:nvPr/>
        </p:nvSpPr>
        <p:spPr>
          <a:xfrm>
            <a:off x="1443791" y="2951747"/>
            <a:ext cx="1906535" cy="3306330"/>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93E61E00-206D-88D0-EC3A-52408C746788}"/>
              </a:ext>
            </a:extLst>
          </p:cNvPr>
          <p:cNvSpPr/>
          <p:nvPr/>
        </p:nvSpPr>
        <p:spPr>
          <a:xfrm>
            <a:off x="4010435" y="2951746"/>
            <a:ext cx="1906535" cy="3306330"/>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Tree>
    <p:extLst>
      <p:ext uri="{BB962C8B-B14F-4D97-AF65-F5344CB8AC3E}">
        <p14:creationId xmlns:p14="http://schemas.microsoft.com/office/powerpoint/2010/main" val="944219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9938469-FD9B-9071-90AF-BE11E24F13FB}"/>
              </a:ext>
            </a:extLst>
          </p:cNvPr>
          <p:cNvSpPr>
            <a:spLocks noGrp="1"/>
          </p:cNvSpPr>
          <p:nvPr>
            <p:ph type="title"/>
          </p:nvPr>
        </p:nvSpPr>
        <p:spPr>
          <a:xfrm>
            <a:off x="1227217" y="332876"/>
            <a:ext cx="9601200" cy="1485900"/>
          </a:xfrm>
        </p:spPr>
        <p:txBody>
          <a:bodyPr/>
          <a:lstStyle/>
          <a:p>
            <a:r>
              <a:rPr lang="en-US" dirty="0">
                <a:latin typeface="Rockwell" panose="02060603020205020403" pitchFamily="18" charset="0"/>
              </a:rPr>
              <a:t>Veteran Myths</a:t>
            </a:r>
          </a:p>
        </p:txBody>
      </p:sp>
      <p:pic>
        <p:nvPicPr>
          <p:cNvPr id="14" name="Graphic 13" descr="Soldier">
            <a:extLst>
              <a:ext uri="{FF2B5EF4-FFF2-40B4-BE49-F238E27FC236}">
                <a16:creationId xmlns:a16="http://schemas.microsoft.com/office/drawing/2014/main" id="{FEE0E35E-67EA-6B0E-7C54-097A2F0E0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48" y="115904"/>
            <a:ext cx="1543792" cy="1543792"/>
          </a:xfrm>
          <a:prstGeom prst="rect">
            <a:avLst/>
          </a:prstGeom>
        </p:spPr>
      </p:pic>
      <p:sp>
        <p:nvSpPr>
          <p:cNvPr id="4" name="Content Placeholder 2">
            <a:extLst>
              <a:ext uri="{FF2B5EF4-FFF2-40B4-BE49-F238E27FC236}">
                <a16:creationId xmlns:a16="http://schemas.microsoft.com/office/drawing/2014/main" id="{4D314999-A1AC-B59A-AD21-7D1375F37417}"/>
              </a:ext>
            </a:extLst>
          </p:cNvPr>
          <p:cNvSpPr>
            <a:spLocks noGrp="1"/>
          </p:cNvSpPr>
          <p:nvPr>
            <p:ph sz="half" idx="1"/>
          </p:nvPr>
        </p:nvSpPr>
        <p:spPr>
          <a:xfrm>
            <a:off x="1371600" y="1110102"/>
            <a:ext cx="10515600" cy="4766431"/>
          </a:xfrm>
        </p:spPr>
        <p:txBody>
          <a:bodyPr>
            <a:normAutofit fontScale="62500" lnSpcReduction="20000"/>
          </a:bodyPr>
          <a:lstStyle/>
          <a:p>
            <a:r>
              <a:rPr lang="en-US" sz="3200" dirty="0"/>
              <a:t>MYTH: There is nothing employers can do to prevent the loss of Reserve Component (RC) members if called to active duty</a:t>
            </a:r>
          </a:p>
          <a:p>
            <a:r>
              <a:rPr lang="en-US" sz="3200" dirty="0"/>
              <a:t>FACT: This is FALSE. All employers have rights to limit the impact of such recalls.</a:t>
            </a:r>
          </a:p>
          <a:p>
            <a:pPr lvl="1"/>
            <a:r>
              <a:rPr lang="en-US" sz="3200" dirty="0"/>
              <a:t>Employers may request that some of their workers be named “key employees” who cannot mobilize. </a:t>
            </a:r>
          </a:p>
          <a:p>
            <a:pPr lvl="1"/>
            <a:r>
              <a:rPr lang="en-US" sz="3200" dirty="0"/>
              <a:t>By law, the Department of Defense must limit the cumulative absences of RC members.</a:t>
            </a:r>
          </a:p>
          <a:p>
            <a:pPr lvl="1"/>
            <a:r>
              <a:rPr lang="en-US" sz="3200" dirty="0"/>
              <a:t>To educate and protect themselves, all employers should join the Employer Support of the Guard and Reserve (ESGR) organization. </a:t>
            </a:r>
          </a:p>
          <a:p>
            <a:pPr lvl="1"/>
            <a:r>
              <a:rPr lang="en-US" sz="3200" dirty="0"/>
              <a:t>ESGR is a DoD program that promotes cooperation between RC members and their civilian employers and helps resolve conflicts arising from an employee's military commitment. </a:t>
            </a:r>
          </a:p>
          <a:p>
            <a:pPr lvl="2"/>
            <a:r>
              <a:rPr lang="en-US" sz="2600" dirty="0"/>
              <a:t>ESGR offers several helpful employer programs.  </a:t>
            </a:r>
          </a:p>
          <a:p>
            <a:pPr lvl="2"/>
            <a:r>
              <a:rPr lang="en-US" sz="2600" dirty="0"/>
              <a:t>ESGR administers an awards program for supportive employers.  </a:t>
            </a:r>
          </a:p>
          <a:p>
            <a:pPr lvl="2"/>
            <a:r>
              <a:rPr lang="en-US" sz="2600" dirty="0"/>
              <a:t>ESGR also provides free mediation services to RC members and their employers.</a:t>
            </a:r>
            <a:r>
              <a:rPr lang="en-US" sz="3000" dirty="0"/>
              <a:t>  </a:t>
            </a:r>
          </a:p>
          <a:p>
            <a:pPr lvl="1"/>
            <a:r>
              <a:rPr lang="en-US" sz="3200" dirty="0"/>
              <a:t>There is no obligation to continue full or differential/partial pay during an RC member’s absence, although many leading companies have such policies. </a:t>
            </a:r>
          </a:p>
        </p:txBody>
      </p:sp>
    </p:spTree>
    <p:extLst>
      <p:ext uri="{BB962C8B-B14F-4D97-AF65-F5344CB8AC3E}">
        <p14:creationId xmlns:p14="http://schemas.microsoft.com/office/powerpoint/2010/main" val="1349179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1411286"/>
            <a:ext cx="5897880" cy="5315681"/>
          </a:xfrm>
        </p:spPr>
        <p:txBody>
          <a:bodyPr>
            <a:normAutofit/>
          </a:bodyPr>
          <a:lstStyle/>
          <a:p>
            <a:pPr marL="0" indent="0" algn="ctr">
              <a:buNone/>
            </a:pPr>
            <a:r>
              <a:rPr lang="en-US" sz="4000" dirty="0">
                <a:latin typeface="+mj-lt"/>
                <a:cs typeface="Aharoni" panose="02010803020104030203" pitchFamily="2" charset="-79"/>
              </a:rPr>
              <a:t>Do veteran hiring programs have quantifiable outcomes?</a:t>
            </a:r>
          </a:p>
          <a:p>
            <a:pPr marL="0" indent="0">
              <a:buNone/>
            </a:pPr>
            <a:endParaRPr lang="en-US" dirty="0">
              <a:latin typeface="+mj-lt"/>
            </a:endParaRPr>
          </a:p>
        </p:txBody>
      </p:sp>
      <p:sp>
        <p:nvSpPr>
          <p:cNvPr id="2" name="Oval 1">
            <a:extLst>
              <a:ext uri="{FF2B5EF4-FFF2-40B4-BE49-F238E27FC236}">
                <a16:creationId xmlns:a16="http://schemas.microsoft.com/office/drawing/2014/main" id="{FCB2D79B-8359-B826-52D5-4951F7FC5A9C}"/>
              </a:ext>
            </a:extLst>
          </p:cNvPr>
          <p:cNvSpPr/>
          <p:nvPr/>
        </p:nvSpPr>
        <p:spPr>
          <a:xfrm>
            <a:off x="1379623" y="3428999"/>
            <a:ext cx="1756531" cy="2839825"/>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Yes</a:t>
            </a:r>
          </a:p>
        </p:txBody>
      </p:sp>
      <p:sp>
        <p:nvSpPr>
          <p:cNvPr id="3" name="Oval 2">
            <a:extLst>
              <a:ext uri="{FF2B5EF4-FFF2-40B4-BE49-F238E27FC236}">
                <a16:creationId xmlns:a16="http://schemas.microsoft.com/office/drawing/2014/main" id="{0F3A24E8-B08D-5D45-28A0-A706B09C3765}"/>
              </a:ext>
            </a:extLst>
          </p:cNvPr>
          <p:cNvSpPr/>
          <p:nvPr/>
        </p:nvSpPr>
        <p:spPr>
          <a:xfrm>
            <a:off x="4231467" y="3428999"/>
            <a:ext cx="1756531" cy="2839825"/>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No</a:t>
            </a:r>
          </a:p>
        </p:txBody>
      </p:sp>
    </p:spTree>
    <p:extLst>
      <p:ext uri="{BB962C8B-B14F-4D97-AF65-F5344CB8AC3E}">
        <p14:creationId xmlns:p14="http://schemas.microsoft.com/office/powerpoint/2010/main" val="3485098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9938469-FD9B-9071-90AF-BE11E24F13FB}"/>
              </a:ext>
            </a:extLst>
          </p:cNvPr>
          <p:cNvSpPr>
            <a:spLocks noGrp="1"/>
          </p:cNvSpPr>
          <p:nvPr>
            <p:ph type="title"/>
          </p:nvPr>
        </p:nvSpPr>
        <p:spPr>
          <a:xfrm>
            <a:off x="1227217" y="332876"/>
            <a:ext cx="9601200" cy="1485900"/>
          </a:xfrm>
        </p:spPr>
        <p:txBody>
          <a:bodyPr/>
          <a:lstStyle/>
          <a:p>
            <a:r>
              <a:rPr lang="en-US" dirty="0">
                <a:latin typeface="Rockwell" panose="02060603020205020403" pitchFamily="18" charset="0"/>
              </a:rPr>
              <a:t>Veteran Myths</a:t>
            </a:r>
          </a:p>
        </p:txBody>
      </p:sp>
      <p:pic>
        <p:nvPicPr>
          <p:cNvPr id="14" name="Graphic 13" descr="Soldier">
            <a:extLst>
              <a:ext uri="{FF2B5EF4-FFF2-40B4-BE49-F238E27FC236}">
                <a16:creationId xmlns:a16="http://schemas.microsoft.com/office/drawing/2014/main" id="{FEE0E35E-67EA-6B0E-7C54-097A2F0E0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48" y="115904"/>
            <a:ext cx="1543792" cy="1543792"/>
          </a:xfrm>
          <a:prstGeom prst="rect">
            <a:avLst/>
          </a:prstGeom>
        </p:spPr>
      </p:pic>
      <p:sp>
        <p:nvSpPr>
          <p:cNvPr id="5" name="Content Placeholder 2">
            <a:extLst>
              <a:ext uri="{FF2B5EF4-FFF2-40B4-BE49-F238E27FC236}">
                <a16:creationId xmlns:a16="http://schemas.microsoft.com/office/drawing/2014/main" id="{DCF719B7-2100-8CFF-E63B-9A96B2A90139}"/>
              </a:ext>
            </a:extLst>
          </p:cNvPr>
          <p:cNvSpPr>
            <a:spLocks noGrp="1"/>
          </p:cNvSpPr>
          <p:nvPr>
            <p:ph idx="1"/>
          </p:nvPr>
        </p:nvSpPr>
        <p:spPr>
          <a:xfrm>
            <a:off x="1371600" y="1034280"/>
            <a:ext cx="9731829" cy="4239684"/>
          </a:xfrm>
        </p:spPr>
        <p:txBody>
          <a:bodyPr>
            <a:noAutofit/>
          </a:bodyPr>
          <a:lstStyle/>
          <a:p>
            <a:pPr lvl="0"/>
            <a:r>
              <a:rPr lang="en-US" sz="2000" dirty="0"/>
              <a:t>MYTH: Veteran Hiring Programs have no quantifiable outcomes</a:t>
            </a:r>
          </a:p>
          <a:p>
            <a:pPr lvl="0"/>
            <a:r>
              <a:rPr lang="en-US" sz="2000" dirty="0"/>
              <a:t>FACT: Veteran Hiring Programs have direct and quantifiable outcomes</a:t>
            </a:r>
          </a:p>
          <a:p>
            <a:pPr lvl="0"/>
            <a:r>
              <a:rPr lang="en-US" sz="2000" dirty="0"/>
              <a:t>The nation’s military community comprises 37 Million individuals who wield $1.2 Trillion in annual buying power</a:t>
            </a:r>
          </a:p>
          <a:p>
            <a:pPr lvl="0"/>
            <a:r>
              <a:rPr lang="en-US" sz="2000" dirty="0"/>
              <a:t>Organizations with the most inclusive and best talent management approaches have several advantages</a:t>
            </a:r>
          </a:p>
          <a:p>
            <a:pPr lvl="1"/>
            <a:r>
              <a:rPr lang="en-US" sz="1800" dirty="0"/>
              <a:t>22% increase in productivity at organizations that create inclusive environments</a:t>
            </a:r>
          </a:p>
          <a:p>
            <a:pPr lvl="1"/>
            <a:r>
              <a:rPr lang="en-US" sz="1800" dirty="0"/>
              <a:t>13 x higher mean cash flow from operations</a:t>
            </a:r>
          </a:p>
          <a:p>
            <a:pPr lvl="1"/>
            <a:r>
              <a:rPr lang="en-US" sz="1800" dirty="0"/>
              <a:t>~4 x more able to deal with personnel performance problems</a:t>
            </a:r>
          </a:p>
          <a:p>
            <a:pPr lvl="1"/>
            <a:r>
              <a:rPr lang="en-US" sz="1800" dirty="0"/>
              <a:t>~3 x more likely to identify and build leaders</a:t>
            </a:r>
          </a:p>
          <a:p>
            <a:pPr lvl="0"/>
            <a:endParaRPr lang="en-US" sz="2000" dirty="0"/>
          </a:p>
        </p:txBody>
      </p:sp>
      <p:sp>
        <p:nvSpPr>
          <p:cNvPr id="8" name="Rectangle 7">
            <a:extLst>
              <a:ext uri="{FF2B5EF4-FFF2-40B4-BE49-F238E27FC236}">
                <a16:creationId xmlns:a16="http://schemas.microsoft.com/office/drawing/2014/main" id="{FABFC769-9AD9-17C1-1198-0B9C1BF44061}"/>
              </a:ext>
            </a:extLst>
          </p:cNvPr>
          <p:cNvSpPr/>
          <p:nvPr/>
        </p:nvSpPr>
        <p:spPr>
          <a:xfrm>
            <a:off x="1371600" y="5025368"/>
            <a:ext cx="9811965" cy="7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Veterans fully employed in optimal career fields will double their career earnings, rates of retention, and job satisfaction.</a:t>
            </a:r>
          </a:p>
        </p:txBody>
      </p:sp>
      <p:pic>
        <p:nvPicPr>
          <p:cNvPr id="9" name="Picture 8" descr="A close up of a logo&#10;&#10;Description generated with very high confidence">
            <a:extLst>
              <a:ext uri="{FF2B5EF4-FFF2-40B4-BE49-F238E27FC236}">
                <a16:creationId xmlns:a16="http://schemas.microsoft.com/office/drawing/2014/main" id="{F51490C0-81B1-5820-230B-42D5EF216837}"/>
              </a:ext>
            </a:extLst>
          </p:cNvPr>
          <p:cNvPicPr>
            <a:picLocks noChangeAspect="1"/>
          </p:cNvPicPr>
          <p:nvPr/>
        </p:nvPicPr>
        <p:blipFill>
          <a:blip r:embed="rId6"/>
          <a:stretch>
            <a:fillRect/>
          </a:stretch>
        </p:blipFill>
        <p:spPr>
          <a:xfrm>
            <a:off x="10571153" y="3544444"/>
            <a:ext cx="1300593" cy="1300593"/>
          </a:xfrm>
          <a:prstGeom prst="rect">
            <a:avLst/>
          </a:prstGeom>
        </p:spPr>
      </p:pic>
    </p:spTree>
    <p:extLst>
      <p:ext uri="{BB962C8B-B14F-4D97-AF65-F5344CB8AC3E}">
        <p14:creationId xmlns:p14="http://schemas.microsoft.com/office/powerpoint/2010/main" val="381380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561060"/>
            <a:ext cx="5897880" cy="5315681"/>
          </a:xfrm>
        </p:spPr>
        <p:txBody>
          <a:bodyPr>
            <a:normAutofit/>
          </a:bodyPr>
          <a:lstStyle/>
          <a:p>
            <a:pPr marL="0" indent="0" algn="ctr">
              <a:buNone/>
            </a:pPr>
            <a:r>
              <a:rPr lang="en-US" sz="4400" dirty="0"/>
              <a:t>Hiring veterans has no direct impact on national security.</a:t>
            </a:r>
          </a:p>
          <a:p>
            <a:pPr marL="0" indent="0">
              <a:buNone/>
            </a:pPr>
            <a:endParaRPr lang="en-US" sz="2400" dirty="0">
              <a:latin typeface="+mj-lt"/>
            </a:endParaRPr>
          </a:p>
        </p:txBody>
      </p:sp>
      <p:sp>
        <p:nvSpPr>
          <p:cNvPr id="4" name="Rectangle: Rounded Corners 3">
            <a:extLst>
              <a:ext uri="{FF2B5EF4-FFF2-40B4-BE49-F238E27FC236}">
                <a16:creationId xmlns:a16="http://schemas.microsoft.com/office/drawing/2014/main" id="{C5C38D79-C455-C980-3FAE-97D793ADC20A}"/>
              </a:ext>
            </a:extLst>
          </p:cNvPr>
          <p:cNvSpPr/>
          <p:nvPr/>
        </p:nvSpPr>
        <p:spPr>
          <a:xfrm>
            <a:off x="1443791" y="2951747"/>
            <a:ext cx="1906535" cy="3306330"/>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93E61E00-206D-88D0-EC3A-52408C746788}"/>
              </a:ext>
            </a:extLst>
          </p:cNvPr>
          <p:cNvSpPr/>
          <p:nvPr/>
        </p:nvSpPr>
        <p:spPr>
          <a:xfrm>
            <a:off x="4010435" y="2951746"/>
            <a:ext cx="1906535" cy="3306330"/>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Tree>
    <p:extLst>
      <p:ext uri="{BB962C8B-B14F-4D97-AF65-F5344CB8AC3E}">
        <p14:creationId xmlns:p14="http://schemas.microsoft.com/office/powerpoint/2010/main" val="2634920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9938469-FD9B-9071-90AF-BE11E24F13FB}"/>
              </a:ext>
            </a:extLst>
          </p:cNvPr>
          <p:cNvSpPr>
            <a:spLocks noGrp="1"/>
          </p:cNvSpPr>
          <p:nvPr>
            <p:ph type="title"/>
          </p:nvPr>
        </p:nvSpPr>
        <p:spPr>
          <a:xfrm>
            <a:off x="1227217" y="332876"/>
            <a:ext cx="9601200" cy="1485900"/>
          </a:xfrm>
        </p:spPr>
        <p:txBody>
          <a:bodyPr/>
          <a:lstStyle/>
          <a:p>
            <a:r>
              <a:rPr lang="en-US" dirty="0">
                <a:latin typeface="Rockwell" panose="02060603020205020403" pitchFamily="18" charset="0"/>
              </a:rPr>
              <a:t>Veteran Myths</a:t>
            </a:r>
          </a:p>
        </p:txBody>
      </p:sp>
      <p:pic>
        <p:nvPicPr>
          <p:cNvPr id="14" name="Graphic 13" descr="Soldier">
            <a:extLst>
              <a:ext uri="{FF2B5EF4-FFF2-40B4-BE49-F238E27FC236}">
                <a16:creationId xmlns:a16="http://schemas.microsoft.com/office/drawing/2014/main" id="{FEE0E35E-67EA-6B0E-7C54-097A2F0E0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48" y="115904"/>
            <a:ext cx="1543792" cy="1543792"/>
          </a:xfrm>
          <a:prstGeom prst="rect">
            <a:avLst/>
          </a:prstGeom>
        </p:spPr>
      </p:pic>
      <p:sp>
        <p:nvSpPr>
          <p:cNvPr id="4" name="Content Placeholder 2">
            <a:extLst>
              <a:ext uri="{FF2B5EF4-FFF2-40B4-BE49-F238E27FC236}">
                <a16:creationId xmlns:a16="http://schemas.microsoft.com/office/drawing/2014/main" id="{FF1F9C46-6E62-25CD-7F7C-0DC85B7D9F1C}"/>
              </a:ext>
            </a:extLst>
          </p:cNvPr>
          <p:cNvSpPr>
            <a:spLocks noGrp="1"/>
          </p:cNvSpPr>
          <p:nvPr>
            <p:ph idx="1"/>
          </p:nvPr>
        </p:nvSpPr>
        <p:spPr>
          <a:xfrm>
            <a:off x="1371600" y="1147952"/>
            <a:ext cx="9601200" cy="4109852"/>
          </a:xfrm>
        </p:spPr>
        <p:txBody>
          <a:bodyPr>
            <a:normAutofit lnSpcReduction="10000"/>
          </a:bodyPr>
          <a:lstStyle/>
          <a:p>
            <a:r>
              <a:rPr lang="en-US" dirty="0"/>
              <a:t>MYTH: Hiring veterans has no direct impact to National Security</a:t>
            </a:r>
          </a:p>
          <a:p>
            <a:r>
              <a:rPr lang="en-US" dirty="0"/>
              <a:t>FACT: Hiring veterans has a direct and quantifiable impact to National Security</a:t>
            </a:r>
          </a:p>
          <a:p>
            <a:pPr lvl="1"/>
            <a:r>
              <a:rPr lang="en-US" dirty="0"/>
              <a:t>Full time employment directly offsets all other veteran social determinants of health issues and is directly correlated to lower suicidality in the post-9/11 veteran cohort.</a:t>
            </a:r>
          </a:p>
          <a:p>
            <a:pPr lvl="1"/>
            <a:r>
              <a:rPr lang="en-US" dirty="0"/>
              <a:t>If military service is not seen as providing a gateway to successful civilian careers, future recruits may be dissuaded from serving. </a:t>
            </a:r>
            <a:r>
              <a:rPr lang="en-US" b="1" dirty="0"/>
              <a:t>It is thus a matter of national security.</a:t>
            </a:r>
          </a:p>
          <a:p>
            <a:pPr lvl="1"/>
            <a:r>
              <a:rPr lang="en-US" dirty="0"/>
              <a:t>The Department of Defense (DoD) must pay Unemployment Insurance for Ex-Servicemembers (UCX) to states whose veterans are not employed. These funds, whose amounts have varied from </a:t>
            </a:r>
            <a:r>
              <a:rPr lang="en-US" b="1" dirty="0"/>
              <a:t>$200-900+ Million </a:t>
            </a:r>
            <a:r>
              <a:rPr lang="en-US" dirty="0"/>
              <a:t>in recent years, subtract from DoD’s operating budget and thereby sacrifice funds that could otherwise be spent on our common defense. </a:t>
            </a:r>
          </a:p>
        </p:txBody>
      </p:sp>
      <p:pic>
        <p:nvPicPr>
          <p:cNvPr id="10" name="Picture 2" descr="Security Security Checked Icon | Windows 8 Iconpack | Icons8">
            <a:extLst>
              <a:ext uri="{FF2B5EF4-FFF2-40B4-BE49-F238E27FC236}">
                <a16:creationId xmlns:a16="http://schemas.microsoft.com/office/drawing/2014/main" id="{694EF7B8-CF70-72FB-438A-122276296E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7691" y="4316976"/>
            <a:ext cx="1308593" cy="130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505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4D159BD-DF6F-CC16-3F87-87413600FB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1546" y="2631989"/>
            <a:ext cx="1190901" cy="1782355"/>
          </a:xfrm>
          <a:prstGeom prst="rect">
            <a:avLst/>
          </a:prstGeom>
        </p:spPr>
      </p:pic>
      <p:sp>
        <p:nvSpPr>
          <p:cNvPr id="6" name="TextBox 5">
            <a:extLst>
              <a:ext uri="{FF2B5EF4-FFF2-40B4-BE49-F238E27FC236}">
                <a16:creationId xmlns:a16="http://schemas.microsoft.com/office/drawing/2014/main" id="{DB4D0D0B-345F-AA84-0D01-235F7DE430E6}"/>
              </a:ext>
            </a:extLst>
          </p:cNvPr>
          <p:cNvSpPr txBox="1"/>
          <p:nvPr/>
        </p:nvSpPr>
        <p:spPr>
          <a:xfrm>
            <a:off x="2433145" y="2364826"/>
            <a:ext cx="9758855" cy="2092881"/>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0"/>
              </a:rPr>
              <a:t>Hiring Veterans</a:t>
            </a:r>
          </a:p>
          <a:p>
            <a:r>
              <a:rPr lang="en-US" sz="5400" dirty="0">
                <a:solidFill>
                  <a:schemeClr val="bg1"/>
                </a:solidFill>
                <a:latin typeface="Rockwell" panose="02060603020205020403" pitchFamily="18" charset="0"/>
              </a:rPr>
              <a:t>My Assertion</a:t>
            </a:r>
          </a:p>
        </p:txBody>
      </p:sp>
      <p:pic>
        <p:nvPicPr>
          <p:cNvPr id="7" name="Picture 6">
            <a:extLst>
              <a:ext uri="{FF2B5EF4-FFF2-40B4-BE49-F238E27FC236}">
                <a16:creationId xmlns:a16="http://schemas.microsoft.com/office/drawing/2014/main" id="{A83378C1-4DBD-5A7C-2738-490B9AB3D2A3}"/>
              </a:ext>
            </a:extLst>
          </p:cNvPr>
          <p:cNvPicPr>
            <a:picLocks noChangeAspect="1"/>
          </p:cNvPicPr>
          <p:nvPr/>
        </p:nvPicPr>
        <p:blipFill>
          <a:blip r:embed="rId5"/>
          <a:stretch>
            <a:fillRect/>
          </a:stretch>
        </p:blipFill>
        <p:spPr>
          <a:xfrm>
            <a:off x="10236103" y="226746"/>
            <a:ext cx="1898091" cy="653787"/>
          </a:xfrm>
          <a:prstGeom prst="rect">
            <a:avLst/>
          </a:prstGeom>
        </p:spPr>
      </p:pic>
    </p:spTree>
    <p:extLst>
      <p:ext uri="{BB962C8B-B14F-4D97-AF65-F5344CB8AC3E}">
        <p14:creationId xmlns:p14="http://schemas.microsoft.com/office/powerpoint/2010/main" val="1507253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561060"/>
            <a:ext cx="5897880" cy="5315681"/>
          </a:xfrm>
        </p:spPr>
        <p:txBody>
          <a:bodyPr>
            <a:normAutofit/>
          </a:bodyPr>
          <a:lstStyle/>
          <a:p>
            <a:pPr marL="0" indent="0" algn="ctr">
              <a:buNone/>
            </a:pPr>
            <a:r>
              <a:rPr lang="en-US" sz="4400" dirty="0"/>
              <a:t>Most organizations have veteran hiring programs in place.</a:t>
            </a:r>
          </a:p>
          <a:p>
            <a:pPr marL="0" indent="0">
              <a:buNone/>
            </a:pPr>
            <a:endParaRPr lang="en-US" sz="2400" dirty="0">
              <a:latin typeface="+mj-lt"/>
            </a:endParaRPr>
          </a:p>
        </p:txBody>
      </p:sp>
      <p:sp>
        <p:nvSpPr>
          <p:cNvPr id="4" name="Rectangle: Rounded Corners 3">
            <a:extLst>
              <a:ext uri="{FF2B5EF4-FFF2-40B4-BE49-F238E27FC236}">
                <a16:creationId xmlns:a16="http://schemas.microsoft.com/office/drawing/2014/main" id="{C5C38D79-C455-C980-3FAE-97D793ADC20A}"/>
              </a:ext>
            </a:extLst>
          </p:cNvPr>
          <p:cNvSpPr/>
          <p:nvPr/>
        </p:nvSpPr>
        <p:spPr>
          <a:xfrm>
            <a:off x="1443791" y="2951747"/>
            <a:ext cx="1906535" cy="3306330"/>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93E61E00-206D-88D0-EC3A-52408C746788}"/>
              </a:ext>
            </a:extLst>
          </p:cNvPr>
          <p:cNvSpPr/>
          <p:nvPr/>
        </p:nvSpPr>
        <p:spPr>
          <a:xfrm>
            <a:off x="4010435" y="2951746"/>
            <a:ext cx="1906535" cy="3306330"/>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Tree>
    <p:extLst>
      <p:ext uri="{BB962C8B-B14F-4D97-AF65-F5344CB8AC3E}">
        <p14:creationId xmlns:p14="http://schemas.microsoft.com/office/powerpoint/2010/main" val="4063819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9938469-FD9B-9071-90AF-BE11E24F13FB}"/>
              </a:ext>
            </a:extLst>
          </p:cNvPr>
          <p:cNvSpPr>
            <a:spLocks noGrp="1"/>
          </p:cNvSpPr>
          <p:nvPr>
            <p:ph type="title"/>
          </p:nvPr>
        </p:nvSpPr>
        <p:spPr>
          <a:xfrm>
            <a:off x="1227217" y="332876"/>
            <a:ext cx="9601200" cy="1485900"/>
          </a:xfrm>
        </p:spPr>
        <p:txBody>
          <a:bodyPr/>
          <a:lstStyle/>
          <a:p>
            <a:r>
              <a:rPr lang="en-US" dirty="0">
                <a:latin typeface="Rockwell" panose="02060603020205020403" pitchFamily="18" charset="0"/>
              </a:rPr>
              <a:t>Veteran Myths</a:t>
            </a:r>
          </a:p>
        </p:txBody>
      </p:sp>
      <p:pic>
        <p:nvPicPr>
          <p:cNvPr id="14" name="Graphic 13" descr="Soldier">
            <a:extLst>
              <a:ext uri="{FF2B5EF4-FFF2-40B4-BE49-F238E27FC236}">
                <a16:creationId xmlns:a16="http://schemas.microsoft.com/office/drawing/2014/main" id="{FEE0E35E-67EA-6B0E-7C54-097A2F0E0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48" y="115904"/>
            <a:ext cx="1543792" cy="1543792"/>
          </a:xfrm>
          <a:prstGeom prst="rect">
            <a:avLst/>
          </a:prstGeom>
        </p:spPr>
      </p:pic>
      <p:sp>
        <p:nvSpPr>
          <p:cNvPr id="4" name="Content Placeholder 2">
            <a:extLst>
              <a:ext uri="{FF2B5EF4-FFF2-40B4-BE49-F238E27FC236}">
                <a16:creationId xmlns:a16="http://schemas.microsoft.com/office/drawing/2014/main" id="{33C71CC7-3276-11E2-55DE-E89F375C69F1}"/>
              </a:ext>
            </a:extLst>
          </p:cNvPr>
          <p:cNvSpPr>
            <a:spLocks noGrp="1"/>
          </p:cNvSpPr>
          <p:nvPr>
            <p:ph idx="1"/>
          </p:nvPr>
        </p:nvSpPr>
        <p:spPr>
          <a:xfrm>
            <a:off x="1371600" y="1165619"/>
            <a:ext cx="9601200" cy="4236563"/>
          </a:xfrm>
        </p:spPr>
        <p:txBody>
          <a:bodyPr>
            <a:normAutofit/>
          </a:bodyPr>
          <a:lstStyle/>
          <a:p>
            <a:r>
              <a:rPr lang="en-US" dirty="0"/>
              <a:t>MYTH: Most organizations have veteran hiring programs in place</a:t>
            </a:r>
          </a:p>
          <a:p>
            <a:r>
              <a:rPr lang="en-US" dirty="0"/>
              <a:t>FACT: Most organizations are not structured to capitalize on the opportunity</a:t>
            </a:r>
          </a:p>
          <a:p>
            <a:pPr lvl="1"/>
            <a:r>
              <a:rPr lang="en-US" dirty="0"/>
              <a:t>90% of small businesses, who make up &gt; 99% of the businesses in the country and responsible for 42% of new jobs, do NOT intentionally hire veterans</a:t>
            </a:r>
          </a:p>
          <a:p>
            <a:pPr lvl="1"/>
            <a:r>
              <a:rPr lang="en-US" dirty="0"/>
              <a:t>According to a Korn Ferry survey of 700 businesses:</a:t>
            </a:r>
          </a:p>
          <a:p>
            <a:pPr lvl="2"/>
            <a:r>
              <a:rPr lang="en-US" dirty="0"/>
              <a:t>80% of organizations do NOT have veteran-specific hiring programs</a:t>
            </a:r>
          </a:p>
          <a:p>
            <a:pPr lvl="2"/>
            <a:r>
              <a:rPr lang="en-US" dirty="0"/>
              <a:t>71% of organizations do NOT provide talent acquisition professionals training on hiring veterans</a:t>
            </a:r>
          </a:p>
          <a:p>
            <a:pPr lvl="2"/>
            <a:r>
              <a:rPr lang="en-US" dirty="0"/>
              <a:t>52% of organizations do NOT provide onboarding or transition support to veteran hires</a:t>
            </a:r>
          </a:p>
        </p:txBody>
      </p:sp>
      <p:sp>
        <p:nvSpPr>
          <p:cNvPr id="2" name="Rectangle 1">
            <a:extLst>
              <a:ext uri="{FF2B5EF4-FFF2-40B4-BE49-F238E27FC236}">
                <a16:creationId xmlns:a16="http://schemas.microsoft.com/office/drawing/2014/main" id="{500CBA9D-1433-EEE9-4FFC-1D62862EA90E}"/>
              </a:ext>
            </a:extLst>
          </p:cNvPr>
          <p:cNvSpPr/>
          <p:nvPr/>
        </p:nvSpPr>
        <p:spPr>
          <a:xfrm>
            <a:off x="2358210" y="6098891"/>
            <a:ext cx="7817718" cy="723481"/>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…and yet…</a:t>
            </a:r>
          </a:p>
        </p:txBody>
      </p:sp>
    </p:spTree>
    <p:extLst>
      <p:ext uri="{BB962C8B-B14F-4D97-AF65-F5344CB8AC3E}">
        <p14:creationId xmlns:p14="http://schemas.microsoft.com/office/powerpoint/2010/main" val="4141886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3"/>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6D06670-1655-8579-61FC-48769D5A864A}"/>
              </a:ext>
            </a:extLst>
          </p:cNvPr>
          <p:cNvSpPr>
            <a:spLocks noGrp="1"/>
          </p:cNvSpPr>
          <p:nvPr>
            <p:ph type="title"/>
          </p:nvPr>
        </p:nvSpPr>
        <p:spPr>
          <a:xfrm>
            <a:off x="557784" y="685800"/>
            <a:ext cx="9601200" cy="747074"/>
          </a:xfrm>
        </p:spPr>
        <p:txBody>
          <a:bodyPr/>
          <a:lstStyle/>
          <a:p>
            <a:r>
              <a:rPr lang="en-US" dirty="0">
                <a:latin typeface="Rockwell" panose="02060603020205020403" pitchFamily="18" charset="0"/>
              </a:rPr>
              <a:t>Business Value of Veterans</a:t>
            </a:r>
          </a:p>
        </p:txBody>
      </p:sp>
      <p:sp>
        <p:nvSpPr>
          <p:cNvPr id="9" name="Content Placeholder 2">
            <a:extLst>
              <a:ext uri="{FF2B5EF4-FFF2-40B4-BE49-F238E27FC236}">
                <a16:creationId xmlns:a16="http://schemas.microsoft.com/office/drawing/2014/main" id="{14BFD05A-CDDA-E272-9D67-AB56084DFE8C}"/>
              </a:ext>
            </a:extLst>
          </p:cNvPr>
          <p:cNvSpPr>
            <a:spLocks noGrp="1"/>
          </p:cNvSpPr>
          <p:nvPr>
            <p:ph idx="1"/>
          </p:nvPr>
        </p:nvSpPr>
        <p:spPr>
          <a:xfrm>
            <a:off x="557784" y="1564849"/>
            <a:ext cx="9601200" cy="4302551"/>
          </a:xfrm>
        </p:spPr>
        <p:txBody>
          <a:bodyPr>
            <a:normAutofit fontScale="92500" lnSpcReduction="20000"/>
          </a:bodyPr>
          <a:lstStyle/>
          <a:p>
            <a:r>
              <a:rPr lang="en-US" sz="1800" dirty="0">
                <a:latin typeface="+mj-lt"/>
              </a:rPr>
              <a:t>VA: “a person who served in the active military, naval, or air service, and who was discharged or released therefrom under conditions other than dishonorable.”</a:t>
            </a:r>
          </a:p>
          <a:p>
            <a:endParaRPr lang="en-US" sz="1800" dirty="0">
              <a:latin typeface="+mj-lt"/>
            </a:endParaRPr>
          </a:p>
          <a:p>
            <a:r>
              <a:rPr lang="en-US" sz="1800" dirty="0">
                <a:latin typeface="+mj-lt"/>
              </a:rPr>
              <a:t>Entrepreneurial</a:t>
            </a:r>
          </a:p>
          <a:p>
            <a:r>
              <a:rPr lang="en-US" sz="1800" dirty="0">
                <a:latin typeface="+mj-lt"/>
              </a:rPr>
              <a:t>Assume high levels of trust</a:t>
            </a:r>
          </a:p>
          <a:p>
            <a:r>
              <a:rPr lang="en-US" sz="1800" dirty="0">
                <a:latin typeface="+mj-lt"/>
              </a:rPr>
              <a:t>Adept at skill transfer across contexts/tasks</a:t>
            </a:r>
          </a:p>
          <a:p>
            <a:r>
              <a:rPr lang="en-US" sz="1800" dirty="0">
                <a:latin typeface="+mj-lt"/>
              </a:rPr>
              <a:t>Have advanced technical training</a:t>
            </a:r>
          </a:p>
          <a:p>
            <a:r>
              <a:rPr lang="en-US" sz="1800" dirty="0">
                <a:latin typeface="+mj-lt"/>
              </a:rPr>
              <a:t>Comfortable/adept in discontinuous environments</a:t>
            </a:r>
          </a:p>
          <a:p>
            <a:r>
              <a:rPr lang="en-US" sz="1800" dirty="0">
                <a:latin typeface="+mj-lt"/>
              </a:rPr>
              <a:t>High levels of resilience</a:t>
            </a:r>
          </a:p>
          <a:p>
            <a:r>
              <a:rPr lang="en-US" sz="1800" dirty="0">
                <a:latin typeface="+mj-lt"/>
              </a:rPr>
              <a:t>Advanced team-building skills</a:t>
            </a:r>
          </a:p>
          <a:p>
            <a:r>
              <a:rPr lang="en-US" sz="1800" dirty="0">
                <a:latin typeface="+mj-lt"/>
              </a:rPr>
              <a:t>Strong organizational commitment</a:t>
            </a:r>
          </a:p>
          <a:p>
            <a:r>
              <a:rPr lang="en-US" sz="1800" dirty="0">
                <a:latin typeface="+mj-lt"/>
              </a:rPr>
              <a:t>Have had cross-cultural experiences</a:t>
            </a:r>
          </a:p>
          <a:p>
            <a:r>
              <a:rPr lang="en-US" sz="1800" dirty="0">
                <a:latin typeface="+mj-lt"/>
              </a:rPr>
              <a:t>Experience/skill in diverse work settings</a:t>
            </a:r>
          </a:p>
        </p:txBody>
      </p:sp>
      <p:pic>
        <p:nvPicPr>
          <p:cNvPr id="2" name="Picture 1" descr="A close up of a logo&#10;&#10;Description generated with very high confidence">
            <a:extLst>
              <a:ext uri="{FF2B5EF4-FFF2-40B4-BE49-F238E27FC236}">
                <a16:creationId xmlns:a16="http://schemas.microsoft.com/office/drawing/2014/main" id="{859121BB-541A-94A0-C683-3E5621C36C80}"/>
              </a:ext>
            </a:extLst>
          </p:cNvPr>
          <p:cNvPicPr>
            <a:picLocks noChangeAspect="1"/>
          </p:cNvPicPr>
          <p:nvPr/>
        </p:nvPicPr>
        <p:blipFill>
          <a:blip r:embed="rId5"/>
          <a:stretch>
            <a:fillRect/>
          </a:stretch>
        </p:blipFill>
        <p:spPr>
          <a:xfrm>
            <a:off x="10890445" y="264256"/>
            <a:ext cx="1300593" cy="1300593"/>
          </a:xfrm>
          <a:prstGeom prst="rect">
            <a:avLst/>
          </a:prstGeom>
        </p:spPr>
      </p:pic>
      <p:sp>
        <p:nvSpPr>
          <p:cNvPr id="3" name="Right Brace 2">
            <a:extLst>
              <a:ext uri="{FF2B5EF4-FFF2-40B4-BE49-F238E27FC236}">
                <a16:creationId xmlns:a16="http://schemas.microsoft.com/office/drawing/2014/main" id="{3B126418-26F8-0857-D794-933253095CAD}"/>
              </a:ext>
            </a:extLst>
          </p:cNvPr>
          <p:cNvSpPr/>
          <p:nvPr/>
        </p:nvSpPr>
        <p:spPr>
          <a:xfrm>
            <a:off x="5399450" y="2391951"/>
            <a:ext cx="970671" cy="341470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FFFC9BB9-3147-B6CC-EF52-4409F1002C8C}"/>
              </a:ext>
            </a:extLst>
          </p:cNvPr>
          <p:cNvSpPr/>
          <p:nvPr/>
        </p:nvSpPr>
        <p:spPr>
          <a:xfrm>
            <a:off x="6291073" y="2395135"/>
            <a:ext cx="1828800" cy="914400"/>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Promoted faster</a:t>
            </a:r>
          </a:p>
        </p:txBody>
      </p:sp>
      <p:sp>
        <p:nvSpPr>
          <p:cNvPr id="5" name="Rectangle: Rounded Corners 4">
            <a:extLst>
              <a:ext uri="{FF2B5EF4-FFF2-40B4-BE49-F238E27FC236}">
                <a16:creationId xmlns:a16="http://schemas.microsoft.com/office/drawing/2014/main" id="{15719758-72AA-62C2-050B-481891FFBB93}"/>
              </a:ext>
            </a:extLst>
          </p:cNvPr>
          <p:cNvSpPr/>
          <p:nvPr/>
        </p:nvSpPr>
        <p:spPr>
          <a:xfrm>
            <a:off x="7251192" y="3393354"/>
            <a:ext cx="1828800" cy="914400"/>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Perform better</a:t>
            </a:r>
          </a:p>
        </p:txBody>
      </p:sp>
      <p:sp>
        <p:nvSpPr>
          <p:cNvPr id="12" name="Rectangle: Rounded Corners 11">
            <a:extLst>
              <a:ext uri="{FF2B5EF4-FFF2-40B4-BE49-F238E27FC236}">
                <a16:creationId xmlns:a16="http://schemas.microsoft.com/office/drawing/2014/main" id="{7FB4AFDB-CBD2-B048-A759-766537C0EF22}"/>
              </a:ext>
            </a:extLst>
          </p:cNvPr>
          <p:cNvSpPr/>
          <p:nvPr/>
        </p:nvSpPr>
        <p:spPr>
          <a:xfrm>
            <a:off x="8211312" y="4391572"/>
            <a:ext cx="1828800" cy="914400"/>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Easier to manage</a:t>
            </a:r>
          </a:p>
        </p:txBody>
      </p:sp>
      <p:sp>
        <p:nvSpPr>
          <p:cNvPr id="13" name="TextBox 12">
            <a:extLst>
              <a:ext uri="{FF2B5EF4-FFF2-40B4-BE49-F238E27FC236}">
                <a16:creationId xmlns:a16="http://schemas.microsoft.com/office/drawing/2014/main" id="{21519E29-FC58-1455-D65F-8D26BFD73E5E}"/>
              </a:ext>
            </a:extLst>
          </p:cNvPr>
          <p:cNvSpPr txBox="1"/>
          <p:nvPr/>
        </p:nvSpPr>
        <p:spPr>
          <a:xfrm>
            <a:off x="7386299" y="5437320"/>
            <a:ext cx="3287989" cy="369332"/>
          </a:xfrm>
          <a:prstGeom prst="rect">
            <a:avLst/>
          </a:prstGeom>
          <a:noFill/>
        </p:spPr>
        <p:txBody>
          <a:bodyPr wrap="square" rtlCol="0">
            <a:spAutoFit/>
          </a:bodyPr>
          <a:lstStyle/>
          <a:p>
            <a:r>
              <a:rPr lang="en-US" dirty="0"/>
              <a:t>…than their non-veteran peers</a:t>
            </a:r>
          </a:p>
        </p:txBody>
      </p:sp>
    </p:spTree>
    <p:extLst>
      <p:ext uri="{BB962C8B-B14F-4D97-AF65-F5344CB8AC3E}">
        <p14:creationId xmlns:p14="http://schemas.microsoft.com/office/powerpoint/2010/main" val="3664383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0F787DA-591E-C2EB-0154-659EE3739A28}"/>
              </a:ext>
            </a:extLst>
          </p:cNvPr>
          <p:cNvSpPr txBox="1">
            <a:spLocks/>
          </p:cNvSpPr>
          <p:nvPr/>
        </p:nvSpPr>
        <p:spPr>
          <a:xfrm>
            <a:off x="960012" y="452718"/>
            <a:ext cx="9913734"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Rockwell" panose="02060603020205020403" pitchFamily="18" charset="0"/>
              </a:rPr>
              <a:t>Demand &amp; Supply of Workplace Skills</a:t>
            </a:r>
          </a:p>
        </p:txBody>
      </p:sp>
      <p:sp>
        <p:nvSpPr>
          <p:cNvPr id="10" name="Flowchart: Off-page Connector 9">
            <a:extLst>
              <a:ext uri="{FF2B5EF4-FFF2-40B4-BE49-F238E27FC236}">
                <a16:creationId xmlns:a16="http://schemas.microsoft.com/office/drawing/2014/main" id="{A119AECA-EF2D-C08E-477C-1A355D928A62}"/>
              </a:ext>
            </a:extLst>
          </p:cNvPr>
          <p:cNvSpPr/>
          <p:nvPr/>
        </p:nvSpPr>
        <p:spPr>
          <a:xfrm rot="16200000">
            <a:off x="1734434" y="837607"/>
            <a:ext cx="3572086" cy="5661332"/>
          </a:xfrm>
          <a:prstGeom prst="flowChartOffpageConnector">
            <a:avLst/>
          </a:prstGeom>
          <a:solidFill>
            <a:schemeClr val="tx1"/>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lIns="0" tIns="91440" rIns="0" bIns="0" rtlCol="0" anchor="ctr"/>
          <a:lstStyle/>
          <a:p>
            <a:pPr algn="ctr"/>
            <a:r>
              <a:rPr lang="en-US" sz="2400" b="1" dirty="0"/>
              <a:t>Most Important Skills Cited by Civilian Employers for Workplace Success</a:t>
            </a:r>
            <a:endParaRPr lang="en-US" sz="2400" baseline="30000" dirty="0"/>
          </a:p>
          <a:p>
            <a:endParaRPr lang="en-US" dirty="0"/>
          </a:p>
          <a:p>
            <a:pPr marL="285750" indent="-285750">
              <a:buFont typeface="Arial" panose="020B0604020202020204" pitchFamily="34" charset="0"/>
              <a:buChar char="•"/>
            </a:pPr>
            <a:r>
              <a:rPr lang="en-US" dirty="0"/>
              <a:t>Professionalism / Work Ethic</a:t>
            </a:r>
          </a:p>
          <a:p>
            <a:pPr marL="285750" indent="-285750">
              <a:buFont typeface="Arial" panose="020B0604020202020204" pitchFamily="34" charset="0"/>
              <a:buChar char="•"/>
            </a:pPr>
            <a:r>
              <a:rPr lang="en-US" dirty="0"/>
              <a:t>Teamwork / Collaboration</a:t>
            </a:r>
          </a:p>
          <a:p>
            <a:pPr marL="285750" indent="-285750">
              <a:buFont typeface="Arial" panose="020B0604020202020204" pitchFamily="34" charset="0"/>
              <a:buChar char="•"/>
            </a:pPr>
            <a:r>
              <a:rPr lang="en-US" dirty="0"/>
              <a:t>Oral and written communication</a:t>
            </a:r>
          </a:p>
          <a:p>
            <a:pPr marL="285750" indent="-285750">
              <a:buFont typeface="Arial" panose="020B0604020202020204" pitchFamily="34" charset="0"/>
              <a:buChar char="•"/>
            </a:pPr>
            <a:r>
              <a:rPr lang="en-US" dirty="0"/>
              <a:t>Critical thinking / problem solving</a:t>
            </a:r>
          </a:p>
          <a:p>
            <a:pPr marL="285750" indent="-285750">
              <a:buFont typeface="Arial" panose="020B0604020202020204" pitchFamily="34" charset="0"/>
              <a:buChar char="•"/>
            </a:pPr>
            <a:r>
              <a:rPr lang="en-US" dirty="0"/>
              <a:t>Ethics / social responsibility</a:t>
            </a:r>
          </a:p>
        </p:txBody>
      </p:sp>
      <p:sp>
        <p:nvSpPr>
          <p:cNvPr id="11" name="Flowchart: Off-page Connector 10">
            <a:extLst>
              <a:ext uri="{FF2B5EF4-FFF2-40B4-BE49-F238E27FC236}">
                <a16:creationId xmlns:a16="http://schemas.microsoft.com/office/drawing/2014/main" id="{6E7C5748-0C9D-F08F-FED3-2F0ADB0A436F}"/>
              </a:ext>
            </a:extLst>
          </p:cNvPr>
          <p:cNvSpPr/>
          <p:nvPr/>
        </p:nvSpPr>
        <p:spPr>
          <a:xfrm rot="5400000" flipH="1">
            <a:off x="7378603" y="837606"/>
            <a:ext cx="3572086" cy="5661332"/>
          </a:xfrm>
          <a:prstGeom prst="flowChartOffpageConnector">
            <a:avLst/>
          </a:prstGeom>
          <a:solidFill>
            <a:schemeClr val="tx1"/>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2400" b="1" dirty="0"/>
              <a:t>Skills Strengthened or Enhanced by Military Service</a:t>
            </a:r>
            <a:endParaRPr lang="en-US" sz="2400" baseline="30000" dirty="0"/>
          </a:p>
          <a:p>
            <a:pPr algn="ctr"/>
            <a:endParaRPr lang="en-US" dirty="0"/>
          </a:p>
          <a:p>
            <a:pPr marL="285750" indent="-285750">
              <a:buFont typeface="Arial" panose="020B0604020202020204" pitchFamily="34" charset="0"/>
              <a:buChar char="•"/>
            </a:pPr>
            <a:r>
              <a:rPr lang="en-US" dirty="0"/>
              <a:t>Work Ethic / Discipline</a:t>
            </a:r>
          </a:p>
          <a:p>
            <a:pPr marL="285750" indent="-285750">
              <a:buFont typeface="Arial" panose="020B0604020202020204" pitchFamily="34" charset="0"/>
              <a:buChar char="•"/>
            </a:pPr>
            <a:r>
              <a:rPr lang="en-US" dirty="0"/>
              <a:t>Leadership &amp; management skills</a:t>
            </a:r>
          </a:p>
          <a:p>
            <a:pPr marL="285750" indent="-285750">
              <a:buFont typeface="Arial" panose="020B0604020202020204" pitchFamily="34" charset="0"/>
              <a:buChar char="•"/>
            </a:pPr>
            <a:r>
              <a:rPr lang="en-US" dirty="0"/>
              <a:t>Mental toughness</a:t>
            </a:r>
          </a:p>
          <a:p>
            <a:pPr marL="285750" indent="-285750">
              <a:buFont typeface="Arial" panose="020B0604020202020204" pitchFamily="34" charset="0"/>
              <a:buChar char="•"/>
            </a:pPr>
            <a:r>
              <a:rPr lang="en-US" dirty="0"/>
              <a:t>Adaptation to different challenges</a:t>
            </a:r>
          </a:p>
          <a:p>
            <a:pPr marL="285750" indent="-285750">
              <a:buFont typeface="Arial" panose="020B0604020202020204" pitchFamily="34" charset="0"/>
              <a:buChar char="•"/>
            </a:pPr>
            <a:r>
              <a:rPr lang="en-US" dirty="0"/>
              <a:t>Professionalism</a:t>
            </a:r>
          </a:p>
        </p:txBody>
      </p:sp>
      <p:sp>
        <p:nvSpPr>
          <p:cNvPr id="2" name="Rectangle 1">
            <a:extLst>
              <a:ext uri="{FF2B5EF4-FFF2-40B4-BE49-F238E27FC236}">
                <a16:creationId xmlns:a16="http://schemas.microsoft.com/office/drawing/2014/main" id="{0BF18C26-7526-4F4B-3F58-C5FE61503339}"/>
              </a:ext>
            </a:extLst>
          </p:cNvPr>
          <p:cNvSpPr/>
          <p:nvPr/>
        </p:nvSpPr>
        <p:spPr>
          <a:xfrm>
            <a:off x="2358210" y="6098891"/>
            <a:ext cx="7817718" cy="723481"/>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So what is getting in the way?</a:t>
            </a:r>
          </a:p>
        </p:txBody>
      </p:sp>
    </p:spTree>
    <p:extLst>
      <p:ext uri="{BB962C8B-B14F-4D97-AF65-F5344CB8AC3E}">
        <p14:creationId xmlns:p14="http://schemas.microsoft.com/office/powerpoint/2010/main" val="423834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4D159BD-DF6F-CC16-3F87-87413600FB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1546" y="2631989"/>
            <a:ext cx="1190901" cy="1782355"/>
          </a:xfrm>
          <a:prstGeom prst="rect">
            <a:avLst/>
          </a:prstGeom>
        </p:spPr>
      </p:pic>
      <p:sp>
        <p:nvSpPr>
          <p:cNvPr id="6" name="TextBox 5">
            <a:extLst>
              <a:ext uri="{FF2B5EF4-FFF2-40B4-BE49-F238E27FC236}">
                <a16:creationId xmlns:a16="http://schemas.microsoft.com/office/drawing/2014/main" id="{DB4D0D0B-345F-AA84-0D01-235F7DE430E6}"/>
              </a:ext>
            </a:extLst>
          </p:cNvPr>
          <p:cNvSpPr txBox="1"/>
          <p:nvPr/>
        </p:nvSpPr>
        <p:spPr>
          <a:xfrm>
            <a:off x="2433145" y="2364826"/>
            <a:ext cx="9758855" cy="2092881"/>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0"/>
              </a:rPr>
              <a:t>Hiring Veterans</a:t>
            </a:r>
          </a:p>
          <a:p>
            <a:r>
              <a:rPr lang="en-US" sz="5400" dirty="0">
                <a:solidFill>
                  <a:schemeClr val="bg1"/>
                </a:solidFill>
                <a:latin typeface="Rockwell" panose="02060603020205020403" pitchFamily="18" charset="0"/>
              </a:rPr>
              <a:t>Why The Problem Exists</a:t>
            </a:r>
          </a:p>
        </p:txBody>
      </p:sp>
      <p:pic>
        <p:nvPicPr>
          <p:cNvPr id="7" name="Picture 6">
            <a:extLst>
              <a:ext uri="{FF2B5EF4-FFF2-40B4-BE49-F238E27FC236}">
                <a16:creationId xmlns:a16="http://schemas.microsoft.com/office/drawing/2014/main" id="{77F98746-FE68-EB1E-8409-F98949215055}"/>
              </a:ext>
            </a:extLst>
          </p:cNvPr>
          <p:cNvPicPr>
            <a:picLocks noChangeAspect="1"/>
          </p:cNvPicPr>
          <p:nvPr/>
        </p:nvPicPr>
        <p:blipFill>
          <a:blip r:embed="rId5"/>
          <a:stretch>
            <a:fillRect/>
          </a:stretch>
        </p:blipFill>
        <p:spPr>
          <a:xfrm>
            <a:off x="10236103" y="226746"/>
            <a:ext cx="1898091" cy="653787"/>
          </a:xfrm>
          <a:prstGeom prst="rect">
            <a:avLst/>
          </a:prstGeom>
        </p:spPr>
      </p:pic>
    </p:spTree>
    <p:extLst>
      <p:ext uri="{BB962C8B-B14F-4D97-AF65-F5344CB8AC3E}">
        <p14:creationId xmlns:p14="http://schemas.microsoft.com/office/powerpoint/2010/main" val="1714520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F65D9-6EB8-29C3-D1F4-887C153ED83E}"/>
              </a:ext>
            </a:extLst>
          </p:cNvPr>
          <p:cNvPicPr>
            <a:picLocks noChangeAspect="1"/>
          </p:cNvPicPr>
          <p:nvPr/>
        </p:nvPicPr>
        <p:blipFill>
          <a:blip r:embed="rId3"/>
          <a:stretch>
            <a:fillRect/>
          </a:stretch>
        </p:blipFill>
        <p:spPr>
          <a:xfrm>
            <a:off x="0" y="-1"/>
            <a:ext cx="12390120" cy="8258687"/>
          </a:xfrm>
          <a:prstGeom prst="rect">
            <a:avLst/>
          </a:prstGeom>
        </p:spPr>
      </p:pic>
      <p:sp>
        <p:nvSpPr>
          <p:cNvPr id="4" name="Rectangle 3">
            <a:extLst>
              <a:ext uri="{FF2B5EF4-FFF2-40B4-BE49-F238E27FC236}">
                <a16:creationId xmlns:a16="http://schemas.microsoft.com/office/drawing/2014/main" id="{DBA9A88E-27CD-F6B1-8E7B-12CA2E268BB2}"/>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a:xfrm>
            <a:off x="1031357" y="451874"/>
            <a:ext cx="10383569" cy="1485900"/>
          </a:xfrm>
        </p:spPr>
        <p:txBody>
          <a:bodyPr vert="horz" lIns="91440" tIns="45720" rIns="91440" bIns="45720" rtlCol="0" anchor="t">
            <a:normAutofit/>
          </a:bodyPr>
          <a:lstStyle/>
          <a:p>
            <a:r>
              <a:rPr lang="en-US" dirty="0">
                <a:latin typeface="Rockwell" panose="02060603020205020403" pitchFamily="18" charset="0"/>
              </a:rPr>
              <a:t>The Civil-Military Divide – A Definition</a:t>
            </a:r>
          </a:p>
        </p:txBody>
      </p:sp>
      <p:sp>
        <p:nvSpPr>
          <p:cNvPr id="20" name="TextBox 19">
            <a:extLst>
              <a:ext uri="{FF2B5EF4-FFF2-40B4-BE49-F238E27FC236}">
                <a16:creationId xmlns:a16="http://schemas.microsoft.com/office/drawing/2014/main" id="{BB9D665C-A842-49D9-9723-A84A92052506}"/>
              </a:ext>
            </a:extLst>
          </p:cNvPr>
          <p:cNvSpPr txBox="1"/>
          <p:nvPr/>
        </p:nvSpPr>
        <p:spPr>
          <a:xfrm>
            <a:off x="1371599" y="6127529"/>
            <a:ext cx="9793705" cy="646331"/>
          </a:xfrm>
          <a:prstGeom prst="rect">
            <a:avLst/>
          </a:prstGeom>
          <a:solidFill>
            <a:srgbClr val="FFC000"/>
          </a:solidFill>
          <a:ln>
            <a:solidFill>
              <a:srgbClr val="FFC000"/>
            </a:solidFill>
          </a:ln>
        </p:spPr>
        <p:txBody>
          <a:bodyPr wrap="square" rtlCol="0">
            <a:spAutoFit/>
          </a:bodyPr>
          <a:lstStyle/>
          <a:p>
            <a:pPr algn="ctr"/>
            <a:r>
              <a:rPr lang="en-US" dirty="0"/>
              <a:t>This drives a fundamental disconnect between what veterans expect of employers and what employers expect of veterans</a:t>
            </a:r>
          </a:p>
        </p:txBody>
      </p:sp>
      <p:sp>
        <p:nvSpPr>
          <p:cNvPr id="7" name="Freeform: Shape 6">
            <a:extLst>
              <a:ext uri="{FF2B5EF4-FFF2-40B4-BE49-F238E27FC236}">
                <a16:creationId xmlns:a16="http://schemas.microsoft.com/office/drawing/2014/main" id="{0FFCADC6-E9B7-44AA-BBD1-30526FD2E336}"/>
              </a:ext>
            </a:extLst>
          </p:cNvPr>
          <p:cNvSpPr/>
          <p:nvPr/>
        </p:nvSpPr>
        <p:spPr>
          <a:xfrm>
            <a:off x="5096614" y="1523811"/>
            <a:ext cx="4568616" cy="810229"/>
          </a:xfrm>
          <a:custGeom>
            <a:avLst/>
            <a:gdLst>
              <a:gd name="connsiteX0" fmla="*/ 135041 w 810228"/>
              <a:gd name="connsiteY0" fmla="*/ 0 h 4568615"/>
              <a:gd name="connsiteX1" fmla="*/ 675187 w 810228"/>
              <a:gd name="connsiteY1" fmla="*/ 0 h 4568615"/>
              <a:gd name="connsiteX2" fmla="*/ 810228 w 810228"/>
              <a:gd name="connsiteY2" fmla="*/ 135041 h 4568615"/>
              <a:gd name="connsiteX3" fmla="*/ 810228 w 810228"/>
              <a:gd name="connsiteY3" fmla="*/ 4568615 h 4568615"/>
              <a:gd name="connsiteX4" fmla="*/ 810228 w 810228"/>
              <a:gd name="connsiteY4" fmla="*/ 4568615 h 4568615"/>
              <a:gd name="connsiteX5" fmla="*/ 0 w 810228"/>
              <a:gd name="connsiteY5" fmla="*/ 4568615 h 4568615"/>
              <a:gd name="connsiteX6" fmla="*/ 0 w 810228"/>
              <a:gd name="connsiteY6" fmla="*/ 4568615 h 4568615"/>
              <a:gd name="connsiteX7" fmla="*/ 0 w 810228"/>
              <a:gd name="connsiteY7" fmla="*/ 135041 h 4568615"/>
              <a:gd name="connsiteX8" fmla="*/ 135041 w 810228"/>
              <a:gd name="connsiteY8" fmla="*/ 0 h 456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228" h="4568615">
                <a:moveTo>
                  <a:pt x="810228" y="761455"/>
                </a:moveTo>
                <a:lnTo>
                  <a:pt x="810228" y="3807160"/>
                </a:lnTo>
                <a:cubicBezTo>
                  <a:pt x="810228" y="4227698"/>
                  <a:pt x="799506" y="4568612"/>
                  <a:pt x="786279" y="4568612"/>
                </a:cubicBezTo>
                <a:lnTo>
                  <a:pt x="0" y="4568612"/>
                </a:lnTo>
                <a:lnTo>
                  <a:pt x="0" y="4568612"/>
                </a:lnTo>
                <a:lnTo>
                  <a:pt x="0" y="3"/>
                </a:lnTo>
                <a:lnTo>
                  <a:pt x="0" y="3"/>
                </a:lnTo>
                <a:lnTo>
                  <a:pt x="786279" y="3"/>
                </a:lnTo>
                <a:cubicBezTo>
                  <a:pt x="799506" y="3"/>
                  <a:pt x="810228" y="340917"/>
                  <a:pt x="810228" y="761455"/>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911" tIns="60507" rIns="81462" bIns="60508" numCol="1" spcCol="1270" anchor="ctr" anchorCtr="0">
            <a:noAutofit/>
          </a:bodyPr>
          <a:lstStyle/>
          <a:p>
            <a:pPr marL="57150" lvl="1" indent="-57150" algn="l" defTabSz="488950">
              <a:lnSpc>
                <a:spcPct val="90000"/>
              </a:lnSpc>
              <a:spcBef>
                <a:spcPct val="0"/>
              </a:spcBef>
              <a:spcAft>
                <a:spcPct val="15000"/>
              </a:spcAft>
              <a:buChar char="•"/>
            </a:pPr>
            <a:r>
              <a:rPr lang="en-US" sz="1400" kern="1200" dirty="0"/>
              <a:t>The nation’s civilian population and</a:t>
            </a:r>
          </a:p>
          <a:p>
            <a:pPr marL="57150" lvl="1" indent="-57150" algn="l" defTabSz="488950">
              <a:lnSpc>
                <a:spcPct val="90000"/>
              </a:lnSpc>
              <a:spcBef>
                <a:spcPct val="0"/>
              </a:spcBef>
              <a:spcAft>
                <a:spcPct val="15000"/>
              </a:spcAft>
              <a:buChar char="•"/>
            </a:pPr>
            <a:r>
              <a:rPr lang="en-US" sz="1400" kern="1200" dirty="0"/>
              <a:t>Those who serve in the all-volunteer military</a:t>
            </a:r>
          </a:p>
        </p:txBody>
      </p:sp>
      <p:sp>
        <p:nvSpPr>
          <p:cNvPr id="8" name="Freeform: Shape 7">
            <a:extLst>
              <a:ext uri="{FF2B5EF4-FFF2-40B4-BE49-F238E27FC236}">
                <a16:creationId xmlns:a16="http://schemas.microsoft.com/office/drawing/2014/main" id="{B7EEDB06-ADC2-4551-BD1D-87F249CE4B88}"/>
              </a:ext>
            </a:extLst>
          </p:cNvPr>
          <p:cNvSpPr/>
          <p:nvPr/>
        </p:nvSpPr>
        <p:spPr>
          <a:xfrm>
            <a:off x="2526769" y="1422532"/>
            <a:ext cx="2569846" cy="1012786"/>
          </a:xfrm>
          <a:custGeom>
            <a:avLst/>
            <a:gdLst>
              <a:gd name="connsiteX0" fmla="*/ 0 w 2569846"/>
              <a:gd name="connsiteY0" fmla="*/ 168801 h 1012786"/>
              <a:gd name="connsiteX1" fmla="*/ 168801 w 2569846"/>
              <a:gd name="connsiteY1" fmla="*/ 0 h 1012786"/>
              <a:gd name="connsiteX2" fmla="*/ 2401045 w 2569846"/>
              <a:gd name="connsiteY2" fmla="*/ 0 h 1012786"/>
              <a:gd name="connsiteX3" fmla="*/ 2569846 w 2569846"/>
              <a:gd name="connsiteY3" fmla="*/ 168801 h 1012786"/>
              <a:gd name="connsiteX4" fmla="*/ 2569846 w 2569846"/>
              <a:gd name="connsiteY4" fmla="*/ 843985 h 1012786"/>
              <a:gd name="connsiteX5" fmla="*/ 2401045 w 2569846"/>
              <a:gd name="connsiteY5" fmla="*/ 1012786 h 1012786"/>
              <a:gd name="connsiteX6" fmla="*/ 168801 w 2569846"/>
              <a:gd name="connsiteY6" fmla="*/ 1012786 h 1012786"/>
              <a:gd name="connsiteX7" fmla="*/ 0 w 2569846"/>
              <a:gd name="connsiteY7" fmla="*/ 843985 h 1012786"/>
              <a:gd name="connsiteX8" fmla="*/ 0 w 2569846"/>
              <a:gd name="connsiteY8" fmla="*/ 168801 h 101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9846" h="1012786">
                <a:moveTo>
                  <a:pt x="0" y="168801"/>
                </a:moveTo>
                <a:cubicBezTo>
                  <a:pt x="0" y="75575"/>
                  <a:pt x="75575" y="0"/>
                  <a:pt x="168801" y="0"/>
                </a:cubicBezTo>
                <a:lnTo>
                  <a:pt x="2401045" y="0"/>
                </a:lnTo>
                <a:cubicBezTo>
                  <a:pt x="2494271" y="0"/>
                  <a:pt x="2569846" y="75575"/>
                  <a:pt x="2569846" y="168801"/>
                </a:cubicBezTo>
                <a:lnTo>
                  <a:pt x="2569846" y="843985"/>
                </a:lnTo>
                <a:cubicBezTo>
                  <a:pt x="2569846" y="937211"/>
                  <a:pt x="2494271" y="1012786"/>
                  <a:pt x="2401045" y="1012786"/>
                </a:cubicBezTo>
                <a:lnTo>
                  <a:pt x="168801" y="1012786"/>
                </a:lnTo>
                <a:cubicBezTo>
                  <a:pt x="75575" y="1012786"/>
                  <a:pt x="0" y="937211"/>
                  <a:pt x="0" y="843985"/>
                </a:cubicBezTo>
                <a:lnTo>
                  <a:pt x="0" y="168801"/>
                </a:lnTo>
                <a:close/>
              </a:path>
            </a:pathLst>
          </a:custGeom>
          <a:solidFill>
            <a:schemeClr val="tx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9450" tIns="89445" rIns="129450" bIns="89445" numCol="1" spcCol="1270" anchor="ctr" anchorCtr="0">
            <a:noAutofit/>
          </a:bodyPr>
          <a:lstStyle/>
          <a:p>
            <a:pPr marL="0" lvl="0" indent="0" algn="ctr" defTabSz="933450">
              <a:lnSpc>
                <a:spcPct val="90000"/>
              </a:lnSpc>
              <a:spcBef>
                <a:spcPct val="0"/>
              </a:spcBef>
              <a:spcAft>
                <a:spcPct val="35000"/>
              </a:spcAft>
              <a:buNone/>
            </a:pPr>
            <a:r>
              <a:rPr lang="en-US" sz="2100" kern="1200" dirty="0"/>
              <a:t>A lack of understanding between…</a:t>
            </a:r>
          </a:p>
        </p:txBody>
      </p:sp>
      <p:sp>
        <p:nvSpPr>
          <p:cNvPr id="9" name="Freeform: Shape 8">
            <a:extLst>
              <a:ext uri="{FF2B5EF4-FFF2-40B4-BE49-F238E27FC236}">
                <a16:creationId xmlns:a16="http://schemas.microsoft.com/office/drawing/2014/main" id="{8326E882-13B4-4AB9-A673-8E8689C97DFC}"/>
              </a:ext>
            </a:extLst>
          </p:cNvPr>
          <p:cNvSpPr/>
          <p:nvPr/>
        </p:nvSpPr>
        <p:spPr>
          <a:xfrm>
            <a:off x="5096614" y="2587237"/>
            <a:ext cx="4568616" cy="810229"/>
          </a:xfrm>
          <a:custGeom>
            <a:avLst/>
            <a:gdLst>
              <a:gd name="connsiteX0" fmla="*/ 135041 w 810228"/>
              <a:gd name="connsiteY0" fmla="*/ 0 h 4568615"/>
              <a:gd name="connsiteX1" fmla="*/ 675187 w 810228"/>
              <a:gd name="connsiteY1" fmla="*/ 0 h 4568615"/>
              <a:gd name="connsiteX2" fmla="*/ 810228 w 810228"/>
              <a:gd name="connsiteY2" fmla="*/ 135041 h 4568615"/>
              <a:gd name="connsiteX3" fmla="*/ 810228 w 810228"/>
              <a:gd name="connsiteY3" fmla="*/ 4568615 h 4568615"/>
              <a:gd name="connsiteX4" fmla="*/ 810228 w 810228"/>
              <a:gd name="connsiteY4" fmla="*/ 4568615 h 4568615"/>
              <a:gd name="connsiteX5" fmla="*/ 0 w 810228"/>
              <a:gd name="connsiteY5" fmla="*/ 4568615 h 4568615"/>
              <a:gd name="connsiteX6" fmla="*/ 0 w 810228"/>
              <a:gd name="connsiteY6" fmla="*/ 4568615 h 4568615"/>
              <a:gd name="connsiteX7" fmla="*/ 0 w 810228"/>
              <a:gd name="connsiteY7" fmla="*/ 135041 h 4568615"/>
              <a:gd name="connsiteX8" fmla="*/ 135041 w 810228"/>
              <a:gd name="connsiteY8" fmla="*/ 0 h 456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228" h="4568615">
                <a:moveTo>
                  <a:pt x="810228" y="761455"/>
                </a:moveTo>
                <a:lnTo>
                  <a:pt x="810228" y="3807160"/>
                </a:lnTo>
                <a:cubicBezTo>
                  <a:pt x="810228" y="4227698"/>
                  <a:pt x="799506" y="4568612"/>
                  <a:pt x="786279" y="4568612"/>
                </a:cubicBezTo>
                <a:lnTo>
                  <a:pt x="0" y="4568612"/>
                </a:lnTo>
                <a:lnTo>
                  <a:pt x="0" y="4568612"/>
                </a:lnTo>
                <a:lnTo>
                  <a:pt x="0" y="3"/>
                </a:lnTo>
                <a:lnTo>
                  <a:pt x="0" y="3"/>
                </a:lnTo>
                <a:lnTo>
                  <a:pt x="786279" y="3"/>
                </a:lnTo>
                <a:cubicBezTo>
                  <a:pt x="799506" y="3"/>
                  <a:pt x="810228" y="340917"/>
                  <a:pt x="810228" y="761455"/>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911" tIns="60507" rIns="81462" bIns="60508" numCol="1" spcCol="1270" anchor="ctr" anchorCtr="0">
            <a:noAutofit/>
          </a:bodyPr>
          <a:lstStyle/>
          <a:p>
            <a:pPr marL="57150" lvl="1" indent="-57150" algn="l" defTabSz="488950">
              <a:lnSpc>
                <a:spcPct val="90000"/>
              </a:lnSpc>
              <a:spcBef>
                <a:spcPct val="0"/>
              </a:spcBef>
              <a:spcAft>
                <a:spcPct val="15000"/>
              </a:spcAft>
              <a:buChar char="•"/>
            </a:pPr>
            <a:r>
              <a:rPr lang="en-US" sz="1400" kern="1200" dirty="0"/>
              <a:t>Geographic</a:t>
            </a:r>
          </a:p>
          <a:p>
            <a:pPr marL="57150" lvl="1" indent="-57150" algn="l" defTabSz="488950">
              <a:lnSpc>
                <a:spcPct val="90000"/>
              </a:lnSpc>
              <a:spcBef>
                <a:spcPct val="0"/>
              </a:spcBef>
              <a:spcAft>
                <a:spcPct val="15000"/>
              </a:spcAft>
              <a:buChar char="•"/>
            </a:pPr>
            <a:r>
              <a:rPr lang="en-US" sz="1400" kern="1200" dirty="0"/>
              <a:t>Demographic</a:t>
            </a:r>
          </a:p>
          <a:p>
            <a:pPr marL="57150" lvl="1" indent="-57150" algn="l" defTabSz="488950">
              <a:lnSpc>
                <a:spcPct val="90000"/>
              </a:lnSpc>
              <a:spcBef>
                <a:spcPct val="0"/>
              </a:spcBef>
              <a:spcAft>
                <a:spcPct val="15000"/>
              </a:spcAft>
              <a:buChar char="•"/>
            </a:pPr>
            <a:r>
              <a:rPr lang="en-US" sz="1400" kern="1200" dirty="0"/>
              <a:t>Cultural</a:t>
            </a:r>
          </a:p>
          <a:p>
            <a:pPr marL="57150" lvl="1" indent="-57150" algn="l" defTabSz="488950">
              <a:lnSpc>
                <a:spcPct val="90000"/>
              </a:lnSpc>
              <a:spcBef>
                <a:spcPct val="0"/>
              </a:spcBef>
              <a:spcAft>
                <a:spcPct val="15000"/>
              </a:spcAft>
              <a:buChar char="•"/>
            </a:pPr>
            <a:r>
              <a:rPr lang="en-US" sz="1400" kern="1200" dirty="0"/>
              <a:t>Social</a:t>
            </a:r>
          </a:p>
        </p:txBody>
      </p:sp>
      <p:sp>
        <p:nvSpPr>
          <p:cNvPr id="10" name="Freeform: Shape 9">
            <a:extLst>
              <a:ext uri="{FF2B5EF4-FFF2-40B4-BE49-F238E27FC236}">
                <a16:creationId xmlns:a16="http://schemas.microsoft.com/office/drawing/2014/main" id="{7611595A-0DAD-4256-871B-A4B8A53CFFF5}"/>
              </a:ext>
            </a:extLst>
          </p:cNvPr>
          <p:cNvSpPr/>
          <p:nvPr/>
        </p:nvSpPr>
        <p:spPr>
          <a:xfrm>
            <a:off x="2526769" y="2485958"/>
            <a:ext cx="2569846" cy="1012786"/>
          </a:xfrm>
          <a:custGeom>
            <a:avLst/>
            <a:gdLst>
              <a:gd name="connsiteX0" fmla="*/ 0 w 2569846"/>
              <a:gd name="connsiteY0" fmla="*/ 168801 h 1012786"/>
              <a:gd name="connsiteX1" fmla="*/ 168801 w 2569846"/>
              <a:gd name="connsiteY1" fmla="*/ 0 h 1012786"/>
              <a:gd name="connsiteX2" fmla="*/ 2401045 w 2569846"/>
              <a:gd name="connsiteY2" fmla="*/ 0 h 1012786"/>
              <a:gd name="connsiteX3" fmla="*/ 2569846 w 2569846"/>
              <a:gd name="connsiteY3" fmla="*/ 168801 h 1012786"/>
              <a:gd name="connsiteX4" fmla="*/ 2569846 w 2569846"/>
              <a:gd name="connsiteY4" fmla="*/ 843985 h 1012786"/>
              <a:gd name="connsiteX5" fmla="*/ 2401045 w 2569846"/>
              <a:gd name="connsiteY5" fmla="*/ 1012786 h 1012786"/>
              <a:gd name="connsiteX6" fmla="*/ 168801 w 2569846"/>
              <a:gd name="connsiteY6" fmla="*/ 1012786 h 1012786"/>
              <a:gd name="connsiteX7" fmla="*/ 0 w 2569846"/>
              <a:gd name="connsiteY7" fmla="*/ 843985 h 1012786"/>
              <a:gd name="connsiteX8" fmla="*/ 0 w 2569846"/>
              <a:gd name="connsiteY8" fmla="*/ 168801 h 101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9846" h="1012786">
                <a:moveTo>
                  <a:pt x="0" y="168801"/>
                </a:moveTo>
                <a:cubicBezTo>
                  <a:pt x="0" y="75575"/>
                  <a:pt x="75575" y="0"/>
                  <a:pt x="168801" y="0"/>
                </a:cubicBezTo>
                <a:lnTo>
                  <a:pt x="2401045" y="0"/>
                </a:lnTo>
                <a:cubicBezTo>
                  <a:pt x="2494271" y="0"/>
                  <a:pt x="2569846" y="75575"/>
                  <a:pt x="2569846" y="168801"/>
                </a:cubicBezTo>
                <a:lnTo>
                  <a:pt x="2569846" y="843985"/>
                </a:lnTo>
                <a:cubicBezTo>
                  <a:pt x="2569846" y="937211"/>
                  <a:pt x="2494271" y="1012786"/>
                  <a:pt x="2401045" y="1012786"/>
                </a:cubicBezTo>
                <a:lnTo>
                  <a:pt x="168801" y="1012786"/>
                </a:lnTo>
                <a:cubicBezTo>
                  <a:pt x="75575" y="1012786"/>
                  <a:pt x="0" y="937211"/>
                  <a:pt x="0" y="843985"/>
                </a:cubicBezTo>
                <a:lnTo>
                  <a:pt x="0" y="168801"/>
                </a:lnTo>
                <a:close/>
              </a:path>
            </a:pathLst>
          </a:custGeom>
          <a:solidFill>
            <a:schemeClr val="tx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9450" tIns="89445" rIns="129450" bIns="89445" numCol="1" spcCol="1270" anchor="ctr" anchorCtr="0">
            <a:noAutofit/>
          </a:bodyPr>
          <a:lstStyle/>
          <a:p>
            <a:pPr marL="0" lvl="0" indent="0" algn="ctr" defTabSz="933450">
              <a:lnSpc>
                <a:spcPct val="90000"/>
              </a:lnSpc>
              <a:spcBef>
                <a:spcPct val="0"/>
              </a:spcBef>
              <a:spcAft>
                <a:spcPct val="35000"/>
              </a:spcAft>
              <a:buNone/>
            </a:pPr>
            <a:r>
              <a:rPr lang="en-US" sz="2100" kern="1200" dirty="0"/>
              <a:t>Characterized by issues along multiple dimensions</a:t>
            </a:r>
          </a:p>
        </p:txBody>
      </p:sp>
      <p:sp>
        <p:nvSpPr>
          <p:cNvPr id="11" name="Freeform: Shape 10">
            <a:extLst>
              <a:ext uri="{FF2B5EF4-FFF2-40B4-BE49-F238E27FC236}">
                <a16:creationId xmlns:a16="http://schemas.microsoft.com/office/drawing/2014/main" id="{971E7E6D-17CA-4993-80CB-C42F3372472A}"/>
              </a:ext>
            </a:extLst>
          </p:cNvPr>
          <p:cNvSpPr/>
          <p:nvPr/>
        </p:nvSpPr>
        <p:spPr>
          <a:xfrm>
            <a:off x="5096614" y="3650661"/>
            <a:ext cx="4568616" cy="810229"/>
          </a:xfrm>
          <a:custGeom>
            <a:avLst/>
            <a:gdLst>
              <a:gd name="connsiteX0" fmla="*/ 135041 w 810228"/>
              <a:gd name="connsiteY0" fmla="*/ 0 h 4568615"/>
              <a:gd name="connsiteX1" fmla="*/ 675187 w 810228"/>
              <a:gd name="connsiteY1" fmla="*/ 0 h 4568615"/>
              <a:gd name="connsiteX2" fmla="*/ 810228 w 810228"/>
              <a:gd name="connsiteY2" fmla="*/ 135041 h 4568615"/>
              <a:gd name="connsiteX3" fmla="*/ 810228 w 810228"/>
              <a:gd name="connsiteY3" fmla="*/ 4568615 h 4568615"/>
              <a:gd name="connsiteX4" fmla="*/ 810228 w 810228"/>
              <a:gd name="connsiteY4" fmla="*/ 4568615 h 4568615"/>
              <a:gd name="connsiteX5" fmla="*/ 0 w 810228"/>
              <a:gd name="connsiteY5" fmla="*/ 4568615 h 4568615"/>
              <a:gd name="connsiteX6" fmla="*/ 0 w 810228"/>
              <a:gd name="connsiteY6" fmla="*/ 4568615 h 4568615"/>
              <a:gd name="connsiteX7" fmla="*/ 0 w 810228"/>
              <a:gd name="connsiteY7" fmla="*/ 135041 h 4568615"/>
              <a:gd name="connsiteX8" fmla="*/ 135041 w 810228"/>
              <a:gd name="connsiteY8" fmla="*/ 0 h 456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228" h="4568615">
                <a:moveTo>
                  <a:pt x="810228" y="761455"/>
                </a:moveTo>
                <a:lnTo>
                  <a:pt x="810228" y="3807160"/>
                </a:lnTo>
                <a:cubicBezTo>
                  <a:pt x="810228" y="4227698"/>
                  <a:pt x="799506" y="4568612"/>
                  <a:pt x="786279" y="4568612"/>
                </a:cubicBezTo>
                <a:lnTo>
                  <a:pt x="0" y="4568612"/>
                </a:lnTo>
                <a:lnTo>
                  <a:pt x="0" y="4568612"/>
                </a:lnTo>
                <a:lnTo>
                  <a:pt x="0" y="3"/>
                </a:lnTo>
                <a:lnTo>
                  <a:pt x="0" y="3"/>
                </a:lnTo>
                <a:lnTo>
                  <a:pt x="786279" y="3"/>
                </a:lnTo>
                <a:cubicBezTo>
                  <a:pt x="799506" y="3"/>
                  <a:pt x="810228" y="340917"/>
                  <a:pt x="810228" y="761455"/>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911" tIns="60507" rIns="81462" bIns="60508" numCol="1" spcCol="1270" anchor="ctr" anchorCtr="0">
            <a:noAutofit/>
          </a:bodyPr>
          <a:lstStyle/>
          <a:p>
            <a:pPr marL="57150" lvl="1" indent="-57150" algn="l" defTabSz="488950">
              <a:lnSpc>
                <a:spcPct val="90000"/>
              </a:lnSpc>
              <a:spcBef>
                <a:spcPct val="0"/>
              </a:spcBef>
              <a:spcAft>
                <a:spcPct val="15000"/>
              </a:spcAft>
              <a:buChar char="•"/>
            </a:pPr>
            <a:r>
              <a:rPr lang="en-US" sz="1400" kern="1200" dirty="0"/>
              <a:t>Incomplete/poor transitions from military service</a:t>
            </a:r>
          </a:p>
          <a:p>
            <a:pPr marL="57150" lvl="1" indent="-57150" algn="l" defTabSz="488950">
              <a:lnSpc>
                <a:spcPct val="90000"/>
              </a:lnSpc>
              <a:spcBef>
                <a:spcPct val="0"/>
              </a:spcBef>
              <a:spcAft>
                <a:spcPct val="15000"/>
              </a:spcAft>
              <a:buChar char="•"/>
            </a:pPr>
            <a:r>
              <a:rPr lang="en-US" sz="1400" kern="1200" dirty="0"/>
              <a:t>Lack of coordinated support systems</a:t>
            </a:r>
          </a:p>
        </p:txBody>
      </p:sp>
      <p:sp>
        <p:nvSpPr>
          <p:cNvPr id="12" name="Freeform: Shape 11">
            <a:extLst>
              <a:ext uri="{FF2B5EF4-FFF2-40B4-BE49-F238E27FC236}">
                <a16:creationId xmlns:a16="http://schemas.microsoft.com/office/drawing/2014/main" id="{489BC401-F67D-47E4-BEA3-69051B0035C5}"/>
              </a:ext>
            </a:extLst>
          </p:cNvPr>
          <p:cNvSpPr/>
          <p:nvPr/>
        </p:nvSpPr>
        <p:spPr>
          <a:xfrm>
            <a:off x="2526769" y="3549383"/>
            <a:ext cx="2569846" cy="1012786"/>
          </a:xfrm>
          <a:custGeom>
            <a:avLst/>
            <a:gdLst>
              <a:gd name="connsiteX0" fmla="*/ 0 w 2569846"/>
              <a:gd name="connsiteY0" fmla="*/ 168801 h 1012786"/>
              <a:gd name="connsiteX1" fmla="*/ 168801 w 2569846"/>
              <a:gd name="connsiteY1" fmla="*/ 0 h 1012786"/>
              <a:gd name="connsiteX2" fmla="*/ 2401045 w 2569846"/>
              <a:gd name="connsiteY2" fmla="*/ 0 h 1012786"/>
              <a:gd name="connsiteX3" fmla="*/ 2569846 w 2569846"/>
              <a:gd name="connsiteY3" fmla="*/ 168801 h 1012786"/>
              <a:gd name="connsiteX4" fmla="*/ 2569846 w 2569846"/>
              <a:gd name="connsiteY4" fmla="*/ 843985 h 1012786"/>
              <a:gd name="connsiteX5" fmla="*/ 2401045 w 2569846"/>
              <a:gd name="connsiteY5" fmla="*/ 1012786 h 1012786"/>
              <a:gd name="connsiteX6" fmla="*/ 168801 w 2569846"/>
              <a:gd name="connsiteY6" fmla="*/ 1012786 h 1012786"/>
              <a:gd name="connsiteX7" fmla="*/ 0 w 2569846"/>
              <a:gd name="connsiteY7" fmla="*/ 843985 h 1012786"/>
              <a:gd name="connsiteX8" fmla="*/ 0 w 2569846"/>
              <a:gd name="connsiteY8" fmla="*/ 168801 h 101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9846" h="1012786">
                <a:moveTo>
                  <a:pt x="0" y="168801"/>
                </a:moveTo>
                <a:cubicBezTo>
                  <a:pt x="0" y="75575"/>
                  <a:pt x="75575" y="0"/>
                  <a:pt x="168801" y="0"/>
                </a:cubicBezTo>
                <a:lnTo>
                  <a:pt x="2401045" y="0"/>
                </a:lnTo>
                <a:cubicBezTo>
                  <a:pt x="2494271" y="0"/>
                  <a:pt x="2569846" y="75575"/>
                  <a:pt x="2569846" y="168801"/>
                </a:cubicBezTo>
                <a:lnTo>
                  <a:pt x="2569846" y="843985"/>
                </a:lnTo>
                <a:cubicBezTo>
                  <a:pt x="2569846" y="937211"/>
                  <a:pt x="2494271" y="1012786"/>
                  <a:pt x="2401045" y="1012786"/>
                </a:cubicBezTo>
                <a:lnTo>
                  <a:pt x="168801" y="1012786"/>
                </a:lnTo>
                <a:cubicBezTo>
                  <a:pt x="75575" y="1012786"/>
                  <a:pt x="0" y="937211"/>
                  <a:pt x="0" y="843985"/>
                </a:cubicBezTo>
                <a:lnTo>
                  <a:pt x="0" y="168801"/>
                </a:lnTo>
                <a:close/>
              </a:path>
            </a:pathLst>
          </a:custGeom>
          <a:solidFill>
            <a:schemeClr val="tx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9450" tIns="89445" rIns="129450" bIns="89445" numCol="1" spcCol="1270" anchor="ctr" anchorCtr="0">
            <a:noAutofit/>
          </a:bodyPr>
          <a:lstStyle/>
          <a:p>
            <a:pPr marL="0" lvl="0" indent="0" algn="ctr" defTabSz="933450">
              <a:lnSpc>
                <a:spcPct val="90000"/>
              </a:lnSpc>
              <a:spcBef>
                <a:spcPct val="0"/>
              </a:spcBef>
              <a:spcAft>
                <a:spcPct val="35000"/>
              </a:spcAft>
              <a:buNone/>
            </a:pPr>
            <a:r>
              <a:rPr lang="en-US" sz="2100" kern="1200" dirty="0"/>
              <a:t>Driven by many root causes</a:t>
            </a:r>
          </a:p>
        </p:txBody>
      </p:sp>
      <p:sp>
        <p:nvSpPr>
          <p:cNvPr id="13" name="Freeform: Shape 12">
            <a:extLst>
              <a:ext uri="{FF2B5EF4-FFF2-40B4-BE49-F238E27FC236}">
                <a16:creationId xmlns:a16="http://schemas.microsoft.com/office/drawing/2014/main" id="{10C47A79-617F-4856-9D92-B858C434B049}"/>
              </a:ext>
            </a:extLst>
          </p:cNvPr>
          <p:cNvSpPr/>
          <p:nvPr/>
        </p:nvSpPr>
        <p:spPr>
          <a:xfrm>
            <a:off x="5096614" y="4714087"/>
            <a:ext cx="4568616" cy="810229"/>
          </a:xfrm>
          <a:custGeom>
            <a:avLst/>
            <a:gdLst>
              <a:gd name="connsiteX0" fmla="*/ 135041 w 810228"/>
              <a:gd name="connsiteY0" fmla="*/ 0 h 4568615"/>
              <a:gd name="connsiteX1" fmla="*/ 675187 w 810228"/>
              <a:gd name="connsiteY1" fmla="*/ 0 h 4568615"/>
              <a:gd name="connsiteX2" fmla="*/ 810228 w 810228"/>
              <a:gd name="connsiteY2" fmla="*/ 135041 h 4568615"/>
              <a:gd name="connsiteX3" fmla="*/ 810228 w 810228"/>
              <a:gd name="connsiteY3" fmla="*/ 4568615 h 4568615"/>
              <a:gd name="connsiteX4" fmla="*/ 810228 w 810228"/>
              <a:gd name="connsiteY4" fmla="*/ 4568615 h 4568615"/>
              <a:gd name="connsiteX5" fmla="*/ 0 w 810228"/>
              <a:gd name="connsiteY5" fmla="*/ 4568615 h 4568615"/>
              <a:gd name="connsiteX6" fmla="*/ 0 w 810228"/>
              <a:gd name="connsiteY6" fmla="*/ 4568615 h 4568615"/>
              <a:gd name="connsiteX7" fmla="*/ 0 w 810228"/>
              <a:gd name="connsiteY7" fmla="*/ 135041 h 4568615"/>
              <a:gd name="connsiteX8" fmla="*/ 135041 w 810228"/>
              <a:gd name="connsiteY8" fmla="*/ 0 h 456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228" h="4568615">
                <a:moveTo>
                  <a:pt x="810228" y="761455"/>
                </a:moveTo>
                <a:lnTo>
                  <a:pt x="810228" y="3807160"/>
                </a:lnTo>
                <a:cubicBezTo>
                  <a:pt x="810228" y="4227698"/>
                  <a:pt x="799506" y="4568612"/>
                  <a:pt x="786279" y="4568612"/>
                </a:cubicBezTo>
                <a:lnTo>
                  <a:pt x="0" y="4568612"/>
                </a:lnTo>
                <a:lnTo>
                  <a:pt x="0" y="4568612"/>
                </a:lnTo>
                <a:lnTo>
                  <a:pt x="0" y="3"/>
                </a:lnTo>
                <a:lnTo>
                  <a:pt x="0" y="3"/>
                </a:lnTo>
                <a:lnTo>
                  <a:pt x="786279" y="3"/>
                </a:lnTo>
                <a:cubicBezTo>
                  <a:pt x="799506" y="3"/>
                  <a:pt x="810228" y="340917"/>
                  <a:pt x="810228" y="761455"/>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911" tIns="60507" rIns="81462" bIns="60508" numCol="1" spcCol="1270" anchor="ctr" anchorCtr="0">
            <a:noAutofit/>
          </a:bodyPr>
          <a:lstStyle/>
          <a:p>
            <a:pPr marL="57150" lvl="1" indent="-57150" algn="l" defTabSz="488950">
              <a:lnSpc>
                <a:spcPct val="90000"/>
              </a:lnSpc>
              <a:spcBef>
                <a:spcPct val="0"/>
              </a:spcBef>
              <a:spcAft>
                <a:spcPct val="15000"/>
              </a:spcAft>
              <a:buChar char="•"/>
            </a:pPr>
            <a:r>
              <a:rPr lang="en-US" sz="1400" kern="1200" dirty="0"/>
              <a:t>Pity from the public</a:t>
            </a:r>
          </a:p>
          <a:p>
            <a:pPr marL="57150" lvl="1" indent="-57150" algn="l" defTabSz="488950">
              <a:lnSpc>
                <a:spcPct val="90000"/>
              </a:lnSpc>
              <a:spcBef>
                <a:spcPct val="0"/>
              </a:spcBef>
              <a:spcAft>
                <a:spcPct val="15000"/>
              </a:spcAft>
              <a:buChar char="•"/>
            </a:pPr>
            <a:r>
              <a:rPr lang="en-US" sz="1400" kern="1200" dirty="0"/>
              <a:t>A sense of superiority from the military</a:t>
            </a:r>
          </a:p>
        </p:txBody>
      </p:sp>
      <p:sp>
        <p:nvSpPr>
          <p:cNvPr id="14" name="Freeform: Shape 13">
            <a:extLst>
              <a:ext uri="{FF2B5EF4-FFF2-40B4-BE49-F238E27FC236}">
                <a16:creationId xmlns:a16="http://schemas.microsoft.com/office/drawing/2014/main" id="{35604D82-F87A-4B30-A275-658BC92116E5}"/>
              </a:ext>
            </a:extLst>
          </p:cNvPr>
          <p:cNvSpPr/>
          <p:nvPr/>
        </p:nvSpPr>
        <p:spPr>
          <a:xfrm>
            <a:off x="2526769" y="4612809"/>
            <a:ext cx="2569846" cy="1012786"/>
          </a:xfrm>
          <a:custGeom>
            <a:avLst/>
            <a:gdLst>
              <a:gd name="connsiteX0" fmla="*/ 0 w 2569846"/>
              <a:gd name="connsiteY0" fmla="*/ 168801 h 1012786"/>
              <a:gd name="connsiteX1" fmla="*/ 168801 w 2569846"/>
              <a:gd name="connsiteY1" fmla="*/ 0 h 1012786"/>
              <a:gd name="connsiteX2" fmla="*/ 2401045 w 2569846"/>
              <a:gd name="connsiteY2" fmla="*/ 0 h 1012786"/>
              <a:gd name="connsiteX3" fmla="*/ 2569846 w 2569846"/>
              <a:gd name="connsiteY3" fmla="*/ 168801 h 1012786"/>
              <a:gd name="connsiteX4" fmla="*/ 2569846 w 2569846"/>
              <a:gd name="connsiteY4" fmla="*/ 843985 h 1012786"/>
              <a:gd name="connsiteX5" fmla="*/ 2401045 w 2569846"/>
              <a:gd name="connsiteY5" fmla="*/ 1012786 h 1012786"/>
              <a:gd name="connsiteX6" fmla="*/ 168801 w 2569846"/>
              <a:gd name="connsiteY6" fmla="*/ 1012786 h 1012786"/>
              <a:gd name="connsiteX7" fmla="*/ 0 w 2569846"/>
              <a:gd name="connsiteY7" fmla="*/ 843985 h 1012786"/>
              <a:gd name="connsiteX8" fmla="*/ 0 w 2569846"/>
              <a:gd name="connsiteY8" fmla="*/ 168801 h 101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9846" h="1012786">
                <a:moveTo>
                  <a:pt x="0" y="168801"/>
                </a:moveTo>
                <a:cubicBezTo>
                  <a:pt x="0" y="75575"/>
                  <a:pt x="75575" y="0"/>
                  <a:pt x="168801" y="0"/>
                </a:cubicBezTo>
                <a:lnTo>
                  <a:pt x="2401045" y="0"/>
                </a:lnTo>
                <a:cubicBezTo>
                  <a:pt x="2494271" y="0"/>
                  <a:pt x="2569846" y="75575"/>
                  <a:pt x="2569846" y="168801"/>
                </a:cubicBezTo>
                <a:lnTo>
                  <a:pt x="2569846" y="843985"/>
                </a:lnTo>
                <a:cubicBezTo>
                  <a:pt x="2569846" y="937211"/>
                  <a:pt x="2494271" y="1012786"/>
                  <a:pt x="2401045" y="1012786"/>
                </a:cubicBezTo>
                <a:lnTo>
                  <a:pt x="168801" y="1012786"/>
                </a:lnTo>
                <a:cubicBezTo>
                  <a:pt x="75575" y="1012786"/>
                  <a:pt x="0" y="937211"/>
                  <a:pt x="0" y="843985"/>
                </a:cubicBezTo>
                <a:lnTo>
                  <a:pt x="0" y="168801"/>
                </a:lnTo>
                <a:close/>
              </a:path>
            </a:pathLst>
          </a:custGeom>
          <a:solidFill>
            <a:schemeClr val="tx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9450" tIns="89445" rIns="129450" bIns="89445" numCol="1" spcCol="1270" anchor="ctr" anchorCtr="0">
            <a:noAutofit/>
          </a:bodyPr>
          <a:lstStyle/>
          <a:p>
            <a:pPr marL="0" lvl="0" indent="0" algn="ctr" defTabSz="933450">
              <a:lnSpc>
                <a:spcPct val="90000"/>
              </a:lnSpc>
              <a:spcBef>
                <a:spcPct val="0"/>
              </a:spcBef>
              <a:spcAft>
                <a:spcPct val="35000"/>
              </a:spcAft>
              <a:buNone/>
            </a:pPr>
            <a:r>
              <a:rPr lang="en-US" sz="2100" kern="1200" dirty="0"/>
              <a:t>Exacerbated by opposing attitudes</a:t>
            </a:r>
          </a:p>
        </p:txBody>
      </p:sp>
      <p:sp>
        <p:nvSpPr>
          <p:cNvPr id="3" name="Footer Placeholder 14">
            <a:extLst>
              <a:ext uri="{FF2B5EF4-FFF2-40B4-BE49-F238E27FC236}">
                <a16:creationId xmlns:a16="http://schemas.microsoft.com/office/drawing/2014/main" id="{B631E319-D968-9DC4-476F-CB5A37AA147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95769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10" grpId="0" animBg="1"/>
      <p:bldP spid="11" grpId="0" animBg="1"/>
      <p:bldP spid="12"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46D715-7DC7-5759-F41C-FBDBB9D29AC2}"/>
              </a:ext>
            </a:extLst>
          </p:cNvPr>
          <p:cNvPicPr>
            <a:picLocks noChangeAspect="1"/>
          </p:cNvPicPr>
          <p:nvPr/>
        </p:nvPicPr>
        <p:blipFill>
          <a:blip r:embed="rId3"/>
          <a:stretch>
            <a:fillRect/>
          </a:stretch>
        </p:blipFill>
        <p:spPr>
          <a:xfrm>
            <a:off x="0" y="-1"/>
            <a:ext cx="12390120" cy="8258687"/>
          </a:xfrm>
          <a:prstGeom prst="rect">
            <a:avLst/>
          </a:prstGeom>
        </p:spPr>
      </p:pic>
      <p:sp>
        <p:nvSpPr>
          <p:cNvPr id="5" name="Rectangle 4">
            <a:extLst>
              <a:ext uri="{FF2B5EF4-FFF2-40B4-BE49-F238E27FC236}">
                <a16:creationId xmlns:a16="http://schemas.microsoft.com/office/drawing/2014/main" id="{B91782A7-5033-C4D6-9548-450BACDE3486}"/>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vert="horz" lIns="91440" tIns="45720" rIns="91440" bIns="45720" rtlCol="0" anchor="t">
            <a:normAutofit/>
          </a:bodyPr>
          <a:lstStyle/>
          <a:p>
            <a:pPr algn="ctr"/>
            <a:r>
              <a:rPr lang="en-US" dirty="0">
                <a:latin typeface="Rockwell" panose="02060603020205020403" pitchFamily="18" charset="0"/>
              </a:rPr>
              <a:t>The Civil-Military Divide Illustrated</a:t>
            </a:r>
          </a:p>
        </p:txBody>
      </p:sp>
      <p:sp>
        <p:nvSpPr>
          <p:cNvPr id="9" name="Cube 8">
            <a:extLst>
              <a:ext uri="{FF2B5EF4-FFF2-40B4-BE49-F238E27FC236}">
                <a16:creationId xmlns:a16="http://schemas.microsoft.com/office/drawing/2014/main" id="{48267028-D31E-4C46-8450-AAF9AE535F69}"/>
              </a:ext>
            </a:extLst>
          </p:cNvPr>
          <p:cNvSpPr/>
          <p:nvPr/>
        </p:nvSpPr>
        <p:spPr>
          <a:xfrm>
            <a:off x="6764593" y="3672349"/>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sp>
        <p:nvSpPr>
          <p:cNvPr id="10" name="Cube 9">
            <a:extLst>
              <a:ext uri="{FF2B5EF4-FFF2-40B4-BE49-F238E27FC236}">
                <a16:creationId xmlns:a16="http://schemas.microsoft.com/office/drawing/2014/main" id="{3246C359-DD93-4AB3-ACB7-0BF6B6D58F80}"/>
              </a:ext>
            </a:extLst>
          </p:cNvPr>
          <p:cNvSpPr/>
          <p:nvPr/>
        </p:nvSpPr>
        <p:spPr>
          <a:xfrm>
            <a:off x="3576483" y="3672349"/>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4077927" y="2450512"/>
            <a:ext cx="1917291" cy="1917291"/>
          </a:xfrm>
        </p:spPr>
      </p:pic>
      <p:pic>
        <p:nvPicPr>
          <p:cNvPr id="11" name="Graphic 10">
            <a:extLst>
              <a:ext uri="{FF2B5EF4-FFF2-40B4-BE49-F238E27FC236}">
                <a16:creationId xmlns:a16="http://schemas.microsoft.com/office/drawing/2014/main" id="{F383ADCA-CE5D-482A-A060-8A7D731F04A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30704" y="2855810"/>
            <a:ext cx="1106694" cy="1106694"/>
          </a:xfrm>
          <a:prstGeom prst="rect">
            <a:avLst/>
          </a:prstGeom>
        </p:spPr>
      </p:pic>
      <p:pic>
        <p:nvPicPr>
          <p:cNvPr id="4" name="Picture 3">
            <a:extLst>
              <a:ext uri="{FF2B5EF4-FFF2-40B4-BE49-F238E27FC236}">
                <a16:creationId xmlns:a16="http://schemas.microsoft.com/office/drawing/2014/main" id="{70EE6B3B-BCFE-4617-9102-23D6D099CBB0}"/>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76487" y="2854110"/>
            <a:ext cx="426128" cy="1125716"/>
          </a:xfrm>
          <a:prstGeom prst="rect">
            <a:avLst/>
          </a:prstGeom>
        </p:spPr>
      </p:pic>
      <p:sp>
        <p:nvSpPr>
          <p:cNvPr id="3" name="Footer Placeholder 14">
            <a:extLst>
              <a:ext uri="{FF2B5EF4-FFF2-40B4-BE49-F238E27FC236}">
                <a16:creationId xmlns:a16="http://schemas.microsoft.com/office/drawing/2014/main" id="{3F616FC9-D1CD-189F-4979-790E84C4B26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445666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C006D3-DC97-B148-B1EB-11EAAB5821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0764" y="3231778"/>
            <a:ext cx="5798971" cy="3206010"/>
          </a:xfrm>
          <a:prstGeom prst="rect">
            <a:avLst/>
          </a:prstGeom>
        </p:spPr>
      </p:pic>
      <p:pic>
        <p:nvPicPr>
          <p:cNvPr id="10" name="Picture 9">
            <a:extLst>
              <a:ext uri="{FF2B5EF4-FFF2-40B4-BE49-F238E27FC236}">
                <a16:creationId xmlns:a16="http://schemas.microsoft.com/office/drawing/2014/main" id="{31403624-48DB-C04A-A331-A93258C8EC21}"/>
              </a:ext>
            </a:extLst>
          </p:cNvPr>
          <p:cNvPicPr>
            <a:picLocks noChangeAspect="1"/>
          </p:cNvPicPr>
          <p:nvPr/>
        </p:nvPicPr>
        <p:blipFill>
          <a:blip r:embed="rId4"/>
          <a:stretch>
            <a:fillRect/>
          </a:stretch>
        </p:blipFill>
        <p:spPr>
          <a:xfrm>
            <a:off x="731790" y="1639699"/>
            <a:ext cx="5655276" cy="3782425"/>
          </a:xfrm>
          <a:prstGeom prst="rect">
            <a:avLst/>
          </a:prstGeom>
          <a:ln>
            <a:solidFill>
              <a:schemeClr val="tx1"/>
            </a:solidFill>
          </a:ln>
        </p:spPr>
      </p:pic>
      <p:sp>
        <p:nvSpPr>
          <p:cNvPr id="6" name="Arrow: Right 5">
            <a:extLst>
              <a:ext uri="{FF2B5EF4-FFF2-40B4-BE49-F238E27FC236}">
                <a16:creationId xmlns:a16="http://schemas.microsoft.com/office/drawing/2014/main" id="{F605CC05-1295-45BA-AB71-346F34F5AB44}"/>
              </a:ext>
            </a:extLst>
          </p:cNvPr>
          <p:cNvSpPr/>
          <p:nvPr/>
        </p:nvSpPr>
        <p:spPr>
          <a:xfrm rot="1055739">
            <a:off x="8366693" y="4872887"/>
            <a:ext cx="2566737" cy="65772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6EB0B5E-C820-4EFE-AF88-6A350917107D}"/>
              </a:ext>
            </a:extLst>
          </p:cNvPr>
          <p:cNvSpPr txBox="1"/>
          <p:nvPr/>
        </p:nvSpPr>
        <p:spPr>
          <a:xfrm>
            <a:off x="872672" y="170878"/>
            <a:ext cx="11160689" cy="1328101"/>
          </a:xfrm>
          <a:prstGeom prst="rect">
            <a:avLst/>
          </a:prstGeom>
        </p:spPr>
        <p:txBody>
          <a:bodyPr vert="horz" lIns="91440" tIns="45720" rIns="91440" bIns="45720" rtlCol="0" anchor="t">
            <a:normAutofit fontScale="92500"/>
          </a:bodyPr>
          <a:lstStyle>
            <a:lvl1pPr defTabSz="914400">
              <a:lnSpc>
                <a:spcPct val="89000"/>
              </a:lnSpc>
              <a:spcBef>
                <a:spcPct val="0"/>
              </a:spcBef>
              <a:buNone/>
              <a:defRPr sz="4400" baseline="0">
                <a:solidFill>
                  <a:schemeClr val="tx2"/>
                </a:solidFill>
                <a:latin typeface="+mj-lt"/>
                <a:ea typeface="+mj-ea"/>
                <a:cs typeface="+mj-cs"/>
              </a:defRPr>
            </a:lvl1pPr>
          </a:lstStyle>
          <a:p>
            <a:r>
              <a:rPr lang="en-US" dirty="0">
                <a:latin typeface="Rockwell" panose="02060603020205020403" pitchFamily="18" charset="77"/>
              </a:rPr>
              <a:t>Veterans make up </a:t>
            </a:r>
            <a:r>
              <a:rPr lang="en-US" u="sng" dirty="0">
                <a:latin typeface="Rockwell" panose="02060603020205020403" pitchFamily="18" charset="77"/>
              </a:rPr>
              <a:t>less than half</a:t>
            </a:r>
            <a:r>
              <a:rPr lang="en-US" dirty="0">
                <a:latin typeface="Rockwell" panose="02060603020205020403" pitchFamily="18" charset="77"/>
              </a:rPr>
              <a:t> the % of the US population they did a generation ago</a:t>
            </a:r>
          </a:p>
        </p:txBody>
      </p:sp>
      <p:sp>
        <p:nvSpPr>
          <p:cNvPr id="19" name="Rectangle 18">
            <a:extLst>
              <a:ext uri="{FF2B5EF4-FFF2-40B4-BE49-F238E27FC236}">
                <a16:creationId xmlns:a16="http://schemas.microsoft.com/office/drawing/2014/main" id="{CA09DB1C-DAF4-446A-803B-538A539D4B89}"/>
              </a:ext>
            </a:extLst>
          </p:cNvPr>
          <p:cNvSpPr/>
          <p:nvPr/>
        </p:nvSpPr>
        <p:spPr>
          <a:xfrm>
            <a:off x="6838793" y="3248844"/>
            <a:ext cx="677017" cy="187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ED730D0-034C-E94D-90EA-C7968254EAA8}"/>
              </a:ext>
            </a:extLst>
          </p:cNvPr>
          <p:cNvSpPr/>
          <p:nvPr/>
        </p:nvSpPr>
        <p:spPr>
          <a:xfrm>
            <a:off x="4191433" y="1639699"/>
            <a:ext cx="677017" cy="187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3CBB631-15BD-D7E0-3130-E3AEA6B0B063}"/>
              </a:ext>
            </a:extLst>
          </p:cNvPr>
          <p:cNvSpPr txBox="1"/>
          <p:nvPr/>
        </p:nvSpPr>
        <p:spPr>
          <a:xfrm>
            <a:off x="765993" y="6350169"/>
            <a:ext cx="5550568" cy="507831"/>
          </a:xfrm>
          <a:prstGeom prst="rect">
            <a:avLst/>
          </a:prstGeom>
          <a:noFill/>
        </p:spPr>
        <p:txBody>
          <a:bodyPr wrap="square" rtlCol="0">
            <a:spAutoFit/>
          </a:bodyPr>
          <a:lstStyle/>
          <a:p>
            <a:r>
              <a:rPr lang="en-US" sz="900" dirty="0"/>
              <a:t>Sources: (Above) Phillip Carter, Amy Schafer, Katherine Kidder and Moira Fagan, “Lost in Translation: The Civil-Military Divide and Veteran Employment,” Center For a New American Security, June 15, 2017, 2. </a:t>
            </a:r>
          </a:p>
          <a:p>
            <a:r>
              <a:rPr lang="en-US" sz="900" dirty="0"/>
              <a:t>(Right) Texas Workforce Investment Council, “Veterans in Texas: A Demographic Study,” September 2019, 4.</a:t>
            </a:r>
          </a:p>
        </p:txBody>
      </p:sp>
      <p:sp>
        <p:nvSpPr>
          <p:cNvPr id="3" name="Footer Placeholder 14">
            <a:extLst>
              <a:ext uri="{FF2B5EF4-FFF2-40B4-BE49-F238E27FC236}">
                <a16:creationId xmlns:a16="http://schemas.microsoft.com/office/drawing/2014/main" id="{E1E976A2-ECEC-FFB7-06E4-52EA888A2C35}"/>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8261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DE6B-0A9D-3D43-8A5B-4FF3FACD435E}"/>
              </a:ext>
            </a:extLst>
          </p:cNvPr>
          <p:cNvSpPr>
            <a:spLocks noGrp="1"/>
          </p:cNvSpPr>
          <p:nvPr>
            <p:ph type="title"/>
          </p:nvPr>
        </p:nvSpPr>
        <p:spPr>
          <a:xfrm>
            <a:off x="1371600" y="414496"/>
            <a:ext cx="9601200" cy="1485900"/>
          </a:xfrm>
        </p:spPr>
        <p:txBody>
          <a:bodyPr/>
          <a:lstStyle/>
          <a:p>
            <a:r>
              <a:rPr lang="en-US" dirty="0">
                <a:latin typeface="Rockwell" panose="02060603020205020403" pitchFamily="18" charset="77"/>
              </a:rPr>
              <a:t>Veteran Definition &amp; Demographics</a:t>
            </a:r>
          </a:p>
        </p:txBody>
      </p:sp>
      <p:sp>
        <p:nvSpPr>
          <p:cNvPr id="3" name="Content Placeholder 2">
            <a:extLst>
              <a:ext uri="{FF2B5EF4-FFF2-40B4-BE49-F238E27FC236}">
                <a16:creationId xmlns:a16="http://schemas.microsoft.com/office/drawing/2014/main" id="{CCEE372B-16CE-1B4C-AC51-F3F85706DF0D}"/>
              </a:ext>
            </a:extLst>
          </p:cNvPr>
          <p:cNvSpPr>
            <a:spLocks noGrp="1"/>
          </p:cNvSpPr>
          <p:nvPr>
            <p:ph idx="1"/>
          </p:nvPr>
        </p:nvSpPr>
        <p:spPr>
          <a:xfrm>
            <a:off x="1371600" y="1219797"/>
            <a:ext cx="9601200" cy="793820"/>
          </a:xfrm>
        </p:spPr>
        <p:txBody>
          <a:bodyPr/>
          <a:lstStyle/>
          <a:p>
            <a:r>
              <a:rPr lang="en-US" dirty="0"/>
              <a:t>VA: “a person who served in the active military, naval, or air service, and who was discharged or released therefrom under conditions other than dishonorable.”</a:t>
            </a:r>
          </a:p>
          <a:p>
            <a:endParaRPr lang="en-US" dirty="0"/>
          </a:p>
        </p:txBody>
      </p:sp>
      <p:pic>
        <p:nvPicPr>
          <p:cNvPr id="5" name="Picture 4">
            <a:extLst>
              <a:ext uri="{FF2B5EF4-FFF2-40B4-BE49-F238E27FC236}">
                <a16:creationId xmlns:a16="http://schemas.microsoft.com/office/drawing/2014/main" id="{DEDC918B-A758-C84F-A066-7EF61A093FA5}"/>
              </a:ext>
            </a:extLst>
          </p:cNvPr>
          <p:cNvPicPr>
            <a:picLocks noChangeAspect="1"/>
          </p:cNvPicPr>
          <p:nvPr/>
        </p:nvPicPr>
        <p:blipFill>
          <a:blip r:embed="rId3"/>
          <a:stretch>
            <a:fillRect/>
          </a:stretch>
        </p:blipFill>
        <p:spPr>
          <a:xfrm>
            <a:off x="7561732" y="2009362"/>
            <a:ext cx="4546532" cy="4483561"/>
          </a:xfrm>
          <a:prstGeom prst="rect">
            <a:avLst/>
          </a:prstGeom>
        </p:spPr>
      </p:pic>
      <p:pic>
        <p:nvPicPr>
          <p:cNvPr id="13" name="Picture 12">
            <a:extLst>
              <a:ext uri="{FF2B5EF4-FFF2-40B4-BE49-F238E27FC236}">
                <a16:creationId xmlns:a16="http://schemas.microsoft.com/office/drawing/2014/main" id="{D523E968-0EAF-5E4F-B97A-E550F497BC5D}"/>
              </a:ext>
            </a:extLst>
          </p:cNvPr>
          <p:cNvPicPr>
            <a:picLocks noChangeAspect="1"/>
          </p:cNvPicPr>
          <p:nvPr/>
        </p:nvPicPr>
        <p:blipFill>
          <a:blip r:embed="rId4"/>
          <a:stretch>
            <a:fillRect/>
          </a:stretch>
        </p:blipFill>
        <p:spPr>
          <a:xfrm>
            <a:off x="721140" y="1999147"/>
            <a:ext cx="6866554" cy="4466353"/>
          </a:xfrm>
          <a:prstGeom prst="rect">
            <a:avLst/>
          </a:prstGeom>
        </p:spPr>
      </p:pic>
      <p:sp>
        <p:nvSpPr>
          <p:cNvPr id="4" name="Footer Placeholder 14">
            <a:extLst>
              <a:ext uri="{FF2B5EF4-FFF2-40B4-BE49-F238E27FC236}">
                <a16:creationId xmlns:a16="http://schemas.microsoft.com/office/drawing/2014/main" id="{DF543CBD-0035-A609-1590-FE89C4E2C45B}"/>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25556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2B9691-9C01-9F78-FEAA-7735C414F836}"/>
              </a:ext>
            </a:extLst>
          </p:cNvPr>
          <p:cNvPicPr>
            <a:picLocks noChangeAspect="1"/>
          </p:cNvPicPr>
          <p:nvPr/>
        </p:nvPicPr>
        <p:blipFill>
          <a:blip r:embed="rId3"/>
          <a:stretch>
            <a:fillRect/>
          </a:stretch>
        </p:blipFill>
        <p:spPr>
          <a:xfrm>
            <a:off x="0" y="-1"/>
            <a:ext cx="12390120" cy="8258687"/>
          </a:xfrm>
          <a:prstGeom prst="rect">
            <a:avLst/>
          </a:prstGeom>
        </p:spPr>
      </p:pic>
      <p:sp>
        <p:nvSpPr>
          <p:cNvPr id="7" name="Rectangle 6">
            <a:extLst>
              <a:ext uri="{FF2B5EF4-FFF2-40B4-BE49-F238E27FC236}">
                <a16:creationId xmlns:a16="http://schemas.microsoft.com/office/drawing/2014/main" id="{B1EE1CB8-57F6-CE4B-DE21-5EE5462F4CA0}"/>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vert="horz" lIns="91440" tIns="45720" rIns="91440" bIns="45720" rtlCol="0" anchor="t">
            <a:normAutofit/>
          </a:bodyPr>
          <a:lstStyle/>
          <a:p>
            <a:pPr algn="ctr"/>
            <a:r>
              <a:rPr lang="en-US" dirty="0">
                <a:latin typeface="Rockwell" panose="02060603020205020403" pitchFamily="18" charset="0"/>
              </a:rPr>
              <a:t>The Civil-Military Divide</a:t>
            </a:r>
          </a:p>
        </p:txBody>
      </p:sp>
      <p:sp>
        <p:nvSpPr>
          <p:cNvPr id="14" name="Arrow: Right 13">
            <a:extLst>
              <a:ext uri="{FF2B5EF4-FFF2-40B4-BE49-F238E27FC236}">
                <a16:creationId xmlns:a16="http://schemas.microsoft.com/office/drawing/2014/main" id="{AFBE1388-CCFE-47AF-B719-37D4CC6E43B9}"/>
              </a:ext>
            </a:extLst>
          </p:cNvPr>
          <p:cNvSpPr/>
          <p:nvPr/>
        </p:nvSpPr>
        <p:spPr>
          <a:xfrm>
            <a:off x="9114388"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6221898B-AE5C-485B-8BBD-6208CE274EFC}"/>
              </a:ext>
            </a:extLst>
          </p:cNvPr>
          <p:cNvSpPr/>
          <p:nvPr/>
        </p:nvSpPr>
        <p:spPr>
          <a:xfrm rot="10800000">
            <a:off x="2424915"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be 3">
            <a:extLst>
              <a:ext uri="{FF2B5EF4-FFF2-40B4-BE49-F238E27FC236}">
                <a16:creationId xmlns:a16="http://schemas.microsoft.com/office/drawing/2014/main" id="{BE48ED76-A018-A0F5-D72A-BD9E889EC80F}"/>
              </a:ext>
            </a:extLst>
          </p:cNvPr>
          <p:cNvSpPr/>
          <p:nvPr/>
        </p:nvSpPr>
        <p:spPr>
          <a:xfrm>
            <a:off x="356262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600102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980945"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6640995"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Footer Placeholder 14">
            <a:extLst>
              <a:ext uri="{FF2B5EF4-FFF2-40B4-BE49-F238E27FC236}">
                <a16:creationId xmlns:a16="http://schemas.microsoft.com/office/drawing/2014/main" id="{05D7E5F6-4A20-2230-650A-88B1A41A8564}"/>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970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6D06670-1655-8579-61FC-48769D5A864A}"/>
              </a:ext>
            </a:extLst>
          </p:cNvPr>
          <p:cNvSpPr>
            <a:spLocks noGrp="1"/>
          </p:cNvSpPr>
          <p:nvPr>
            <p:ph type="title"/>
          </p:nvPr>
        </p:nvSpPr>
        <p:spPr>
          <a:xfrm>
            <a:off x="557784" y="685800"/>
            <a:ext cx="9601200" cy="747074"/>
          </a:xfrm>
        </p:spPr>
        <p:txBody>
          <a:bodyPr/>
          <a:lstStyle/>
          <a:p>
            <a:r>
              <a:rPr lang="en-US" dirty="0">
                <a:latin typeface="Rockwell" panose="02060603020205020403" pitchFamily="18" charset="0"/>
              </a:rPr>
              <a:t>Our Agenda</a:t>
            </a:r>
          </a:p>
        </p:txBody>
      </p:sp>
      <p:sp>
        <p:nvSpPr>
          <p:cNvPr id="9" name="Content Placeholder 2">
            <a:extLst>
              <a:ext uri="{FF2B5EF4-FFF2-40B4-BE49-F238E27FC236}">
                <a16:creationId xmlns:a16="http://schemas.microsoft.com/office/drawing/2014/main" id="{14BFD05A-CDDA-E272-9D67-AB56084DFE8C}"/>
              </a:ext>
            </a:extLst>
          </p:cNvPr>
          <p:cNvSpPr>
            <a:spLocks noGrp="1"/>
          </p:cNvSpPr>
          <p:nvPr>
            <p:ph idx="1"/>
          </p:nvPr>
        </p:nvSpPr>
        <p:spPr>
          <a:xfrm>
            <a:off x="557783" y="1626729"/>
            <a:ext cx="11418573" cy="4302551"/>
          </a:xfrm>
        </p:spPr>
        <p:txBody>
          <a:bodyPr>
            <a:normAutofit/>
          </a:bodyPr>
          <a:lstStyle/>
          <a:p>
            <a:pPr>
              <a:buFont typeface="Wingdings" pitchFamily="2" charset="2"/>
              <a:buChar char="q"/>
            </a:pPr>
            <a:r>
              <a:rPr lang="en-US" dirty="0"/>
              <a:t>Our nation faces an unprecedented security crisis</a:t>
            </a:r>
          </a:p>
          <a:p>
            <a:pPr>
              <a:buFont typeface="Wingdings" pitchFamily="2" charset="2"/>
              <a:buChar char="q"/>
            </a:pPr>
            <a:r>
              <a:rPr lang="en-US" dirty="0"/>
              <a:t>The civil-military divide is a major cause of that crisis</a:t>
            </a:r>
          </a:p>
          <a:p>
            <a:pPr lvl="1">
              <a:buFont typeface="Wingdings" pitchFamily="2" charset="2"/>
              <a:buChar char="q"/>
            </a:pPr>
            <a:r>
              <a:rPr lang="en-US" dirty="0"/>
              <a:t>It stifles successful transitions from the military</a:t>
            </a:r>
          </a:p>
          <a:p>
            <a:pPr lvl="1">
              <a:buFont typeface="Wingdings" pitchFamily="2" charset="2"/>
              <a:buChar char="q"/>
            </a:pPr>
            <a:r>
              <a:rPr lang="en-US" dirty="0"/>
              <a:t>It constrains full employment in optimal career fields</a:t>
            </a:r>
          </a:p>
          <a:p>
            <a:pPr lvl="2">
              <a:buFont typeface="Wingdings" pitchFamily="2" charset="2"/>
              <a:buChar char="q"/>
            </a:pPr>
            <a:r>
              <a:rPr lang="en-US" dirty="0"/>
              <a:t>…both of which continuously negatively reinforce the divide</a:t>
            </a:r>
          </a:p>
          <a:p>
            <a:pPr lvl="2">
              <a:buFont typeface="Wingdings" pitchFamily="2" charset="2"/>
              <a:buChar char="q"/>
            </a:pPr>
            <a:r>
              <a:rPr lang="en-US" dirty="0"/>
              <a:t>…and drive a vicious circle</a:t>
            </a:r>
          </a:p>
          <a:p>
            <a:pPr>
              <a:buFont typeface="Wingdings" pitchFamily="2" charset="2"/>
              <a:buChar char="q"/>
            </a:pPr>
            <a:r>
              <a:rPr lang="en-US" dirty="0"/>
              <a:t>There is something everyone in this room can do to help resolve this crisis</a:t>
            </a:r>
            <a:endParaRPr lang="en-US" sz="2400" dirty="0">
              <a:latin typeface="+mj-lt"/>
            </a:endParaRPr>
          </a:p>
          <a:p>
            <a:endParaRPr lang="en-US" sz="2400" dirty="0">
              <a:latin typeface="+mj-lt"/>
            </a:endParaRPr>
          </a:p>
        </p:txBody>
      </p:sp>
    </p:spTree>
    <p:extLst>
      <p:ext uri="{BB962C8B-B14F-4D97-AF65-F5344CB8AC3E}">
        <p14:creationId xmlns:p14="http://schemas.microsoft.com/office/powerpoint/2010/main" val="26302171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9CEF16-F600-960F-8C72-D4AB41CEC802}"/>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480100D7-9500-92D1-2410-26450BB0B3E1}"/>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vert="horz" lIns="91440" tIns="45720" rIns="91440" bIns="45720" rtlCol="0" anchor="t">
            <a:normAutofit/>
          </a:bodyPr>
          <a:lstStyle/>
          <a:p>
            <a:pPr algn="ctr"/>
            <a:r>
              <a:rPr lang="en-US" dirty="0">
                <a:latin typeface="Rockwell" panose="02060603020205020403" pitchFamily="18" charset="0"/>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335480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637511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773120"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7015080"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9502326"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2189380"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C15342A0-A831-1CD1-2C45-6EFE31D9266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403239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BBF7-7D03-4666-905D-A1BD9209C8C2}"/>
              </a:ext>
            </a:extLst>
          </p:cNvPr>
          <p:cNvSpPr>
            <a:spLocks noGrp="1"/>
          </p:cNvSpPr>
          <p:nvPr>
            <p:ph type="title"/>
          </p:nvPr>
        </p:nvSpPr>
        <p:spPr>
          <a:xfrm>
            <a:off x="858252" y="210789"/>
            <a:ext cx="11333748" cy="1485900"/>
          </a:xfrm>
        </p:spPr>
        <p:txBody>
          <a:bodyPr vert="horz" lIns="91440" tIns="45720" rIns="91440" bIns="45720" rtlCol="0" anchor="t">
            <a:normAutofit/>
          </a:bodyPr>
          <a:lstStyle/>
          <a:p>
            <a:r>
              <a:rPr lang="en-US" sz="4000" dirty="0">
                <a:latin typeface="Rockwell" panose="02060603020205020403" pitchFamily="18" charset="77"/>
              </a:rPr>
              <a:t>Elected veteran leadership is at an historic low</a:t>
            </a:r>
            <a:endParaRPr lang="en-US" sz="4000" baseline="30000" dirty="0">
              <a:latin typeface="Rockwell" panose="02060603020205020403" pitchFamily="18" charset="77"/>
            </a:endParaRPr>
          </a:p>
        </p:txBody>
      </p:sp>
      <p:sp>
        <p:nvSpPr>
          <p:cNvPr id="5" name="TextBox 4">
            <a:extLst>
              <a:ext uri="{FF2B5EF4-FFF2-40B4-BE49-F238E27FC236}">
                <a16:creationId xmlns:a16="http://schemas.microsoft.com/office/drawing/2014/main" id="{9258A7F5-5061-42B9-B27B-AD859DC622A5}"/>
              </a:ext>
            </a:extLst>
          </p:cNvPr>
          <p:cNvSpPr txBox="1"/>
          <p:nvPr/>
        </p:nvSpPr>
        <p:spPr>
          <a:xfrm>
            <a:off x="9296104" y="1696689"/>
            <a:ext cx="254297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99.5% of the American public has </a:t>
            </a:r>
            <a:r>
              <a:rPr lang="en-US" u="sng" dirty="0"/>
              <a:t>not</a:t>
            </a:r>
            <a:r>
              <a:rPr lang="en-US" dirty="0"/>
              <a:t> served on active duty at any given time in the period since 9/11. </a:t>
            </a:r>
            <a:endParaRPr lang="en-US" baseline="30000" dirty="0"/>
          </a:p>
        </p:txBody>
      </p:sp>
      <p:pic>
        <p:nvPicPr>
          <p:cNvPr id="8" name="Picture 7">
            <a:extLst>
              <a:ext uri="{FF2B5EF4-FFF2-40B4-BE49-F238E27FC236}">
                <a16:creationId xmlns:a16="http://schemas.microsoft.com/office/drawing/2014/main" id="{9FA2326E-0DFD-B043-9755-20D6CEDF978B}"/>
              </a:ext>
            </a:extLst>
          </p:cNvPr>
          <p:cNvPicPr>
            <a:picLocks noChangeAspect="1"/>
          </p:cNvPicPr>
          <p:nvPr/>
        </p:nvPicPr>
        <p:blipFill>
          <a:blip r:embed="rId3"/>
          <a:stretch>
            <a:fillRect/>
          </a:stretch>
        </p:blipFill>
        <p:spPr>
          <a:xfrm>
            <a:off x="1138990" y="902886"/>
            <a:ext cx="7876376" cy="5301407"/>
          </a:xfrm>
          <a:prstGeom prst="rect">
            <a:avLst/>
          </a:prstGeom>
        </p:spPr>
      </p:pic>
      <p:sp>
        <p:nvSpPr>
          <p:cNvPr id="3" name="TextBox 2">
            <a:extLst>
              <a:ext uri="{FF2B5EF4-FFF2-40B4-BE49-F238E27FC236}">
                <a16:creationId xmlns:a16="http://schemas.microsoft.com/office/drawing/2014/main" id="{F183F818-2F3D-7D2C-2060-D4320CEA7BDB}"/>
              </a:ext>
            </a:extLst>
          </p:cNvPr>
          <p:cNvSpPr txBox="1"/>
          <p:nvPr/>
        </p:nvSpPr>
        <p:spPr>
          <a:xfrm>
            <a:off x="783769" y="6384333"/>
            <a:ext cx="11333748" cy="461665"/>
          </a:xfrm>
          <a:prstGeom prst="rect">
            <a:avLst/>
          </a:prstGeom>
          <a:noFill/>
        </p:spPr>
        <p:txBody>
          <a:bodyPr wrap="square" rtlCol="0">
            <a:spAutoFit/>
          </a:bodyPr>
          <a:lstStyle/>
          <a:p>
            <a:r>
              <a:rPr lang="en-US" sz="800" dirty="0"/>
              <a:t>Sources: Phillip Carter, Amy Schafer, Katherine Kidder and Moira Fagan, “Lost in Translation: The Civil-Military Divide and Veteran Employment,” Center For a New American Security, June 15, 2017, 3. Bruce Drake, “On Memorial Day, public pride in veterans, but at a distance,” Pew Research Center, May 24, 2013, accessed January 2, 2017, </a:t>
            </a:r>
            <a:r>
              <a:rPr lang="en-US" sz="800" dirty="0">
                <a:hlinkClick r:id="rId4"/>
              </a:rPr>
              <a:t>http://www.pewresearch.org/fact-tank/2013/05/24/on-memorial-day-public-pride-in-veterans-but-at-a-distance-2/</a:t>
            </a:r>
            <a:r>
              <a:rPr lang="en-US" sz="800" dirty="0"/>
              <a:t>.  Gretchen Livingston, “Profile of U.S. veterans is changing dramatically as their ranks decline,” Pew Research Center, November 11, 2016, accessed January 2, 2017, </a:t>
            </a:r>
            <a:r>
              <a:rPr lang="en-US" sz="800" dirty="0">
                <a:hlinkClick r:id="rId5"/>
              </a:rPr>
              <a:t>http://www.pewresearch.org/fact-tank/2016/11/11/profile-of-u-s-veterans-is-changing-dramatically-as-their-ranks-decline/</a:t>
            </a:r>
            <a:r>
              <a:rPr lang="en-US" sz="800" dirty="0"/>
              <a:t>. </a:t>
            </a:r>
          </a:p>
        </p:txBody>
      </p:sp>
      <p:sp>
        <p:nvSpPr>
          <p:cNvPr id="4" name="Footer Placeholder 14">
            <a:extLst>
              <a:ext uri="{FF2B5EF4-FFF2-40B4-BE49-F238E27FC236}">
                <a16:creationId xmlns:a16="http://schemas.microsoft.com/office/drawing/2014/main" id="{CEE5B0CD-3A56-0C7C-8132-61CAA322CC08}"/>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400128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BBF7-7D03-4666-905D-A1BD9209C8C2}"/>
              </a:ext>
            </a:extLst>
          </p:cNvPr>
          <p:cNvSpPr>
            <a:spLocks noGrp="1"/>
          </p:cNvSpPr>
          <p:nvPr>
            <p:ph type="title"/>
          </p:nvPr>
        </p:nvSpPr>
        <p:spPr>
          <a:xfrm>
            <a:off x="858252" y="210789"/>
            <a:ext cx="11333748" cy="1485900"/>
          </a:xfrm>
        </p:spPr>
        <p:txBody>
          <a:bodyPr vert="horz" lIns="91440" tIns="45720" rIns="91440" bIns="45720" rtlCol="0" anchor="t">
            <a:normAutofit/>
          </a:bodyPr>
          <a:lstStyle/>
          <a:p>
            <a:r>
              <a:rPr lang="en-US" sz="3600" dirty="0">
                <a:latin typeface="Rockwell" panose="02060603020205020403" pitchFamily="18" charset="77"/>
              </a:rPr>
              <a:t>Public Confidence Levels in the US Armed Forces</a:t>
            </a:r>
            <a:endParaRPr lang="en-US" sz="3600" baseline="30000" dirty="0">
              <a:latin typeface="Rockwell" panose="02060603020205020403" pitchFamily="18" charset="77"/>
            </a:endParaRPr>
          </a:p>
        </p:txBody>
      </p:sp>
      <p:sp>
        <p:nvSpPr>
          <p:cNvPr id="5" name="TextBox 4">
            <a:extLst>
              <a:ext uri="{FF2B5EF4-FFF2-40B4-BE49-F238E27FC236}">
                <a16:creationId xmlns:a16="http://schemas.microsoft.com/office/drawing/2014/main" id="{9258A7F5-5061-42B9-B27B-AD859DC622A5}"/>
              </a:ext>
            </a:extLst>
          </p:cNvPr>
          <p:cNvSpPr txBox="1"/>
          <p:nvPr/>
        </p:nvSpPr>
        <p:spPr>
          <a:xfrm>
            <a:off x="9361096" y="1823641"/>
            <a:ext cx="254297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Public confidence levels in the US armed forces haven’t been this low since before 9/11. </a:t>
            </a:r>
            <a:endParaRPr lang="en-US" baseline="30000" dirty="0"/>
          </a:p>
        </p:txBody>
      </p:sp>
      <p:sp>
        <p:nvSpPr>
          <p:cNvPr id="3" name="TextBox 2">
            <a:extLst>
              <a:ext uri="{FF2B5EF4-FFF2-40B4-BE49-F238E27FC236}">
                <a16:creationId xmlns:a16="http://schemas.microsoft.com/office/drawing/2014/main" id="{F183F818-2F3D-7D2C-2060-D4320CEA7BDB}"/>
              </a:ext>
            </a:extLst>
          </p:cNvPr>
          <p:cNvSpPr txBox="1"/>
          <p:nvPr/>
        </p:nvSpPr>
        <p:spPr>
          <a:xfrm>
            <a:off x="783769" y="6384333"/>
            <a:ext cx="11333748" cy="215444"/>
          </a:xfrm>
          <a:prstGeom prst="rect">
            <a:avLst/>
          </a:prstGeom>
          <a:noFill/>
        </p:spPr>
        <p:txBody>
          <a:bodyPr wrap="square" rtlCol="0">
            <a:spAutoFit/>
          </a:bodyPr>
          <a:lstStyle/>
          <a:p>
            <a:r>
              <a:rPr lang="en-US" sz="800" dirty="0"/>
              <a:t>Sources: “Public confidence levels in the United States armed forces from 1975 to 2024,” Statista Research Department, October 1, 2024, accessed October 1, 2024, https://</a:t>
            </a:r>
            <a:r>
              <a:rPr lang="en-US" sz="800" dirty="0" err="1"/>
              <a:t>www.statista.com</a:t>
            </a:r>
            <a:r>
              <a:rPr lang="en-US" sz="800" dirty="0"/>
              <a:t>/statistics/239149/confidence-in-the-us-armed-forces/. </a:t>
            </a:r>
          </a:p>
        </p:txBody>
      </p:sp>
      <p:sp>
        <p:nvSpPr>
          <p:cNvPr id="4" name="Footer Placeholder 14">
            <a:extLst>
              <a:ext uri="{FF2B5EF4-FFF2-40B4-BE49-F238E27FC236}">
                <a16:creationId xmlns:a16="http://schemas.microsoft.com/office/drawing/2014/main" id="{CEE5B0CD-3A56-0C7C-8132-61CAA322CC08}"/>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9" name="Picture 8">
            <a:extLst>
              <a:ext uri="{FF2B5EF4-FFF2-40B4-BE49-F238E27FC236}">
                <a16:creationId xmlns:a16="http://schemas.microsoft.com/office/drawing/2014/main" id="{14178D74-50BD-75AA-30A8-60A56A5FD617}"/>
              </a:ext>
            </a:extLst>
          </p:cNvPr>
          <p:cNvPicPr>
            <a:picLocks noChangeAspect="1"/>
          </p:cNvPicPr>
          <p:nvPr/>
        </p:nvPicPr>
        <p:blipFill>
          <a:blip r:embed="rId3"/>
          <a:stretch>
            <a:fillRect/>
          </a:stretch>
        </p:blipFill>
        <p:spPr>
          <a:xfrm>
            <a:off x="805169" y="795122"/>
            <a:ext cx="8555927" cy="5458922"/>
          </a:xfrm>
          <a:prstGeom prst="rect">
            <a:avLst/>
          </a:prstGeom>
        </p:spPr>
      </p:pic>
      <p:sp>
        <p:nvSpPr>
          <p:cNvPr id="10" name="Arrow: Right 5">
            <a:extLst>
              <a:ext uri="{FF2B5EF4-FFF2-40B4-BE49-F238E27FC236}">
                <a16:creationId xmlns:a16="http://schemas.microsoft.com/office/drawing/2014/main" id="{0497C39D-269C-C80E-2AC4-0BFF803C028F}"/>
              </a:ext>
            </a:extLst>
          </p:cNvPr>
          <p:cNvSpPr/>
          <p:nvPr/>
        </p:nvSpPr>
        <p:spPr>
          <a:xfrm rot="2044773">
            <a:off x="5474182" y="3066491"/>
            <a:ext cx="3566160" cy="27432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B89A3A-AD6D-68E3-C63A-845E84EFB5D4}"/>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2346F41E-DE38-9009-A5B8-27AA3AD04201}"/>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vert="horz" lIns="91440" tIns="45720" rIns="91440" bIns="45720" rtlCol="0" anchor="t">
            <a:normAutofit/>
          </a:bodyPr>
          <a:lstStyle/>
          <a:p>
            <a:pPr algn="ctr"/>
            <a:r>
              <a:rPr lang="en-US" dirty="0">
                <a:latin typeface="Rockwell" panose="02060603020205020403" pitchFamily="18" charset="0"/>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335480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637511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773120"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7015080"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9502326"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2189380"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027F8724-BBAA-8255-3A7A-6F4F0B322DA9}"/>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156386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BF659D-EA14-5255-B952-0DB82A9BD0AC}"/>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756DB093-94C2-9B72-0E67-AF4295D64ACE}"/>
              </a:ext>
            </a:extLst>
          </p:cNvPr>
          <p:cNvSpPr/>
          <p:nvPr/>
        </p:nvSpPr>
        <p:spPr>
          <a:xfrm>
            <a:off x="0" y="-1588"/>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a:lstStyle/>
          <a:p>
            <a:pPr algn="ctr"/>
            <a:r>
              <a:rPr lang="en-US" dirty="0">
                <a:latin typeface="Rockwell" panose="02060603020205020403" pitchFamily="18" charset="77"/>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295300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681847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371325"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7458440"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9945686"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1787585"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99E94521-77D3-1270-4A24-D34F06E629B9}"/>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447748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8FE18A-B27D-194C-BE18-DAEF4D8B3997}"/>
              </a:ext>
            </a:extLst>
          </p:cNvPr>
          <p:cNvPicPr>
            <a:picLocks noChangeAspect="1"/>
          </p:cNvPicPr>
          <p:nvPr/>
        </p:nvPicPr>
        <p:blipFill>
          <a:blip r:embed="rId3"/>
          <a:stretch>
            <a:fillRect/>
          </a:stretch>
        </p:blipFill>
        <p:spPr>
          <a:xfrm>
            <a:off x="7443734" y="4962038"/>
            <a:ext cx="4727246" cy="1825975"/>
          </a:xfrm>
          <a:prstGeom prst="rect">
            <a:avLst/>
          </a:prstGeom>
        </p:spPr>
      </p:pic>
      <p:pic>
        <p:nvPicPr>
          <p:cNvPr id="11" name="Picture 10">
            <a:extLst>
              <a:ext uri="{FF2B5EF4-FFF2-40B4-BE49-F238E27FC236}">
                <a16:creationId xmlns:a16="http://schemas.microsoft.com/office/drawing/2014/main" id="{609CEF68-FAB7-B444-86D3-75BD45EB2355}"/>
              </a:ext>
            </a:extLst>
          </p:cNvPr>
          <p:cNvPicPr>
            <a:picLocks noChangeAspect="1"/>
          </p:cNvPicPr>
          <p:nvPr/>
        </p:nvPicPr>
        <p:blipFill>
          <a:blip r:embed="rId4"/>
          <a:stretch>
            <a:fillRect/>
          </a:stretch>
        </p:blipFill>
        <p:spPr>
          <a:xfrm>
            <a:off x="711230" y="1159296"/>
            <a:ext cx="8621262" cy="3212710"/>
          </a:xfrm>
          <a:prstGeom prst="rect">
            <a:avLst/>
          </a:prstGeom>
        </p:spPr>
      </p:pic>
      <p:sp>
        <p:nvSpPr>
          <p:cNvPr id="2" name="Title 1">
            <a:extLst>
              <a:ext uri="{FF2B5EF4-FFF2-40B4-BE49-F238E27FC236}">
                <a16:creationId xmlns:a16="http://schemas.microsoft.com/office/drawing/2014/main" id="{BAF5BD82-8BCD-4D8A-B05C-377BEE6B71C0}"/>
              </a:ext>
            </a:extLst>
          </p:cNvPr>
          <p:cNvSpPr>
            <a:spLocks noGrp="1"/>
          </p:cNvSpPr>
          <p:nvPr>
            <p:ph type="title"/>
          </p:nvPr>
        </p:nvSpPr>
        <p:spPr>
          <a:xfrm>
            <a:off x="946060" y="27946"/>
            <a:ext cx="10909056" cy="1485900"/>
          </a:xfrm>
        </p:spPr>
        <p:txBody>
          <a:bodyPr vert="horz" lIns="91440" tIns="45720" rIns="91440" bIns="45720" rtlCol="0" anchor="t">
            <a:normAutofit fontScale="90000"/>
          </a:bodyPr>
          <a:lstStyle/>
          <a:p>
            <a:r>
              <a:rPr lang="en-US" dirty="0">
                <a:latin typeface="Rockwell" panose="02060603020205020403" pitchFamily="18" charset="77"/>
              </a:rPr>
              <a:t>Large numbers of veterans enter a workforce whose leaders no longer include them</a:t>
            </a:r>
          </a:p>
        </p:txBody>
      </p:sp>
      <p:sp>
        <p:nvSpPr>
          <p:cNvPr id="6" name="Content Placeholder 5">
            <a:extLst>
              <a:ext uri="{FF2B5EF4-FFF2-40B4-BE49-F238E27FC236}">
                <a16:creationId xmlns:a16="http://schemas.microsoft.com/office/drawing/2014/main" id="{91F279AC-D352-4087-A256-4CC2BC107B17}"/>
              </a:ext>
            </a:extLst>
          </p:cNvPr>
          <p:cNvSpPr>
            <a:spLocks noGrp="1"/>
          </p:cNvSpPr>
          <p:nvPr>
            <p:ph idx="1"/>
          </p:nvPr>
        </p:nvSpPr>
        <p:spPr>
          <a:xfrm>
            <a:off x="946059" y="4627566"/>
            <a:ext cx="6401798" cy="2014989"/>
          </a:xfrm>
        </p:spPr>
        <p:txBody>
          <a:bodyPr>
            <a:normAutofit/>
          </a:bodyPr>
          <a:lstStyle/>
          <a:p>
            <a:r>
              <a:rPr lang="en-US" sz="1600" dirty="0"/>
              <a:t>2009 study: 90% drop between 1980 and 2006 in the number of large publicly-held corporations whose CEOs had a military background</a:t>
            </a:r>
          </a:p>
          <a:p>
            <a:r>
              <a:rPr lang="en-US" sz="1600" dirty="0"/>
              <a:t>WSJ reports this percentage to now be 2.6%!  </a:t>
            </a:r>
          </a:p>
          <a:p>
            <a:r>
              <a:rPr lang="en-US" sz="1600" dirty="0"/>
              <a:t>Even if you include all S&amp;P 500 board members, that percentage is still less than 5%</a:t>
            </a:r>
          </a:p>
          <a:p>
            <a:endParaRPr lang="en-US" sz="1600" dirty="0"/>
          </a:p>
        </p:txBody>
      </p:sp>
      <p:cxnSp>
        <p:nvCxnSpPr>
          <p:cNvPr id="9" name="Straight Connector 8">
            <a:extLst>
              <a:ext uri="{FF2B5EF4-FFF2-40B4-BE49-F238E27FC236}">
                <a16:creationId xmlns:a16="http://schemas.microsoft.com/office/drawing/2014/main" id="{29C5608C-219F-4C42-B8DD-AB2431524144}"/>
              </a:ext>
            </a:extLst>
          </p:cNvPr>
          <p:cNvCxnSpPr/>
          <p:nvPr/>
        </p:nvCxnSpPr>
        <p:spPr>
          <a:xfrm>
            <a:off x="1700459" y="2630907"/>
            <a:ext cx="10058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Arrow: Up 12">
            <a:extLst>
              <a:ext uri="{FF2B5EF4-FFF2-40B4-BE49-F238E27FC236}">
                <a16:creationId xmlns:a16="http://schemas.microsoft.com/office/drawing/2014/main" id="{D662912E-41D9-46CD-A1EE-7FD998316B47}"/>
              </a:ext>
            </a:extLst>
          </p:cNvPr>
          <p:cNvSpPr/>
          <p:nvPr/>
        </p:nvSpPr>
        <p:spPr>
          <a:xfrm>
            <a:off x="9304421" y="1283369"/>
            <a:ext cx="2550695" cy="1347517"/>
          </a:xfrm>
          <a:prstGeom prst="upArrow">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Traditional retirement age</a:t>
            </a:r>
          </a:p>
        </p:txBody>
      </p:sp>
      <p:sp>
        <p:nvSpPr>
          <p:cNvPr id="15" name="Rectangle 14">
            <a:extLst>
              <a:ext uri="{FF2B5EF4-FFF2-40B4-BE49-F238E27FC236}">
                <a16:creationId xmlns:a16="http://schemas.microsoft.com/office/drawing/2014/main" id="{A0F2E803-42D4-4C7C-8DA8-324AE00BA625}"/>
              </a:ext>
            </a:extLst>
          </p:cNvPr>
          <p:cNvSpPr/>
          <p:nvPr/>
        </p:nvSpPr>
        <p:spPr>
          <a:xfrm>
            <a:off x="9945446" y="6108569"/>
            <a:ext cx="898358" cy="3563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allout: Line 16">
            <a:extLst>
              <a:ext uri="{FF2B5EF4-FFF2-40B4-BE49-F238E27FC236}">
                <a16:creationId xmlns:a16="http://schemas.microsoft.com/office/drawing/2014/main" id="{0B8475FF-9AD7-4E9E-A4F2-6D27B5F512AC}"/>
              </a:ext>
            </a:extLst>
          </p:cNvPr>
          <p:cNvSpPr/>
          <p:nvPr/>
        </p:nvSpPr>
        <p:spPr>
          <a:xfrm>
            <a:off x="10403732" y="2865521"/>
            <a:ext cx="1556080" cy="1544178"/>
          </a:xfrm>
          <a:prstGeom prst="borderCallout1">
            <a:avLst>
              <a:gd name="adj1" fmla="val 99172"/>
              <a:gd name="adj2" fmla="val 20150"/>
              <a:gd name="adj3" fmla="val 209287"/>
              <a:gd name="adj4" fmla="val 1969"/>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Half of veterans are beyond retirement age</a:t>
            </a:r>
          </a:p>
        </p:txBody>
      </p:sp>
      <p:sp>
        <p:nvSpPr>
          <p:cNvPr id="14" name="Rectangle 13">
            <a:extLst>
              <a:ext uri="{FF2B5EF4-FFF2-40B4-BE49-F238E27FC236}">
                <a16:creationId xmlns:a16="http://schemas.microsoft.com/office/drawing/2014/main" id="{1A987011-AC0A-CF42-BE2B-59B093762BC8}"/>
              </a:ext>
            </a:extLst>
          </p:cNvPr>
          <p:cNvSpPr/>
          <p:nvPr/>
        </p:nvSpPr>
        <p:spPr>
          <a:xfrm>
            <a:off x="7474062" y="4972086"/>
            <a:ext cx="677017" cy="187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1EE55A-356C-F645-9FD9-B58318A0AB5C}"/>
              </a:ext>
            </a:extLst>
          </p:cNvPr>
          <p:cNvSpPr/>
          <p:nvPr/>
        </p:nvSpPr>
        <p:spPr>
          <a:xfrm>
            <a:off x="3442904" y="1150920"/>
            <a:ext cx="677017" cy="187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87579F0-B68A-F9EA-BC57-717ED1BA8F46}"/>
              </a:ext>
            </a:extLst>
          </p:cNvPr>
          <p:cNvSpPr txBox="1"/>
          <p:nvPr/>
        </p:nvSpPr>
        <p:spPr>
          <a:xfrm>
            <a:off x="697620" y="6390562"/>
            <a:ext cx="6844602" cy="477054"/>
          </a:xfrm>
          <a:prstGeom prst="rect">
            <a:avLst/>
          </a:prstGeom>
          <a:noFill/>
        </p:spPr>
        <p:txBody>
          <a:bodyPr wrap="square" rtlCol="0">
            <a:spAutoFit/>
          </a:bodyPr>
          <a:lstStyle/>
          <a:p>
            <a:r>
              <a:rPr lang="en-US" sz="500" dirty="0"/>
              <a:t>Sources: (Above) Phillip Carter, Amy Schafer, Katherine Kidder and Moira Fagan, “Lost in Translation: The Civil-Military Divide and Veteran Employment,” Center For a New American Security, June 15, 2017, 5. (Right) Texas Workforce Investment Council, “Veterans in Texas: A Demographic Study,” June 2019, 6. Benmelech, Efraim &amp; Frydman, Carola. "Military CEOs," Journal of Financial Economics, vol. 117, no. 1 (2015): 43-59, accessed on July 2, 2017, </a:t>
            </a:r>
            <a:r>
              <a:rPr lang="en-US" sz="500" dirty="0">
                <a:hlinkClick r:id="rId5"/>
              </a:rPr>
              <a:t>http://www.nber.org/papers/w19782.pdf</a:t>
            </a:r>
            <a:r>
              <a:rPr lang="en-US" sz="500" dirty="0"/>
              <a:t>. Vanessa Fuhrmans, “Generals Bring Battlefield Expertise to the Business World: Employers are tapping military leaders to develop leadership talent, provide corporate governance and oversee cybersecurity strategy,” Wall Street Journal, August 29, 2017, accessed August 31, 2017, </a:t>
            </a:r>
            <a:r>
              <a:rPr lang="en-US" sz="500" dirty="0">
                <a:hlinkClick r:id="rId6"/>
              </a:rPr>
              <a:t>https://www.wsj.com/articles/generals-bring-battlefield-expertise-to-the-business-world-1504008002?shareToken=st0173955a9a9e4f4d9d7c2056ac1f3e19&amp;reflink=article_email_share&amp;mg=prod/accounts-wsj</a:t>
            </a:r>
            <a:r>
              <a:rPr lang="en-US" sz="500" dirty="0"/>
              <a:t>.  </a:t>
            </a:r>
          </a:p>
        </p:txBody>
      </p:sp>
      <p:sp>
        <p:nvSpPr>
          <p:cNvPr id="4" name="Footer Placeholder 14">
            <a:extLst>
              <a:ext uri="{FF2B5EF4-FFF2-40B4-BE49-F238E27FC236}">
                <a16:creationId xmlns:a16="http://schemas.microsoft.com/office/drawing/2014/main" id="{76FB07A3-01D4-3559-341C-D36D804301EA}"/>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9695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BD82-8BCD-4D8A-B05C-377BEE6B71C0}"/>
              </a:ext>
            </a:extLst>
          </p:cNvPr>
          <p:cNvSpPr>
            <a:spLocks noGrp="1"/>
          </p:cNvSpPr>
          <p:nvPr>
            <p:ph type="title"/>
          </p:nvPr>
        </p:nvSpPr>
        <p:spPr>
          <a:xfrm>
            <a:off x="946060" y="439264"/>
            <a:ext cx="10909056" cy="1369439"/>
          </a:xfrm>
        </p:spPr>
        <p:txBody>
          <a:bodyPr vert="horz" lIns="91440" tIns="45720" rIns="91440" bIns="45720" rtlCol="0" anchor="t">
            <a:normAutofit/>
          </a:bodyPr>
          <a:lstStyle/>
          <a:p>
            <a:r>
              <a:rPr lang="en-US" dirty="0">
                <a:latin typeface="Rockwell" panose="02060603020205020403" pitchFamily="18" charset="77"/>
              </a:rPr>
              <a:t>Today’s veterans have the opposite problem of Vietnam-era veterans</a:t>
            </a:r>
          </a:p>
        </p:txBody>
      </p:sp>
      <p:sp>
        <p:nvSpPr>
          <p:cNvPr id="5" name="Footer Placeholder 14">
            <a:extLst>
              <a:ext uri="{FF2B5EF4-FFF2-40B4-BE49-F238E27FC236}">
                <a16:creationId xmlns:a16="http://schemas.microsoft.com/office/drawing/2014/main" id="{1809BB3E-F094-9F2B-C0A7-5173F945E375}"/>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graphicFrame>
        <p:nvGraphicFramePr>
          <p:cNvPr id="7" name="Table 6">
            <a:extLst>
              <a:ext uri="{FF2B5EF4-FFF2-40B4-BE49-F238E27FC236}">
                <a16:creationId xmlns:a16="http://schemas.microsoft.com/office/drawing/2014/main" id="{698830D1-34F4-F99C-A49D-66A60AE0D44B}"/>
              </a:ext>
            </a:extLst>
          </p:cNvPr>
          <p:cNvGraphicFramePr>
            <a:graphicFrameLocks noGrp="1"/>
          </p:cNvGraphicFramePr>
          <p:nvPr>
            <p:extLst>
              <p:ext uri="{D42A27DB-BD31-4B8C-83A1-F6EECF244321}">
                <p14:modId xmlns:p14="http://schemas.microsoft.com/office/powerpoint/2010/main" val="2479238699"/>
              </p:ext>
            </p:extLst>
          </p:nvPr>
        </p:nvGraphicFramePr>
        <p:xfrm>
          <a:off x="2032000" y="2181860"/>
          <a:ext cx="8127999" cy="2494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359887444"/>
                    </a:ext>
                  </a:extLst>
                </a:gridCol>
                <a:gridCol w="2709333">
                  <a:extLst>
                    <a:ext uri="{9D8B030D-6E8A-4147-A177-3AD203B41FA5}">
                      <a16:colId xmlns:a16="http://schemas.microsoft.com/office/drawing/2014/main" val="220497790"/>
                    </a:ext>
                  </a:extLst>
                </a:gridCol>
                <a:gridCol w="2709333">
                  <a:extLst>
                    <a:ext uri="{9D8B030D-6E8A-4147-A177-3AD203B41FA5}">
                      <a16:colId xmlns:a16="http://schemas.microsoft.com/office/drawing/2014/main" val="2624412291"/>
                    </a:ext>
                  </a:extLst>
                </a:gridCol>
              </a:tblGrid>
              <a:tr h="370840">
                <a:tc>
                  <a:txBody>
                    <a:bodyPr/>
                    <a:lstStyle/>
                    <a:p>
                      <a:r>
                        <a:rPr lang="en-US" dirty="0"/>
                        <a:t>Veteran Era</a:t>
                      </a:r>
                    </a:p>
                  </a:txBody>
                  <a:tcPr/>
                </a:tc>
                <a:tc>
                  <a:txBody>
                    <a:bodyPr/>
                    <a:lstStyle/>
                    <a:p>
                      <a:r>
                        <a:rPr lang="en-US" dirty="0"/>
                        <a:t>Vietnam</a:t>
                      </a:r>
                    </a:p>
                  </a:txBody>
                  <a:tcPr/>
                </a:tc>
                <a:tc>
                  <a:txBody>
                    <a:bodyPr/>
                    <a:lstStyle/>
                    <a:p>
                      <a:r>
                        <a:rPr lang="en-US" dirty="0"/>
                        <a:t>Post-9/11</a:t>
                      </a:r>
                    </a:p>
                  </a:txBody>
                  <a:tcPr/>
                </a:tc>
                <a:extLst>
                  <a:ext uri="{0D108BD9-81ED-4DB2-BD59-A6C34878D82A}">
                    <a16:rowId xmlns:a16="http://schemas.microsoft.com/office/drawing/2014/main" val="704514379"/>
                  </a:ext>
                </a:extLst>
              </a:tr>
              <a:tr h="370840">
                <a:tc>
                  <a:txBody>
                    <a:bodyPr/>
                    <a:lstStyle/>
                    <a:p>
                      <a:r>
                        <a:rPr lang="en-US" dirty="0"/>
                        <a:t>Acceptance by Society</a:t>
                      </a:r>
                    </a:p>
                  </a:txBody>
                  <a:tcPr/>
                </a:tc>
                <a:tc>
                  <a:txBody>
                    <a:bodyPr/>
                    <a:lstStyle/>
                    <a:p>
                      <a:r>
                        <a:rPr lang="en-US" dirty="0"/>
                        <a:t>Cold</a:t>
                      </a:r>
                    </a:p>
                  </a:txBody>
                  <a:tcPr/>
                </a:tc>
                <a:tc>
                  <a:txBody>
                    <a:bodyPr/>
                    <a:lstStyle/>
                    <a:p>
                      <a:r>
                        <a:rPr lang="en-US" dirty="0"/>
                        <a:t>Very Warm</a:t>
                      </a:r>
                    </a:p>
                  </a:txBody>
                  <a:tcPr/>
                </a:tc>
                <a:extLst>
                  <a:ext uri="{0D108BD9-81ED-4DB2-BD59-A6C34878D82A}">
                    <a16:rowId xmlns:a16="http://schemas.microsoft.com/office/drawing/2014/main" val="583433119"/>
                  </a:ext>
                </a:extLst>
              </a:tr>
              <a:tr h="370840">
                <a:tc>
                  <a:txBody>
                    <a:bodyPr/>
                    <a:lstStyle/>
                    <a:p>
                      <a:r>
                        <a:rPr lang="en-US" dirty="0"/>
                        <a:t>Benefits</a:t>
                      </a:r>
                    </a:p>
                  </a:txBody>
                  <a:tcPr/>
                </a:tc>
                <a:tc>
                  <a:txBody>
                    <a:bodyPr/>
                    <a:lstStyle/>
                    <a:p>
                      <a:r>
                        <a:rPr lang="en-US" dirty="0"/>
                        <a:t>Fewer</a:t>
                      </a:r>
                    </a:p>
                  </a:txBody>
                  <a:tcPr/>
                </a:tc>
                <a:tc>
                  <a:txBody>
                    <a:bodyPr/>
                    <a:lstStyle/>
                    <a:p>
                      <a:r>
                        <a:rPr lang="en-US" dirty="0"/>
                        <a:t>Many</a:t>
                      </a:r>
                    </a:p>
                  </a:txBody>
                  <a:tcPr/>
                </a:tc>
                <a:extLst>
                  <a:ext uri="{0D108BD9-81ED-4DB2-BD59-A6C34878D82A}">
                    <a16:rowId xmlns:a16="http://schemas.microsoft.com/office/drawing/2014/main" val="3832249323"/>
                  </a:ext>
                </a:extLst>
              </a:tr>
              <a:tr h="370840">
                <a:tc>
                  <a:txBody>
                    <a:bodyPr/>
                    <a:lstStyle/>
                    <a:p>
                      <a:r>
                        <a:rPr lang="en-US" dirty="0"/>
                        <a:t>Employment Outcomes</a:t>
                      </a:r>
                    </a:p>
                  </a:txBody>
                  <a:tcPr/>
                </a:tc>
                <a:tc>
                  <a:txBody>
                    <a:bodyPr/>
                    <a:lstStyle/>
                    <a:p>
                      <a:r>
                        <a:rPr lang="en-US" dirty="0"/>
                        <a:t>Good</a:t>
                      </a:r>
                    </a:p>
                  </a:txBody>
                  <a:tcPr/>
                </a:tc>
                <a:tc>
                  <a:txBody>
                    <a:bodyPr/>
                    <a:lstStyle/>
                    <a:p>
                      <a:r>
                        <a:rPr lang="en-US" dirty="0"/>
                        <a:t>Poor</a:t>
                      </a:r>
                    </a:p>
                  </a:txBody>
                  <a:tcPr/>
                </a:tc>
                <a:extLst>
                  <a:ext uri="{0D108BD9-81ED-4DB2-BD59-A6C34878D82A}">
                    <a16:rowId xmlns:a16="http://schemas.microsoft.com/office/drawing/2014/main" val="780279589"/>
                  </a:ext>
                </a:extLst>
              </a:tr>
              <a:tr h="370840">
                <a:tc>
                  <a:txBody>
                    <a:bodyPr/>
                    <a:lstStyle/>
                    <a:p>
                      <a:r>
                        <a:rPr lang="en-US" dirty="0"/>
                        <a:t>Senior Management with Military Background</a:t>
                      </a:r>
                    </a:p>
                  </a:txBody>
                  <a:tcPr/>
                </a:tc>
                <a:tc>
                  <a:txBody>
                    <a:bodyPr/>
                    <a:lstStyle/>
                    <a:p>
                      <a:r>
                        <a:rPr lang="en-US" dirty="0"/>
                        <a:t>59%</a:t>
                      </a:r>
                    </a:p>
                  </a:txBody>
                  <a:tcPr/>
                </a:tc>
                <a:tc>
                  <a:txBody>
                    <a:bodyPr/>
                    <a:lstStyle/>
                    <a:p>
                      <a:r>
                        <a:rPr lang="en-US" dirty="0"/>
                        <a:t>2.6%</a:t>
                      </a:r>
                    </a:p>
                  </a:txBody>
                  <a:tcPr/>
                </a:tc>
                <a:extLst>
                  <a:ext uri="{0D108BD9-81ED-4DB2-BD59-A6C34878D82A}">
                    <a16:rowId xmlns:a16="http://schemas.microsoft.com/office/drawing/2014/main" val="2517341124"/>
                  </a:ext>
                </a:extLst>
              </a:tr>
              <a:tr h="370840">
                <a:tc>
                  <a:txBody>
                    <a:bodyPr/>
                    <a:lstStyle/>
                    <a:p>
                      <a:r>
                        <a:rPr lang="en-US" dirty="0"/>
                        <a:t>Suicide rates</a:t>
                      </a:r>
                    </a:p>
                  </a:txBody>
                  <a:tcPr/>
                </a:tc>
                <a:tc>
                  <a:txBody>
                    <a:bodyPr/>
                    <a:lstStyle/>
                    <a:p>
                      <a:r>
                        <a:rPr lang="en-US" dirty="0">
                          <a:highlight>
                            <a:srgbClr val="FFFF00"/>
                          </a:highlight>
                        </a:rPr>
                        <a:t>11.6</a:t>
                      </a:r>
                      <a:r>
                        <a:rPr lang="en-US" dirty="0"/>
                        <a:t> per 100k (1980)</a:t>
                      </a:r>
                    </a:p>
                  </a:txBody>
                  <a:tcPr/>
                </a:tc>
                <a:tc>
                  <a:txBody>
                    <a:bodyPr/>
                    <a:lstStyle/>
                    <a:p>
                      <a:r>
                        <a:rPr lang="en-US" dirty="0">
                          <a:highlight>
                            <a:srgbClr val="FFFF00"/>
                          </a:highlight>
                        </a:rPr>
                        <a:t>34.7</a:t>
                      </a:r>
                      <a:r>
                        <a:rPr lang="en-US" dirty="0"/>
                        <a:t> per 100k (2022)</a:t>
                      </a:r>
                    </a:p>
                  </a:txBody>
                  <a:tcPr/>
                </a:tc>
                <a:extLst>
                  <a:ext uri="{0D108BD9-81ED-4DB2-BD59-A6C34878D82A}">
                    <a16:rowId xmlns:a16="http://schemas.microsoft.com/office/drawing/2014/main" val="1344041498"/>
                  </a:ext>
                </a:extLst>
              </a:tr>
            </a:tbl>
          </a:graphicData>
        </a:graphic>
      </p:graphicFrame>
      <p:sp>
        <p:nvSpPr>
          <p:cNvPr id="18" name="Rectangle 17">
            <a:extLst>
              <a:ext uri="{FF2B5EF4-FFF2-40B4-BE49-F238E27FC236}">
                <a16:creationId xmlns:a16="http://schemas.microsoft.com/office/drawing/2014/main" id="{539B047A-6A4C-CE20-2AF3-9022DCD56BBF}"/>
              </a:ext>
            </a:extLst>
          </p:cNvPr>
          <p:cNvSpPr/>
          <p:nvPr/>
        </p:nvSpPr>
        <p:spPr>
          <a:xfrm>
            <a:off x="2358210" y="5695254"/>
            <a:ext cx="7817718" cy="723481"/>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Tripled Suicide Rates</a:t>
            </a:r>
          </a:p>
        </p:txBody>
      </p:sp>
      <p:sp>
        <p:nvSpPr>
          <p:cNvPr id="19" name="TextBox 18">
            <a:extLst>
              <a:ext uri="{FF2B5EF4-FFF2-40B4-BE49-F238E27FC236}">
                <a16:creationId xmlns:a16="http://schemas.microsoft.com/office/drawing/2014/main" id="{5FFD0C9E-2DBE-92B3-4D48-A8E869F57DEE}"/>
              </a:ext>
            </a:extLst>
          </p:cNvPr>
          <p:cNvSpPr txBox="1"/>
          <p:nvPr/>
        </p:nvSpPr>
        <p:spPr>
          <a:xfrm>
            <a:off x="697619" y="6491042"/>
            <a:ext cx="11310161" cy="246221"/>
          </a:xfrm>
          <a:prstGeom prst="rect">
            <a:avLst/>
          </a:prstGeom>
          <a:noFill/>
        </p:spPr>
        <p:txBody>
          <a:bodyPr wrap="square" rtlCol="0">
            <a:spAutoFit/>
          </a:bodyPr>
          <a:lstStyle/>
          <a:p>
            <a:r>
              <a:rPr lang="en-US" sz="500" dirty="0"/>
              <a:t>Sources: “2024 National Veteran Suicide Prevention ANNUAL REPORT, Part 2 of 2: Report Findings,” </a:t>
            </a:r>
            <a:r>
              <a:rPr lang="en-US" sz="500" i="1" dirty="0"/>
              <a:t>Office of Suicide Prevention, US Department of Veterans Affairs</a:t>
            </a:r>
            <a:r>
              <a:rPr lang="en-US" sz="500" dirty="0"/>
              <a:t>, December 2024, page 8, accessed March 23, 2025: </a:t>
            </a:r>
            <a:r>
              <a:rPr lang="en-US" sz="500" dirty="0">
                <a:hlinkClick r:id="rId3"/>
              </a:rPr>
              <a:t>https://www.mentalhealth.va.gov/docs/data-sheets/2024/2024-Annual-Report-Part-2-of-2_508.pdf</a:t>
            </a:r>
            <a:r>
              <a:rPr lang="en-US" sz="500" dirty="0"/>
              <a:t>. William E </a:t>
            </a:r>
            <a:r>
              <a:rPr lang="en-US" sz="500" dirty="0" err="1"/>
              <a:t>Datel</a:t>
            </a:r>
            <a:r>
              <a:rPr lang="en-US" sz="500" dirty="0"/>
              <a:t>, Ph.D. and COL Franklin D. .Jones MC, USA,  “Suicide In United States Army Personnel, 1979-1980,” </a:t>
            </a:r>
            <a:r>
              <a:rPr lang="en-US" sz="500" i="1" dirty="0"/>
              <a:t>MILITARY MEDICINE</a:t>
            </a:r>
            <a:r>
              <a:rPr lang="en-US" sz="500" dirty="0"/>
              <a:t>, October 1982, page 843, accessed March 23, 2025, </a:t>
            </a:r>
            <a:r>
              <a:rPr lang="en-US" sz="500" dirty="0">
                <a:hlinkClick r:id="rId4"/>
              </a:rPr>
              <a:t>https://apps.dtic.mil/sti/tr/pdf/ADA121565.pdf</a:t>
            </a:r>
            <a:r>
              <a:rPr lang="en-US" sz="500" dirty="0"/>
              <a:t>. </a:t>
            </a:r>
          </a:p>
        </p:txBody>
      </p:sp>
    </p:spTree>
    <p:extLst>
      <p:ext uri="{BB962C8B-B14F-4D97-AF65-F5344CB8AC3E}">
        <p14:creationId xmlns:p14="http://schemas.microsoft.com/office/powerpoint/2010/main" val="17161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1D782F-06A6-9E9A-94AA-1E0C1DE0AF07}"/>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69052101-38D8-10AD-89AD-C38F90A3E069}"/>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a:lstStyle/>
          <a:p>
            <a:pPr algn="ctr"/>
            <a:r>
              <a:rPr lang="en-US" dirty="0">
                <a:latin typeface="Rockwell" panose="02060603020205020403" pitchFamily="18" charset="77"/>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295300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681847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371325"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7458440"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9945686"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1787585"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98C6C50D-43F8-F4DF-D102-E5634A9BFA5B}"/>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613322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A95A61-4E51-10A3-386A-F47406818ED1}"/>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BCC9F45A-46A6-4C11-C324-B0358EAD7B1E}"/>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a:lstStyle/>
          <a:p>
            <a:pPr algn="ctr"/>
            <a:r>
              <a:rPr lang="en-US" dirty="0">
                <a:latin typeface="Rockwell" panose="02060603020205020403" pitchFamily="18" charset="77"/>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246808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713713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2886400"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7777105"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10264351"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1302660"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B0F29C63-C1DE-AAA0-3D43-9B0145E5DABF}"/>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26652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1C81-1E39-4F5A-A6DB-BBA9F0DFDB4F}"/>
              </a:ext>
            </a:extLst>
          </p:cNvPr>
          <p:cNvSpPr>
            <a:spLocks noGrp="1"/>
          </p:cNvSpPr>
          <p:nvPr>
            <p:ph type="title"/>
          </p:nvPr>
        </p:nvSpPr>
        <p:spPr>
          <a:xfrm>
            <a:off x="1109478" y="299453"/>
            <a:ext cx="5473797" cy="1485900"/>
          </a:xfrm>
        </p:spPr>
        <p:txBody>
          <a:bodyPr vert="horz" lIns="91440" tIns="45720" rIns="91440" bIns="45720" rtlCol="0" anchor="t">
            <a:normAutofit fontScale="90000"/>
          </a:bodyPr>
          <a:lstStyle/>
          <a:p>
            <a:r>
              <a:rPr lang="en-US" dirty="0">
                <a:latin typeface="Rockwell" panose="02060603020205020403" pitchFamily="18" charset="77"/>
              </a:rPr>
              <a:t>The American public does not live near or interact with the military population</a:t>
            </a:r>
            <a:endParaRPr lang="en-US" baseline="30000" dirty="0">
              <a:latin typeface="Rockwell" panose="02060603020205020403" pitchFamily="18" charset="77"/>
            </a:endParaRPr>
          </a:p>
        </p:txBody>
      </p:sp>
      <p:sp>
        <p:nvSpPr>
          <p:cNvPr id="6" name="TextBox 5">
            <a:extLst>
              <a:ext uri="{FF2B5EF4-FFF2-40B4-BE49-F238E27FC236}">
                <a16:creationId xmlns:a16="http://schemas.microsoft.com/office/drawing/2014/main" id="{E514F734-DA2A-41D1-BC20-90313F11EBBE}"/>
              </a:ext>
            </a:extLst>
          </p:cNvPr>
          <p:cNvSpPr txBox="1"/>
          <p:nvPr/>
        </p:nvSpPr>
        <p:spPr>
          <a:xfrm>
            <a:off x="1081413" y="2919662"/>
            <a:ext cx="5473797" cy="1631216"/>
          </a:xfrm>
          <a:prstGeom prst="rect">
            <a:avLst/>
          </a:prstGeom>
          <a:noFill/>
        </p:spPr>
        <p:txBody>
          <a:bodyPr wrap="square" rtlCol="0">
            <a:spAutoFit/>
          </a:bodyPr>
          <a:lstStyle/>
          <a:p>
            <a:pPr marL="285750" indent="-285750">
              <a:buFont typeface="Arial" panose="020B0604020202020204" pitchFamily="34" charset="0"/>
              <a:buChar char="•"/>
            </a:pPr>
            <a:r>
              <a:rPr lang="en-US" sz="2000" i="1" dirty="0"/>
              <a:t>84% of post-9/11 veterans say the public does not understand the problems those in the military face</a:t>
            </a:r>
          </a:p>
          <a:p>
            <a:pPr marL="285750" indent="-285750">
              <a:buFont typeface="Arial" panose="020B0604020202020204" pitchFamily="34" charset="0"/>
              <a:buChar char="•"/>
            </a:pPr>
            <a:r>
              <a:rPr lang="en-US" sz="2000" i="1" dirty="0"/>
              <a:t>76% of pre-9/11 veterans and 71% of the public agree</a:t>
            </a:r>
            <a:endParaRPr lang="en-US" sz="2000" baseline="30000" dirty="0"/>
          </a:p>
        </p:txBody>
      </p:sp>
      <p:pic>
        <p:nvPicPr>
          <p:cNvPr id="8" name="Picture 7">
            <a:extLst>
              <a:ext uri="{FF2B5EF4-FFF2-40B4-BE49-F238E27FC236}">
                <a16:creationId xmlns:a16="http://schemas.microsoft.com/office/drawing/2014/main" id="{DC56ED67-865A-034F-B1DA-870B2BE3B636}"/>
              </a:ext>
            </a:extLst>
          </p:cNvPr>
          <p:cNvPicPr>
            <a:picLocks noChangeAspect="1"/>
          </p:cNvPicPr>
          <p:nvPr/>
        </p:nvPicPr>
        <p:blipFill>
          <a:blip r:embed="rId3"/>
          <a:stretch>
            <a:fillRect/>
          </a:stretch>
        </p:blipFill>
        <p:spPr>
          <a:xfrm>
            <a:off x="6649539" y="58294"/>
            <a:ext cx="5473797" cy="6741413"/>
          </a:xfrm>
          <a:prstGeom prst="rect">
            <a:avLst/>
          </a:prstGeom>
        </p:spPr>
      </p:pic>
      <p:sp>
        <p:nvSpPr>
          <p:cNvPr id="9" name="Rectangle 8">
            <a:extLst>
              <a:ext uri="{FF2B5EF4-FFF2-40B4-BE49-F238E27FC236}">
                <a16:creationId xmlns:a16="http://schemas.microsoft.com/office/drawing/2014/main" id="{CE0FAFB2-1014-8441-91E4-EA21703F3BF6}"/>
              </a:ext>
            </a:extLst>
          </p:cNvPr>
          <p:cNvSpPr/>
          <p:nvPr/>
        </p:nvSpPr>
        <p:spPr>
          <a:xfrm>
            <a:off x="7830422" y="465120"/>
            <a:ext cx="677017" cy="187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CA5F344-FD99-16F5-CBD7-D0DFCC3FF990}"/>
              </a:ext>
            </a:extLst>
          </p:cNvPr>
          <p:cNvSpPr txBox="1"/>
          <p:nvPr/>
        </p:nvSpPr>
        <p:spPr>
          <a:xfrm>
            <a:off x="793489" y="6153375"/>
            <a:ext cx="6580299" cy="646331"/>
          </a:xfrm>
          <a:prstGeom prst="rect">
            <a:avLst/>
          </a:prstGeom>
          <a:noFill/>
        </p:spPr>
        <p:txBody>
          <a:bodyPr wrap="square" rtlCol="0">
            <a:spAutoFit/>
          </a:bodyPr>
          <a:lstStyle/>
          <a:p>
            <a:r>
              <a:rPr lang="en-US" sz="900" dirty="0"/>
              <a:t>Sources: Phillip Carter, Amy Schafer, Katherine Kidder and Moira Fagan, “Lost in Translation: The Civil-Military Divide and Veteran Employment,” Center For a New American Security, June 15, 2017, 5. Bruce Drake, “On Memorial Day, public pride in veterans, but at a distance,” Pew Research Center, May 24, 2013, accessed January 2, 2017, </a:t>
            </a:r>
            <a:r>
              <a:rPr lang="en-US" sz="900" dirty="0">
                <a:hlinkClick r:id="rId4"/>
              </a:rPr>
              <a:t>http://www.pewresearch.org/fact-tank/2013/05/24/on-memorial-day-public-pride-in-veterans-but-at-a-distance-2/</a:t>
            </a:r>
            <a:r>
              <a:rPr lang="en-US" sz="900" dirty="0"/>
              <a:t>.  </a:t>
            </a:r>
          </a:p>
        </p:txBody>
      </p:sp>
      <p:sp>
        <p:nvSpPr>
          <p:cNvPr id="4" name="Footer Placeholder 14">
            <a:extLst>
              <a:ext uri="{FF2B5EF4-FFF2-40B4-BE49-F238E27FC236}">
                <a16:creationId xmlns:a16="http://schemas.microsoft.com/office/drawing/2014/main" id="{F1BBB160-5C50-5180-E510-75EEEEA1C1EA}"/>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86851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4D159BD-DF6F-CC16-3F87-87413600FB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1546" y="2631989"/>
            <a:ext cx="1190901" cy="1782355"/>
          </a:xfrm>
          <a:prstGeom prst="rect">
            <a:avLst/>
          </a:prstGeom>
        </p:spPr>
      </p:pic>
      <p:sp>
        <p:nvSpPr>
          <p:cNvPr id="6" name="TextBox 5">
            <a:extLst>
              <a:ext uri="{FF2B5EF4-FFF2-40B4-BE49-F238E27FC236}">
                <a16:creationId xmlns:a16="http://schemas.microsoft.com/office/drawing/2014/main" id="{DB4D0D0B-345F-AA84-0D01-235F7DE430E6}"/>
              </a:ext>
            </a:extLst>
          </p:cNvPr>
          <p:cNvSpPr txBox="1"/>
          <p:nvPr/>
        </p:nvSpPr>
        <p:spPr>
          <a:xfrm>
            <a:off x="2433145" y="2364826"/>
            <a:ext cx="9758855" cy="2092881"/>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0"/>
              </a:rPr>
              <a:t>Hiring Veterans</a:t>
            </a:r>
          </a:p>
          <a:p>
            <a:r>
              <a:rPr lang="en-US" sz="5400" dirty="0">
                <a:solidFill>
                  <a:schemeClr val="bg1"/>
                </a:solidFill>
                <a:latin typeface="Rockwell" panose="02060603020205020403" pitchFamily="18" charset="0"/>
              </a:rPr>
              <a:t>The Problem</a:t>
            </a:r>
          </a:p>
        </p:txBody>
      </p:sp>
      <p:pic>
        <p:nvPicPr>
          <p:cNvPr id="7" name="Picture 6">
            <a:extLst>
              <a:ext uri="{FF2B5EF4-FFF2-40B4-BE49-F238E27FC236}">
                <a16:creationId xmlns:a16="http://schemas.microsoft.com/office/drawing/2014/main" id="{A83378C1-4DBD-5A7C-2738-490B9AB3D2A3}"/>
              </a:ext>
            </a:extLst>
          </p:cNvPr>
          <p:cNvPicPr>
            <a:picLocks noChangeAspect="1"/>
          </p:cNvPicPr>
          <p:nvPr/>
        </p:nvPicPr>
        <p:blipFill>
          <a:blip r:embed="rId5"/>
          <a:stretch>
            <a:fillRect/>
          </a:stretch>
        </p:blipFill>
        <p:spPr>
          <a:xfrm>
            <a:off x="10236103" y="226746"/>
            <a:ext cx="1898091" cy="653787"/>
          </a:xfrm>
          <a:prstGeom prst="rect">
            <a:avLst/>
          </a:prstGeom>
        </p:spPr>
      </p:pic>
    </p:spTree>
    <p:extLst>
      <p:ext uri="{BB962C8B-B14F-4D97-AF65-F5344CB8AC3E}">
        <p14:creationId xmlns:p14="http://schemas.microsoft.com/office/powerpoint/2010/main" val="1175255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9F842D-ED77-86F5-F028-BC3115241798}"/>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E20EB368-1AED-F212-2E47-5A48A9D25DFE}"/>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a:lstStyle/>
          <a:p>
            <a:pPr algn="ctr"/>
            <a:r>
              <a:rPr lang="en-US" dirty="0">
                <a:latin typeface="Rockwell" panose="02060603020205020403" pitchFamily="18" charset="77"/>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246808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713713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2886400"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7777105"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10264351"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1302660"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4D386E35-3392-6B6E-B002-AFFE51FD649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175984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6EACC5-209C-760E-3F54-10D2990DCA53}"/>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8FB3BE80-CCF3-B84A-A2B0-9A955AB4575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a:lstStyle/>
          <a:p>
            <a:pPr algn="ctr"/>
            <a:r>
              <a:rPr lang="en-US" dirty="0">
                <a:latin typeface="Rockwell" panose="02060603020205020403" pitchFamily="18" charset="77"/>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137353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7885308"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1791855"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8525274"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11012520"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208115"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94ABE08F-AF73-C9F1-E3A7-38870E022BF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469685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7B5FA4-C945-6F25-F62A-89385ADBA797}"/>
              </a:ext>
            </a:extLst>
          </p:cNvPr>
          <p:cNvPicPr>
            <a:picLocks noChangeAspect="1"/>
          </p:cNvPicPr>
          <p:nvPr/>
        </p:nvPicPr>
        <p:blipFill>
          <a:blip r:embed="rId3"/>
          <a:stretch>
            <a:fillRect/>
          </a:stretch>
        </p:blipFill>
        <p:spPr>
          <a:xfrm>
            <a:off x="0" y="-1"/>
            <a:ext cx="12390120" cy="8258687"/>
          </a:xfrm>
          <a:prstGeom prst="rect">
            <a:avLst/>
          </a:prstGeom>
        </p:spPr>
      </p:pic>
      <p:sp>
        <p:nvSpPr>
          <p:cNvPr id="8" name="Rectangle 7">
            <a:extLst>
              <a:ext uri="{FF2B5EF4-FFF2-40B4-BE49-F238E27FC236}">
                <a16:creationId xmlns:a16="http://schemas.microsoft.com/office/drawing/2014/main" id="{B70B7DCC-064F-6EE7-C8E4-F8319A1755F4}"/>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9040B6-8E41-4003-9885-D71B3F73A6E5}"/>
              </a:ext>
            </a:extLst>
          </p:cNvPr>
          <p:cNvSpPr>
            <a:spLocks noGrp="1"/>
          </p:cNvSpPr>
          <p:nvPr>
            <p:ph type="title"/>
          </p:nvPr>
        </p:nvSpPr>
        <p:spPr/>
        <p:txBody>
          <a:bodyPr/>
          <a:lstStyle/>
          <a:p>
            <a:r>
              <a:rPr lang="en-US" dirty="0">
                <a:latin typeface="Rockwell" panose="02060603020205020403" pitchFamily="18" charset="77"/>
              </a:rPr>
              <a:t>A new veteran population is growing, but without a safety net…</a:t>
            </a:r>
          </a:p>
        </p:txBody>
      </p:sp>
      <p:sp>
        <p:nvSpPr>
          <p:cNvPr id="5" name="Rectangle: Rounded Corners 4">
            <a:extLst>
              <a:ext uri="{FF2B5EF4-FFF2-40B4-BE49-F238E27FC236}">
                <a16:creationId xmlns:a16="http://schemas.microsoft.com/office/drawing/2014/main" id="{D20185AC-D6B3-441C-87FB-F436E9BCB3C2}"/>
              </a:ext>
            </a:extLst>
          </p:cNvPr>
          <p:cNvSpPr/>
          <p:nvPr/>
        </p:nvSpPr>
        <p:spPr>
          <a:xfrm>
            <a:off x="1471696" y="2375786"/>
            <a:ext cx="3108960" cy="3200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t>~200,000 veterans matriculate into the civilian work sector annually</a:t>
            </a:r>
            <a:endParaRPr lang="en-US" sz="2400" baseline="30000" dirty="0"/>
          </a:p>
        </p:txBody>
      </p:sp>
      <p:sp>
        <p:nvSpPr>
          <p:cNvPr id="6" name="Rectangle: Rounded Corners 5">
            <a:extLst>
              <a:ext uri="{FF2B5EF4-FFF2-40B4-BE49-F238E27FC236}">
                <a16:creationId xmlns:a16="http://schemas.microsoft.com/office/drawing/2014/main" id="{B468D878-181B-414D-B83E-51A477CA557A}"/>
              </a:ext>
            </a:extLst>
          </p:cNvPr>
          <p:cNvSpPr/>
          <p:nvPr/>
        </p:nvSpPr>
        <p:spPr>
          <a:xfrm>
            <a:off x="4865405" y="2387817"/>
            <a:ext cx="3108960" cy="3200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t>~70% of them will transition short of retirement and without a pension</a:t>
            </a:r>
            <a:endParaRPr lang="en-US" sz="2400" baseline="30000" dirty="0"/>
          </a:p>
        </p:txBody>
      </p:sp>
      <p:sp>
        <p:nvSpPr>
          <p:cNvPr id="7" name="Rectangle: Rounded Corners 6">
            <a:extLst>
              <a:ext uri="{FF2B5EF4-FFF2-40B4-BE49-F238E27FC236}">
                <a16:creationId xmlns:a16="http://schemas.microsoft.com/office/drawing/2014/main" id="{ECD721B0-768D-475F-8113-8F91036D3FB5}"/>
              </a:ext>
            </a:extLst>
          </p:cNvPr>
          <p:cNvSpPr/>
          <p:nvPr/>
        </p:nvSpPr>
        <p:spPr>
          <a:xfrm>
            <a:off x="8259113" y="2399848"/>
            <a:ext cx="3108960" cy="3200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~51% of them agree that they are well-prepared to successfully navigate the transition to civilian life </a:t>
            </a:r>
          </a:p>
        </p:txBody>
      </p:sp>
      <p:sp>
        <p:nvSpPr>
          <p:cNvPr id="4" name="Footer Placeholder 14">
            <a:extLst>
              <a:ext uri="{FF2B5EF4-FFF2-40B4-BE49-F238E27FC236}">
                <a16:creationId xmlns:a16="http://schemas.microsoft.com/office/drawing/2014/main" id="{B210FCAA-0FBD-4DD0-5A92-CFBB24BBB7A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5127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EB7CF4-FBE6-6E1F-7813-588CD4CBEC63}"/>
              </a:ext>
            </a:extLst>
          </p:cNvPr>
          <p:cNvPicPr>
            <a:picLocks noChangeAspect="1"/>
          </p:cNvPicPr>
          <p:nvPr/>
        </p:nvPicPr>
        <p:blipFill>
          <a:blip r:embed="rId3"/>
          <a:stretch>
            <a:fillRect/>
          </a:stretch>
        </p:blipFill>
        <p:spPr>
          <a:xfrm>
            <a:off x="0" y="-1"/>
            <a:ext cx="12390120" cy="8258687"/>
          </a:xfrm>
          <a:prstGeom prst="rect">
            <a:avLst/>
          </a:prstGeom>
        </p:spPr>
      </p:pic>
      <p:sp>
        <p:nvSpPr>
          <p:cNvPr id="4" name="Rectangle 3">
            <a:extLst>
              <a:ext uri="{FF2B5EF4-FFF2-40B4-BE49-F238E27FC236}">
                <a16:creationId xmlns:a16="http://schemas.microsoft.com/office/drawing/2014/main" id="{B8BDF8F5-2036-68FA-E61D-7DA144688A88}"/>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634739-0A97-46F5-D7CC-E83D90CE1C71}"/>
              </a:ext>
            </a:extLst>
          </p:cNvPr>
          <p:cNvSpPr>
            <a:spLocks noGrp="1"/>
          </p:cNvSpPr>
          <p:nvPr>
            <p:ph type="title"/>
          </p:nvPr>
        </p:nvSpPr>
        <p:spPr>
          <a:xfrm>
            <a:off x="1371600" y="685800"/>
            <a:ext cx="10409274" cy="1485900"/>
          </a:xfrm>
        </p:spPr>
        <p:txBody>
          <a:bodyPr>
            <a:normAutofit fontScale="90000"/>
          </a:bodyPr>
          <a:lstStyle/>
          <a:p>
            <a:r>
              <a:rPr lang="en-US" dirty="0">
                <a:latin typeface="Rockwell" panose="02060603020205020403" pitchFamily="18" charset="77"/>
              </a:rPr>
              <a:t>…while most organizations are not structured to capitalize on the opportunity</a:t>
            </a:r>
          </a:p>
        </p:txBody>
      </p:sp>
      <p:sp>
        <p:nvSpPr>
          <p:cNvPr id="3" name="Content Placeholder 2">
            <a:extLst>
              <a:ext uri="{FF2B5EF4-FFF2-40B4-BE49-F238E27FC236}">
                <a16:creationId xmlns:a16="http://schemas.microsoft.com/office/drawing/2014/main" id="{76CCF688-B726-F762-62B1-592727B9E6BD}"/>
              </a:ext>
            </a:extLst>
          </p:cNvPr>
          <p:cNvSpPr>
            <a:spLocks noGrp="1"/>
          </p:cNvSpPr>
          <p:nvPr>
            <p:ph idx="1"/>
          </p:nvPr>
        </p:nvSpPr>
        <p:spPr/>
        <p:txBody>
          <a:bodyPr/>
          <a:lstStyle/>
          <a:p>
            <a:r>
              <a:rPr lang="en-US" dirty="0"/>
              <a:t>90% of non-veteran owned small businesses, who make up &gt; 99% of the businesses in the country and responsible for 42% of new jobs, do NOT intentionally hire veterans</a:t>
            </a:r>
          </a:p>
          <a:p>
            <a:r>
              <a:rPr lang="en-US" dirty="0"/>
              <a:t>According to a Korn Ferry survey of 700 businesses:</a:t>
            </a:r>
          </a:p>
          <a:p>
            <a:pPr lvl="1"/>
            <a:r>
              <a:rPr lang="en-US" dirty="0"/>
              <a:t>80% of organizations do NOT have veteran-specific hiring programs</a:t>
            </a:r>
          </a:p>
          <a:p>
            <a:pPr lvl="1"/>
            <a:r>
              <a:rPr lang="en-US" dirty="0"/>
              <a:t>71% of organizations do NOT provide talent acquisition professionals training on hiring veterans</a:t>
            </a:r>
          </a:p>
          <a:p>
            <a:pPr lvl="1"/>
            <a:r>
              <a:rPr lang="en-US" dirty="0"/>
              <a:t>52% of organizations do NOT provide onboarding or transition support to veteran hires</a:t>
            </a:r>
          </a:p>
        </p:txBody>
      </p:sp>
      <p:sp>
        <p:nvSpPr>
          <p:cNvPr id="6" name="Footer Placeholder 14">
            <a:extLst>
              <a:ext uri="{FF2B5EF4-FFF2-40B4-BE49-F238E27FC236}">
                <a16:creationId xmlns:a16="http://schemas.microsoft.com/office/drawing/2014/main" id="{9C0209D5-1E40-B2C0-5035-BD875BFF11C9}"/>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91697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FD7B5B-53BC-6015-20CF-2B098763BDBF}"/>
              </a:ext>
            </a:extLst>
          </p:cNvPr>
          <p:cNvPicPr>
            <a:picLocks noChangeAspect="1"/>
          </p:cNvPicPr>
          <p:nvPr/>
        </p:nvPicPr>
        <p:blipFill>
          <a:blip r:embed="rId3"/>
          <a:stretch>
            <a:fillRect/>
          </a:stretch>
        </p:blipFill>
        <p:spPr>
          <a:xfrm>
            <a:off x="0" y="-1"/>
            <a:ext cx="12390120" cy="8258687"/>
          </a:xfrm>
          <a:prstGeom prst="rect">
            <a:avLst/>
          </a:prstGeom>
        </p:spPr>
      </p:pic>
      <p:sp>
        <p:nvSpPr>
          <p:cNvPr id="4" name="Rectangle 3">
            <a:extLst>
              <a:ext uri="{FF2B5EF4-FFF2-40B4-BE49-F238E27FC236}">
                <a16:creationId xmlns:a16="http://schemas.microsoft.com/office/drawing/2014/main" id="{927CED76-6B60-6641-D15F-3372056785B8}"/>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5046AD-8C2B-4298-B496-06285E53E5AF}"/>
              </a:ext>
            </a:extLst>
          </p:cNvPr>
          <p:cNvSpPr>
            <a:spLocks noGrp="1"/>
          </p:cNvSpPr>
          <p:nvPr>
            <p:ph type="title"/>
          </p:nvPr>
        </p:nvSpPr>
        <p:spPr/>
        <p:txBody>
          <a:bodyPr/>
          <a:lstStyle/>
          <a:p>
            <a:r>
              <a:rPr lang="en-US" dirty="0">
                <a:latin typeface="Rockwell" panose="02060603020205020403" pitchFamily="18" charset="77"/>
              </a:rPr>
              <a:t>So What?</a:t>
            </a:r>
          </a:p>
        </p:txBody>
      </p:sp>
      <p:sp>
        <p:nvSpPr>
          <p:cNvPr id="3" name="Content Placeholder 2">
            <a:extLst>
              <a:ext uri="{FF2B5EF4-FFF2-40B4-BE49-F238E27FC236}">
                <a16:creationId xmlns:a16="http://schemas.microsoft.com/office/drawing/2014/main" id="{29EB538A-B8B7-4618-9F8F-A5110F253E12}"/>
              </a:ext>
            </a:extLst>
          </p:cNvPr>
          <p:cNvSpPr>
            <a:spLocks noGrp="1"/>
          </p:cNvSpPr>
          <p:nvPr>
            <p:ph idx="1"/>
          </p:nvPr>
        </p:nvSpPr>
        <p:spPr>
          <a:xfrm>
            <a:off x="1371600" y="1844842"/>
            <a:ext cx="9601200" cy="4022558"/>
          </a:xfrm>
        </p:spPr>
        <p:txBody>
          <a:bodyPr/>
          <a:lstStyle/>
          <a:p>
            <a:r>
              <a:rPr lang="en-US" dirty="0"/>
              <a:t>More veterans are entering a nation…</a:t>
            </a:r>
          </a:p>
          <a:p>
            <a:pPr lvl="1"/>
            <a:r>
              <a:rPr lang="en-US" dirty="0"/>
              <a:t>Whose elected leaders don’t represent them</a:t>
            </a:r>
          </a:p>
          <a:p>
            <a:pPr lvl="1"/>
            <a:r>
              <a:rPr lang="en-US" dirty="0"/>
              <a:t>Whose corporate leaders don’t include them</a:t>
            </a:r>
          </a:p>
          <a:p>
            <a:pPr lvl="1"/>
            <a:r>
              <a:rPr lang="en-US" dirty="0"/>
              <a:t>Whose population doesn’t look like them or live near them</a:t>
            </a:r>
          </a:p>
          <a:p>
            <a:pPr lvl="1"/>
            <a:r>
              <a:rPr lang="en-US" dirty="0"/>
              <a:t>Whose employers don’t understand them</a:t>
            </a:r>
          </a:p>
          <a:p>
            <a:pPr lvl="1"/>
            <a:r>
              <a:rPr lang="en-US" dirty="0"/>
              <a:t>…and for which they are unprepared</a:t>
            </a:r>
          </a:p>
          <a:p>
            <a:r>
              <a:rPr lang="en-US" dirty="0"/>
              <a:t>Employers, while incentivized to hire veterans…</a:t>
            </a:r>
          </a:p>
          <a:p>
            <a:pPr lvl="1"/>
            <a:r>
              <a:rPr lang="en-US" dirty="0"/>
              <a:t>Typically don’t have effective programs to identify, hire, train, and retain vets</a:t>
            </a:r>
          </a:p>
          <a:p>
            <a:pPr lvl="1"/>
            <a:r>
              <a:rPr lang="en-US" dirty="0"/>
              <a:t>Face the challenge of justifying doing so for an ever-shrinking minority of their work force…and in the face of constantly shrinking budgets</a:t>
            </a:r>
          </a:p>
        </p:txBody>
      </p:sp>
      <p:sp>
        <p:nvSpPr>
          <p:cNvPr id="5" name="Footer Placeholder 14">
            <a:extLst>
              <a:ext uri="{FF2B5EF4-FFF2-40B4-BE49-F238E27FC236}">
                <a16:creationId xmlns:a16="http://schemas.microsoft.com/office/drawing/2014/main" id="{975A37C1-2113-0842-E3DA-6061E28A58F1}"/>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793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E223BA4-E4D8-7E3D-8798-A19016613DAF}"/>
              </a:ext>
            </a:extLst>
          </p:cNvPr>
          <p:cNvPicPr>
            <a:picLocks noChangeAspect="1"/>
          </p:cNvPicPr>
          <p:nvPr/>
        </p:nvPicPr>
        <p:blipFill>
          <a:blip r:embed="rId3"/>
          <a:stretch>
            <a:fillRect/>
          </a:stretch>
        </p:blipFill>
        <p:spPr>
          <a:xfrm>
            <a:off x="1061546" y="2631989"/>
            <a:ext cx="1190901" cy="1782355"/>
          </a:xfrm>
          <a:prstGeom prst="rect">
            <a:avLst/>
          </a:prstGeom>
        </p:spPr>
      </p:pic>
      <p:sp>
        <p:nvSpPr>
          <p:cNvPr id="6" name="TextBox 5">
            <a:extLst>
              <a:ext uri="{FF2B5EF4-FFF2-40B4-BE49-F238E27FC236}">
                <a16:creationId xmlns:a16="http://schemas.microsoft.com/office/drawing/2014/main" id="{8A52914E-536F-5448-9A4A-7959F5DC191D}"/>
              </a:ext>
            </a:extLst>
          </p:cNvPr>
          <p:cNvSpPr txBox="1"/>
          <p:nvPr/>
        </p:nvSpPr>
        <p:spPr>
          <a:xfrm>
            <a:off x="2433145" y="2364826"/>
            <a:ext cx="9758855" cy="2092881"/>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0"/>
              </a:rPr>
              <a:t>Hiring Veterans</a:t>
            </a:r>
          </a:p>
          <a:p>
            <a:r>
              <a:rPr lang="en-US" sz="5400" dirty="0">
                <a:solidFill>
                  <a:schemeClr val="bg1"/>
                </a:solidFill>
                <a:latin typeface="Rockwell" panose="02060603020205020403" pitchFamily="18" charset="0"/>
              </a:rPr>
              <a:t>How You Can Help</a:t>
            </a:r>
          </a:p>
        </p:txBody>
      </p:sp>
      <p:cxnSp>
        <p:nvCxnSpPr>
          <p:cNvPr id="7" name="Straight Connector 6">
            <a:extLst>
              <a:ext uri="{FF2B5EF4-FFF2-40B4-BE49-F238E27FC236}">
                <a16:creationId xmlns:a16="http://schemas.microsoft.com/office/drawing/2014/main" id="{27228C54-A24C-D1FF-DF28-0D1E78B9B971}"/>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9CD2FA8-2161-A08B-FF92-F6D36DECC380}"/>
              </a:ext>
            </a:extLst>
          </p:cNvPr>
          <p:cNvPicPr>
            <a:picLocks noChangeAspect="1"/>
          </p:cNvPicPr>
          <p:nvPr/>
        </p:nvPicPr>
        <p:blipFill>
          <a:blip r:embed="rId4"/>
          <a:stretch>
            <a:fillRect/>
          </a:stretch>
        </p:blipFill>
        <p:spPr>
          <a:xfrm>
            <a:off x="10236103" y="226746"/>
            <a:ext cx="1898091" cy="653787"/>
          </a:xfrm>
          <a:prstGeom prst="rect">
            <a:avLst/>
          </a:prstGeom>
        </p:spPr>
      </p:pic>
    </p:spTree>
    <p:extLst>
      <p:ext uri="{BB962C8B-B14F-4D97-AF65-F5344CB8AC3E}">
        <p14:creationId xmlns:p14="http://schemas.microsoft.com/office/powerpoint/2010/main" val="1804928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1BC1FBC-4432-B716-A26C-256EE26F782C}"/>
              </a:ext>
            </a:extLst>
          </p:cNvPr>
          <p:cNvSpPr>
            <a:spLocks noGrp="1"/>
          </p:cNvSpPr>
          <p:nvPr>
            <p:ph type="title"/>
          </p:nvPr>
        </p:nvSpPr>
        <p:spPr>
          <a:xfrm>
            <a:off x="418436" y="365126"/>
            <a:ext cx="11773564" cy="1124606"/>
          </a:xfrm>
        </p:spPr>
        <p:txBody>
          <a:bodyPr>
            <a:normAutofit/>
          </a:bodyPr>
          <a:lstStyle/>
          <a:p>
            <a:r>
              <a:rPr lang="en-US" dirty="0">
                <a:latin typeface="Rockwell" panose="02060603020205020403" pitchFamily="18" charset="0"/>
              </a:rPr>
              <a:t>Three Points</a:t>
            </a:r>
          </a:p>
        </p:txBody>
      </p:sp>
      <p:sp>
        <p:nvSpPr>
          <p:cNvPr id="9" name="TextBox 8">
            <a:extLst>
              <a:ext uri="{FF2B5EF4-FFF2-40B4-BE49-F238E27FC236}">
                <a16:creationId xmlns:a16="http://schemas.microsoft.com/office/drawing/2014/main" id="{D5A29A87-B4E2-5FCB-E6A0-E2E868383118}"/>
              </a:ext>
            </a:extLst>
          </p:cNvPr>
          <p:cNvSpPr txBox="1"/>
          <p:nvPr/>
        </p:nvSpPr>
        <p:spPr>
          <a:xfrm>
            <a:off x="373112" y="1036898"/>
            <a:ext cx="9923032" cy="1200329"/>
          </a:xfrm>
          <a:prstGeom prst="rect">
            <a:avLst/>
          </a:prstGeom>
          <a:noFill/>
        </p:spPr>
        <p:txBody>
          <a:bodyPr wrap="square" rtlCol="0">
            <a:spAutoFit/>
          </a:bodyPr>
          <a:lstStyle/>
          <a:p>
            <a:pPr marL="285750" indent="-285750">
              <a:buFont typeface="Wingdings" pitchFamily="2" charset="2"/>
              <a:buChar char="§"/>
            </a:pPr>
            <a:r>
              <a:rPr lang="en-US" sz="2400" dirty="0"/>
              <a:t>Get educated</a:t>
            </a:r>
          </a:p>
          <a:p>
            <a:pPr marL="285750" indent="-285750">
              <a:buFont typeface="Wingdings" pitchFamily="2" charset="2"/>
              <a:buChar char="§"/>
            </a:pPr>
            <a:r>
              <a:rPr lang="en-US" sz="2400" dirty="0"/>
              <a:t>Help educate others</a:t>
            </a:r>
          </a:p>
          <a:p>
            <a:pPr marL="285750" indent="-285750">
              <a:buFont typeface="Wingdings" pitchFamily="2" charset="2"/>
              <a:buChar char="§"/>
            </a:pPr>
            <a:r>
              <a:rPr lang="en-US" sz="2400" dirty="0"/>
              <a:t>Engage with the community of professionals trying to make a difference</a:t>
            </a:r>
          </a:p>
        </p:txBody>
      </p:sp>
    </p:spTree>
    <p:extLst>
      <p:ext uri="{BB962C8B-B14F-4D97-AF65-F5344CB8AC3E}">
        <p14:creationId xmlns:p14="http://schemas.microsoft.com/office/powerpoint/2010/main" val="3394585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10016763" cy="2092881"/>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77"/>
              </a:rPr>
              <a:t>Hiring Veterans</a:t>
            </a:r>
          </a:p>
          <a:p>
            <a:pPr>
              <a:spcAft>
                <a:spcPts val="1200"/>
              </a:spcAft>
            </a:pPr>
            <a:r>
              <a:rPr lang="en-US" sz="5400" spc="170" dirty="0">
                <a:solidFill>
                  <a:schemeClr val="bg1"/>
                </a:solidFill>
                <a:latin typeface="Rockwell" panose="02060603020205020403" pitchFamily="18" charset="77"/>
              </a:rPr>
              <a:t>Resources</a:t>
            </a:r>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7223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56AF54E-70FA-9539-54C8-1D7EE1003B21}"/>
              </a:ext>
            </a:extLst>
          </p:cNvPr>
          <p:cNvPicPr>
            <a:picLocks noChangeAspect="1"/>
          </p:cNvPicPr>
          <p:nvPr/>
        </p:nvPicPr>
        <p:blipFill>
          <a:blip r:embed="rId3"/>
          <a:stretch>
            <a:fillRect/>
          </a:stretch>
        </p:blipFill>
        <p:spPr>
          <a:xfrm>
            <a:off x="1061546" y="2631989"/>
            <a:ext cx="1190901" cy="1782355"/>
          </a:xfrm>
          <a:prstGeom prst="rect">
            <a:avLst/>
          </a:prstGeom>
        </p:spPr>
      </p:pic>
      <p:pic>
        <p:nvPicPr>
          <p:cNvPr id="7" name="Picture 6">
            <a:extLst>
              <a:ext uri="{FF2B5EF4-FFF2-40B4-BE49-F238E27FC236}">
                <a16:creationId xmlns:a16="http://schemas.microsoft.com/office/drawing/2014/main" id="{898C5E90-F444-311A-82E8-860530064EB1}"/>
              </a:ext>
            </a:extLst>
          </p:cNvPr>
          <p:cNvPicPr>
            <a:picLocks noChangeAspect="1"/>
          </p:cNvPicPr>
          <p:nvPr/>
        </p:nvPicPr>
        <p:blipFill>
          <a:blip r:embed="rId4"/>
          <a:stretch>
            <a:fillRect/>
          </a:stretch>
        </p:blipFill>
        <p:spPr>
          <a:xfrm>
            <a:off x="10236103" y="226746"/>
            <a:ext cx="1898091" cy="653787"/>
          </a:xfrm>
          <a:prstGeom prst="rect">
            <a:avLst/>
          </a:prstGeom>
        </p:spPr>
      </p:pic>
    </p:spTree>
    <p:extLst>
      <p:ext uri="{BB962C8B-B14F-4D97-AF65-F5344CB8AC3E}">
        <p14:creationId xmlns:p14="http://schemas.microsoft.com/office/powerpoint/2010/main" val="4219001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9334"/>
            <a:ext cx="10315074" cy="6875556"/>
          </a:xfrm>
          <a:prstGeom prst="rect">
            <a:avLst/>
          </a:prstGeom>
        </p:spPr>
      </p:pic>
      <p:sp>
        <p:nvSpPr>
          <p:cNvPr id="6" name="Rectangle 5">
            <a:extLst>
              <a:ext uri="{FF2B5EF4-FFF2-40B4-BE49-F238E27FC236}">
                <a16:creationId xmlns:a16="http://schemas.microsoft.com/office/drawing/2014/main" id="{6364B28D-7635-CFF6-208A-FBC2A1BD072F}"/>
              </a:ext>
            </a:extLst>
          </p:cNvPr>
          <p:cNvSpPr/>
          <p:nvPr/>
        </p:nvSpPr>
        <p:spPr>
          <a:xfrm>
            <a:off x="1491916" y="-1"/>
            <a:ext cx="10898204"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FC0587E-C205-FF6A-05FB-27E01368772C}"/>
              </a:ext>
            </a:extLst>
          </p:cNvPr>
          <p:cNvSpPr>
            <a:spLocks noGrp="1"/>
          </p:cNvSpPr>
          <p:nvPr>
            <p:ph type="title"/>
          </p:nvPr>
        </p:nvSpPr>
        <p:spPr>
          <a:xfrm>
            <a:off x="1639166" y="182479"/>
            <a:ext cx="10750953" cy="1485900"/>
          </a:xfrm>
        </p:spPr>
        <p:txBody>
          <a:bodyPr>
            <a:normAutofit/>
          </a:bodyPr>
          <a:lstStyle/>
          <a:p>
            <a:r>
              <a:rPr lang="en-US" sz="3600" dirty="0">
                <a:latin typeface="Rockwell" panose="02060603020205020403" pitchFamily="18" charset="0"/>
              </a:rPr>
              <a:t>Resources for Supporting Veteran Mental Health</a:t>
            </a:r>
          </a:p>
        </p:txBody>
      </p:sp>
      <p:sp>
        <p:nvSpPr>
          <p:cNvPr id="17" name="Footer Placeholder 14">
            <a:extLst>
              <a:ext uri="{FF2B5EF4-FFF2-40B4-BE49-F238E27FC236}">
                <a16:creationId xmlns:a16="http://schemas.microsoft.com/office/drawing/2014/main" id="{76B06C8D-93B6-80F6-0AA7-68F7D16D7135}"/>
              </a:ext>
            </a:extLst>
          </p:cNvPr>
          <p:cNvSpPr txBox="1">
            <a:spLocks/>
          </p:cNvSpPr>
          <p:nvPr/>
        </p:nvSpPr>
        <p:spPr>
          <a:xfrm>
            <a:off x="11183565" y="6470089"/>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COPYRIGHT</a:t>
            </a:r>
          </a:p>
        </p:txBody>
      </p:sp>
      <p:sp>
        <p:nvSpPr>
          <p:cNvPr id="2" name="TextBox 1">
            <a:extLst>
              <a:ext uri="{FF2B5EF4-FFF2-40B4-BE49-F238E27FC236}">
                <a16:creationId xmlns:a16="http://schemas.microsoft.com/office/drawing/2014/main" id="{234F1855-FDF3-6B27-909E-32532F8576E5}"/>
              </a:ext>
            </a:extLst>
          </p:cNvPr>
          <p:cNvSpPr txBox="1"/>
          <p:nvPr/>
        </p:nvSpPr>
        <p:spPr>
          <a:xfrm>
            <a:off x="1639166" y="777240"/>
            <a:ext cx="10562438" cy="6001643"/>
          </a:xfrm>
          <a:prstGeom prst="rect">
            <a:avLst/>
          </a:prstGeom>
          <a:noFill/>
        </p:spPr>
        <p:txBody>
          <a:bodyPr wrap="square" rtlCol="0">
            <a:spAutoFit/>
          </a:bodyPr>
          <a:lstStyle/>
          <a:p>
            <a:r>
              <a:rPr lang="en-US" sz="1600" dirty="0"/>
              <a:t>📘 </a:t>
            </a:r>
            <a:r>
              <a:rPr lang="en-US" sz="1600" b="1" dirty="0"/>
              <a:t>Books</a:t>
            </a:r>
          </a:p>
          <a:p>
            <a:pPr marL="285750" indent="-285750">
              <a:buFont typeface="Arial" panose="020B0604020202020204" pitchFamily="34" charset="0"/>
              <a:buChar char="•"/>
            </a:pPr>
            <a:r>
              <a:rPr lang="en-US" sz="1600" i="1" dirty="0"/>
              <a:t>Mission Transition </a:t>
            </a:r>
            <a:r>
              <a:rPr lang="en-US" sz="1600" dirty="0"/>
              <a:t>– Step-by-step guide for veterans navigating career shifts. Emphasizes employment as a pillar of post-military wellness.</a:t>
            </a:r>
          </a:p>
          <a:p>
            <a:pPr marL="285750" indent="-285750">
              <a:buFont typeface="Arial" panose="020B0604020202020204" pitchFamily="34" charset="0"/>
              <a:buChar char="•"/>
            </a:pPr>
            <a:r>
              <a:rPr lang="en-US" sz="1600" i="1" dirty="0"/>
              <a:t>Hiring Veterans </a:t>
            </a:r>
            <a:r>
              <a:rPr lang="en-US" sz="1600" dirty="0"/>
              <a:t>– Evidence-based best practices for employers to attract, integrate, and retain veteran talent.</a:t>
            </a:r>
          </a:p>
          <a:p>
            <a:endParaRPr lang="en-US" sz="1600" dirty="0"/>
          </a:p>
          <a:p>
            <a:r>
              <a:rPr lang="en-US" sz="1600" dirty="0"/>
              <a:t>📊 </a:t>
            </a:r>
            <a:r>
              <a:rPr lang="en-US" sz="1600" b="1" dirty="0"/>
              <a:t>Research &amp; Data</a:t>
            </a:r>
          </a:p>
          <a:p>
            <a:pPr marL="285750" indent="-285750">
              <a:buFont typeface="Arial" panose="020B0604020202020204" pitchFamily="34" charset="0"/>
              <a:buChar char="•"/>
            </a:pPr>
            <a:r>
              <a:rPr lang="en-US" sz="1600" i="1" dirty="0"/>
              <a:t>Veterans Metrics Initiative (TVMI)</a:t>
            </a:r>
            <a:r>
              <a:rPr lang="en-US" sz="1600" dirty="0"/>
              <a:t>: Longitudinal study linking employment with transition success and wellness. (veteranetwork.psu.edu/projects/tvmi-study/). POC: </a:t>
            </a:r>
            <a:r>
              <a:rPr lang="en-US" sz="1600" b="1" dirty="0"/>
              <a:t>Dr. Daniel Perkins</a:t>
            </a:r>
            <a:r>
              <a:rPr lang="en-US" sz="1600" dirty="0"/>
              <a:t>, Principal Scientist (Founder)</a:t>
            </a:r>
          </a:p>
          <a:p>
            <a:pPr marL="285750" indent="-285750">
              <a:buFont typeface="Arial" panose="020B0604020202020204" pitchFamily="34" charset="0"/>
              <a:buChar char="•"/>
            </a:pPr>
            <a:r>
              <a:rPr lang="en-US" sz="1600" i="1" dirty="0"/>
              <a:t>IVMF – Syracuse University</a:t>
            </a:r>
            <a:r>
              <a:rPr lang="en-US" sz="1600" dirty="0"/>
              <a:t>: Leading research hub for veteran employment and community integration. (</a:t>
            </a:r>
            <a:r>
              <a:rPr lang="en-US" sz="1600" dirty="0" err="1"/>
              <a:t>ivmf.syracuse.edu</a:t>
            </a:r>
            <a:r>
              <a:rPr lang="en-US" sz="1600" dirty="0"/>
              <a:t>). POC: </a:t>
            </a:r>
            <a:r>
              <a:rPr lang="en-US" sz="1600" b="1" dirty="0"/>
              <a:t>Dr. J. Michael Haynie</a:t>
            </a:r>
            <a:r>
              <a:rPr lang="en-US" sz="1600" dirty="0"/>
              <a:t>, Vice Chancellor for Strategic Initiatives &amp; Innovation</a:t>
            </a:r>
          </a:p>
          <a:p>
            <a:pPr marL="285750" indent="-285750">
              <a:buFont typeface="Arial" panose="020B0604020202020204" pitchFamily="34" charset="0"/>
              <a:buChar char="•"/>
            </a:pPr>
            <a:r>
              <a:rPr lang="en-US" sz="1600" i="1" dirty="0"/>
              <a:t>RAND – Veteran Employment Reports</a:t>
            </a:r>
            <a:r>
              <a:rPr lang="en-US" sz="1600" dirty="0"/>
              <a:t>: Employer insights, hiring outcomes, and retention strategies. (</a:t>
            </a:r>
            <a:r>
              <a:rPr lang="en-US" sz="1600" dirty="0" err="1"/>
              <a:t>rand.org</a:t>
            </a:r>
            <a:r>
              <a:rPr lang="en-US" sz="1600" dirty="0"/>
              <a:t>/topics/veterans-employment). POC: </a:t>
            </a:r>
            <a:r>
              <a:rPr lang="en-US" sz="1600" b="1" dirty="0"/>
              <a:t>Dr. Carrie Farmer</a:t>
            </a:r>
            <a:r>
              <a:rPr lang="en-US" sz="1600" dirty="0"/>
              <a:t>, Family Veterans Policy Research Institute</a:t>
            </a:r>
          </a:p>
          <a:p>
            <a:endParaRPr lang="en-US" sz="1600" dirty="0"/>
          </a:p>
          <a:p>
            <a:r>
              <a:rPr lang="en-US" sz="1600" dirty="0"/>
              <a:t>🏛 Government &amp; National Programs</a:t>
            </a:r>
          </a:p>
          <a:p>
            <a:pPr marL="285750" indent="-285750">
              <a:buFont typeface="Arial" panose="020B0604020202020204" pitchFamily="34" charset="0"/>
              <a:buChar char="•"/>
            </a:pPr>
            <a:r>
              <a:rPr lang="en-US" sz="1600" i="1" dirty="0"/>
              <a:t>Dr. Nathan </a:t>
            </a:r>
            <a:r>
              <a:rPr lang="en-US" sz="1600" i="1" dirty="0" err="1"/>
              <a:t>Ainspan</a:t>
            </a:r>
            <a:r>
              <a:rPr lang="en-US" sz="1600" dirty="0"/>
              <a:t>: Senior Research Psychologist, Military-Civilian Transition Office, US Department of Defense</a:t>
            </a:r>
          </a:p>
          <a:p>
            <a:pPr marL="742950" lvl="1" indent="-285750">
              <a:buFont typeface="Arial" panose="020B0604020202020204" pitchFamily="34" charset="0"/>
              <a:buChar char="•"/>
            </a:pPr>
            <a:r>
              <a:rPr lang="en-US" sz="1600" dirty="0"/>
              <a:t>Hosts a monthly research forum. Email him to join for free: </a:t>
            </a:r>
            <a:r>
              <a:rPr lang="en-US" sz="1600" b="1" dirty="0"/>
              <a:t>nathan.d.ainspan.civ@mail.mil </a:t>
            </a:r>
          </a:p>
          <a:p>
            <a:pPr marL="285750" indent="-285750">
              <a:buFont typeface="Arial" panose="020B0604020202020204" pitchFamily="34" charset="0"/>
              <a:buChar char="•"/>
            </a:pPr>
            <a:r>
              <a:rPr lang="en-US" sz="1600" i="1" dirty="0"/>
              <a:t>Department of Labor VETS</a:t>
            </a:r>
            <a:r>
              <a:rPr lang="en-US" sz="1600" dirty="0"/>
              <a:t>: Employment and training resources for veterans and employers. (</a:t>
            </a:r>
            <a:r>
              <a:rPr lang="en-US" sz="1600" dirty="0" err="1"/>
              <a:t>dol.gov</a:t>
            </a:r>
            <a:r>
              <a:rPr lang="en-US" sz="1600" dirty="0"/>
              <a:t>/agencies/vets)</a:t>
            </a:r>
          </a:p>
          <a:p>
            <a:pPr marL="742950" lvl="1" indent="-285750">
              <a:buFont typeface="Arial" panose="020B0604020202020204" pitchFamily="34" charset="0"/>
              <a:buChar char="•"/>
            </a:pPr>
            <a:r>
              <a:rPr lang="en-US" sz="1600" dirty="0"/>
              <a:t>Transition Assistance Program (TAP) / Off-Base Transition Training</a:t>
            </a:r>
          </a:p>
          <a:p>
            <a:pPr marL="742950" lvl="1" indent="-285750">
              <a:buFont typeface="Arial" panose="020B0604020202020204" pitchFamily="34" charset="0"/>
              <a:buChar char="•"/>
            </a:pPr>
            <a:r>
              <a:rPr lang="en-US" sz="1600" dirty="0"/>
              <a:t>National Veterans’ Training Institute</a:t>
            </a:r>
          </a:p>
          <a:p>
            <a:pPr marL="742950" lvl="1" indent="-285750">
              <a:buFont typeface="Arial" panose="020B0604020202020204" pitchFamily="34" charset="0"/>
              <a:buChar char="•"/>
            </a:pPr>
            <a:r>
              <a:rPr lang="en-US" sz="1600" dirty="0"/>
              <a:t>Employment Navigator &amp; Partnership Program</a:t>
            </a:r>
          </a:p>
          <a:p>
            <a:pPr marL="742950" lvl="1" indent="-285750">
              <a:buFont typeface="Arial" panose="020B0604020202020204" pitchFamily="34" charset="0"/>
              <a:buChar char="•"/>
            </a:pPr>
            <a:r>
              <a:rPr lang="en-US" sz="1600" dirty="0"/>
              <a:t>HIRE Vets Medallion Program</a:t>
            </a:r>
          </a:p>
          <a:p>
            <a:pPr marL="285750" indent="-285750">
              <a:buFont typeface="Arial" panose="020B0604020202020204" pitchFamily="34" charset="0"/>
              <a:buChar char="•"/>
            </a:pPr>
            <a:r>
              <a:rPr lang="en-US" sz="1600" i="1" dirty="0"/>
              <a:t>Hiring Our Heroes</a:t>
            </a:r>
            <a:r>
              <a:rPr lang="en-US" sz="1600" dirty="0"/>
              <a:t>: National employer-veteran connector w/ fellowship programs and hiring fairs. (</a:t>
            </a:r>
            <a:r>
              <a:rPr lang="en-US" sz="1600" dirty="0" err="1"/>
              <a:t>hiringourheroes.org</a:t>
            </a:r>
            <a:r>
              <a:rPr lang="en-US" sz="1600" dirty="0"/>
              <a:t>)</a:t>
            </a:r>
          </a:p>
          <a:p>
            <a:pPr marL="285750" indent="-285750">
              <a:buFont typeface="Arial" panose="020B0604020202020204" pitchFamily="34" charset="0"/>
              <a:buChar char="•"/>
            </a:pPr>
            <a:r>
              <a:rPr lang="en-US" sz="1600" i="1" dirty="0" err="1"/>
              <a:t>AmericaServes</a:t>
            </a:r>
            <a:r>
              <a:rPr lang="en-US" sz="1600" dirty="0"/>
              <a:t>: Coordinated care networks connecting veterans to employment, mental health, housing, and more. (</a:t>
            </a:r>
            <a:r>
              <a:rPr lang="en-US" sz="1600" dirty="0" err="1"/>
              <a:t>americaserves.org</a:t>
            </a:r>
            <a:r>
              <a:rPr lang="en-US" sz="1600" dirty="0"/>
              <a:t>). More generically, </a:t>
            </a:r>
            <a:r>
              <a:rPr lang="en-US" sz="1600" b="1" dirty="0"/>
              <a:t>Veteran Collaboratives</a:t>
            </a:r>
            <a:r>
              <a:rPr lang="en-US" sz="1600" dirty="0"/>
              <a:t> (</a:t>
            </a:r>
            <a:r>
              <a:rPr lang="en-US" sz="1600" dirty="0" err="1"/>
              <a:t>matthewjlouis.com</a:t>
            </a:r>
            <a:r>
              <a:rPr lang="en-US" sz="1600" dirty="0"/>
              <a:t>/veteran-collaboratives/). </a:t>
            </a:r>
          </a:p>
        </p:txBody>
      </p:sp>
    </p:spTree>
    <p:extLst>
      <p:ext uri="{BB962C8B-B14F-4D97-AF65-F5344CB8AC3E}">
        <p14:creationId xmlns:p14="http://schemas.microsoft.com/office/powerpoint/2010/main" val="3864944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9334"/>
            <a:ext cx="10315074" cy="6875556"/>
          </a:xfrm>
          <a:prstGeom prst="rect">
            <a:avLst/>
          </a:prstGeom>
        </p:spPr>
      </p:pic>
      <p:sp>
        <p:nvSpPr>
          <p:cNvPr id="6" name="Rectangle 5">
            <a:extLst>
              <a:ext uri="{FF2B5EF4-FFF2-40B4-BE49-F238E27FC236}">
                <a16:creationId xmlns:a16="http://schemas.microsoft.com/office/drawing/2014/main" id="{6364B28D-7635-CFF6-208A-FBC2A1BD072F}"/>
              </a:ext>
            </a:extLst>
          </p:cNvPr>
          <p:cNvSpPr/>
          <p:nvPr/>
        </p:nvSpPr>
        <p:spPr>
          <a:xfrm>
            <a:off x="1491916" y="-1"/>
            <a:ext cx="10898204"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FC0587E-C205-FF6A-05FB-27E01368772C}"/>
              </a:ext>
            </a:extLst>
          </p:cNvPr>
          <p:cNvSpPr>
            <a:spLocks noGrp="1"/>
          </p:cNvSpPr>
          <p:nvPr>
            <p:ph type="title"/>
          </p:nvPr>
        </p:nvSpPr>
        <p:spPr>
          <a:xfrm>
            <a:off x="1639166" y="182479"/>
            <a:ext cx="10750953" cy="1485900"/>
          </a:xfrm>
        </p:spPr>
        <p:txBody>
          <a:bodyPr>
            <a:normAutofit/>
          </a:bodyPr>
          <a:lstStyle/>
          <a:p>
            <a:r>
              <a:rPr lang="en-US" sz="3600" dirty="0">
                <a:latin typeface="Rockwell" panose="02060603020205020403" pitchFamily="18" charset="0"/>
              </a:rPr>
              <a:t>Resources for Supporting Veteran Mental Health</a:t>
            </a:r>
          </a:p>
        </p:txBody>
      </p:sp>
      <p:sp>
        <p:nvSpPr>
          <p:cNvPr id="17" name="Footer Placeholder 14">
            <a:extLst>
              <a:ext uri="{FF2B5EF4-FFF2-40B4-BE49-F238E27FC236}">
                <a16:creationId xmlns:a16="http://schemas.microsoft.com/office/drawing/2014/main" id="{76B06C8D-93B6-80F6-0AA7-68F7D16D7135}"/>
              </a:ext>
            </a:extLst>
          </p:cNvPr>
          <p:cNvSpPr txBox="1">
            <a:spLocks/>
          </p:cNvSpPr>
          <p:nvPr/>
        </p:nvSpPr>
        <p:spPr>
          <a:xfrm>
            <a:off x="11183565" y="6470089"/>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COPYRIGHT</a:t>
            </a:r>
          </a:p>
        </p:txBody>
      </p:sp>
      <p:sp>
        <p:nvSpPr>
          <p:cNvPr id="2" name="TextBox 1">
            <a:extLst>
              <a:ext uri="{FF2B5EF4-FFF2-40B4-BE49-F238E27FC236}">
                <a16:creationId xmlns:a16="http://schemas.microsoft.com/office/drawing/2014/main" id="{234F1855-FDF3-6B27-909E-32532F8576E5}"/>
              </a:ext>
            </a:extLst>
          </p:cNvPr>
          <p:cNvSpPr txBox="1"/>
          <p:nvPr/>
        </p:nvSpPr>
        <p:spPr>
          <a:xfrm>
            <a:off x="1639166" y="777240"/>
            <a:ext cx="10467490" cy="5262979"/>
          </a:xfrm>
          <a:prstGeom prst="rect">
            <a:avLst/>
          </a:prstGeom>
          <a:noFill/>
        </p:spPr>
        <p:txBody>
          <a:bodyPr wrap="square" rtlCol="0">
            <a:spAutoFit/>
          </a:bodyPr>
          <a:lstStyle/>
          <a:p>
            <a:r>
              <a:rPr lang="en-US" sz="1600" dirty="0"/>
              <a:t>🧠 </a:t>
            </a:r>
            <a:r>
              <a:rPr lang="en-US" sz="1600" b="1" dirty="0"/>
              <a:t>Employment + Mental Health</a:t>
            </a:r>
          </a:p>
          <a:p>
            <a:pPr marL="285750" indent="-285750">
              <a:buFont typeface="Arial" panose="020B0604020202020204" pitchFamily="34" charset="0"/>
              <a:buChar char="•"/>
            </a:pPr>
            <a:r>
              <a:rPr lang="en-US" sz="1600" i="1" dirty="0"/>
              <a:t>Cohen Veterans Network Military Family Clinics</a:t>
            </a:r>
            <a:r>
              <a:rPr lang="en-US" sz="1600" dirty="0"/>
              <a:t>: National nonprofit research on the link between meaningful employment and post-service mental wellness. (</a:t>
            </a:r>
            <a:r>
              <a:rPr lang="en-US" sz="1600" dirty="0" err="1"/>
              <a:t>cohenveteransnetwork.org</a:t>
            </a:r>
            <a:r>
              <a:rPr lang="en-US" sz="1600" dirty="0"/>
              <a:t>) </a:t>
            </a:r>
          </a:p>
          <a:p>
            <a:pPr marL="285750" indent="-285750">
              <a:buFont typeface="Arial" panose="020B0604020202020204" pitchFamily="34" charset="0"/>
              <a:buChar char="•"/>
            </a:pPr>
            <a:r>
              <a:rPr lang="en-US" sz="1600" i="1" dirty="0"/>
              <a:t>VA Solid Start Program</a:t>
            </a:r>
            <a:r>
              <a:rPr lang="en-US" sz="1600" dirty="0"/>
              <a:t> (and other VA transition programs): Outreach program engaging veterans in their first year post-transition. (</a:t>
            </a:r>
            <a:r>
              <a:rPr lang="en-US" sz="1600" dirty="0" err="1"/>
              <a:t>benefits.va.gov</a:t>
            </a:r>
            <a:r>
              <a:rPr lang="en-US" sz="1600" dirty="0"/>
              <a:t>/transition/solid-</a:t>
            </a:r>
            <a:r>
              <a:rPr lang="en-US" sz="1600" dirty="0" err="1"/>
              <a:t>start.asp</a:t>
            </a:r>
            <a:r>
              <a:rPr lang="en-US" sz="1600" dirty="0"/>
              <a:t>) </a:t>
            </a:r>
          </a:p>
          <a:p>
            <a:endParaRPr lang="en-US" sz="1600" dirty="0"/>
          </a:p>
          <a:p>
            <a:r>
              <a:rPr lang="en-US" sz="1600" dirty="0"/>
              <a:t>💻 </a:t>
            </a:r>
            <a:r>
              <a:rPr lang="en-US" sz="1600" b="1" dirty="0"/>
              <a:t>Tools &amp; Platforms</a:t>
            </a:r>
          </a:p>
          <a:p>
            <a:pPr marL="285750" indent="-285750">
              <a:buFont typeface="Arial" panose="020B0604020202020204" pitchFamily="34" charset="0"/>
              <a:buChar char="•"/>
            </a:pPr>
            <a:r>
              <a:rPr lang="en-US" sz="1600" i="1" dirty="0"/>
              <a:t>Purepost</a:t>
            </a:r>
            <a:r>
              <a:rPr lang="en-US" sz="1600" dirty="0"/>
              <a:t>: AI-powered platform matching veteran skills to career pathways. (</a:t>
            </a:r>
            <a:r>
              <a:rPr lang="en-US" sz="1600" dirty="0" err="1"/>
              <a:t>purepost.co</a:t>
            </a:r>
            <a:r>
              <a:rPr lang="en-US" sz="1600" dirty="0"/>
              <a:t>)</a:t>
            </a:r>
          </a:p>
          <a:p>
            <a:pPr marL="285750" indent="-285750">
              <a:buFont typeface="Arial" panose="020B0604020202020204" pitchFamily="34" charset="0"/>
              <a:buChar char="•"/>
            </a:pPr>
            <a:r>
              <a:rPr lang="en-US" sz="1600" i="1" dirty="0"/>
              <a:t>LinkedIn for Veterans</a:t>
            </a:r>
            <a:r>
              <a:rPr lang="en-US" sz="1600" dirty="0"/>
              <a:t>: Free premium access, career tools, and veteran community support. (</a:t>
            </a:r>
            <a:r>
              <a:rPr lang="en-US" sz="1600" dirty="0" err="1"/>
              <a:t>linkedin.com</a:t>
            </a:r>
            <a:r>
              <a:rPr lang="en-US" sz="1600" dirty="0"/>
              <a:t>/military)</a:t>
            </a:r>
          </a:p>
          <a:p>
            <a:endParaRPr lang="en-US" sz="1600" dirty="0"/>
          </a:p>
          <a:p>
            <a:r>
              <a:rPr lang="en-US" sz="1600" b="1" i="0" u="none" strike="noStrike" dirty="0">
                <a:solidFill>
                  <a:srgbClr val="000000"/>
                </a:solidFill>
                <a:effectLst/>
              </a:rPr>
              <a:t>🎓 Training Resource Spotlight: </a:t>
            </a:r>
            <a:r>
              <a:rPr lang="en-US" sz="1600" b="1" i="0" u="none" strike="noStrike" dirty="0" err="1">
                <a:solidFill>
                  <a:srgbClr val="000000"/>
                </a:solidFill>
                <a:effectLst/>
              </a:rPr>
              <a:t>PsychArmor</a:t>
            </a:r>
            <a:r>
              <a:rPr lang="en-US" sz="1600" dirty="0">
                <a:solidFill>
                  <a:srgbClr val="000000"/>
                </a:solidFill>
              </a:rPr>
              <a:t> (</a:t>
            </a:r>
            <a:r>
              <a:rPr lang="en-US" sz="1600" dirty="0" err="1">
                <a:solidFill>
                  <a:srgbClr val="000000"/>
                </a:solidFill>
              </a:rPr>
              <a:t>psycharmor.org</a:t>
            </a:r>
            <a:r>
              <a:rPr lang="en-US" sz="1600" dirty="0">
                <a:solidFill>
                  <a:srgbClr val="000000"/>
                </a:solidFill>
              </a:rPr>
              <a:t>)</a:t>
            </a:r>
            <a:endParaRPr lang="en-US" sz="1600" b="1" i="0" u="none" strike="noStrike" dirty="0">
              <a:solidFill>
                <a:srgbClr val="000000"/>
              </a:solidFill>
              <a:effectLst/>
            </a:endParaRPr>
          </a:p>
          <a:p>
            <a:pPr algn="l"/>
            <a:r>
              <a:rPr lang="en-US" sz="1600" b="0" i="0" u="none" strike="noStrike" dirty="0">
                <a:solidFill>
                  <a:srgbClr val="000000"/>
                </a:solidFill>
                <a:effectLst/>
              </a:rPr>
              <a:t>Free, on-demand training for employers, clinicians, and community members to better understand and support veterans.</a:t>
            </a:r>
          </a:p>
          <a:p>
            <a:pPr algn="l"/>
            <a:r>
              <a:rPr lang="en-US" sz="1600" b="1" i="0" u="none" strike="noStrike" dirty="0">
                <a:solidFill>
                  <a:srgbClr val="000000"/>
                </a:solidFill>
                <a:effectLst/>
              </a:rPr>
              <a:t>Top Courses</a:t>
            </a:r>
            <a:r>
              <a:rPr lang="en-US" sz="1600" b="0" i="0" u="none" strike="noStrike" dirty="0">
                <a:solidFill>
                  <a:srgbClr val="000000"/>
                </a:solidFill>
                <a:effectLst/>
              </a:rPr>
              <a:t>:</a:t>
            </a:r>
          </a:p>
          <a:p>
            <a:pPr marL="285750" indent="-285750" algn="l">
              <a:buFont typeface="Arial" panose="020B0604020202020204" pitchFamily="34" charset="0"/>
              <a:buChar char="•"/>
            </a:pPr>
            <a:r>
              <a:rPr lang="en-US" sz="1600" b="0" i="1" u="none" strike="noStrike" dirty="0">
                <a:solidFill>
                  <a:srgbClr val="000000"/>
                </a:solidFill>
                <a:effectLst/>
              </a:rPr>
              <a:t>15 Things Veterans Want You to Know</a:t>
            </a:r>
            <a:endParaRPr lang="en-US" sz="1600" b="0" i="0" u="none" strike="noStrike" dirty="0">
              <a:solidFill>
                <a:srgbClr val="000000"/>
              </a:solidFill>
              <a:effectLst/>
            </a:endParaRPr>
          </a:p>
          <a:p>
            <a:pPr marL="285750" indent="-285750" algn="l">
              <a:buFont typeface="Arial" panose="020B0604020202020204" pitchFamily="34" charset="0"/>
              <a:buChar char="•"/>
            </a:pPr>
            <a:r>
              <a:rPr lang="en-US" sz="1600" b="0" i="1" u="none" strike="noStrike" dirty="0">
                <a:solidFill>
                  <a:srgbClr val="000000"/>
                </a:solidFill>
                <a:effectLst/>
              </a:rPr>
              <a:t>Creating a Veteran-Inclusive Workplace</a:t>
            </a:r>
            <a:endParaRPr lang="en-US" sz="1600" b="0" i="0" u="none" strike="noStrike" dirty="0">
              <a:solidFill>
                <a:srgbClr val="000000"/>
              </a:solidFill>
              <a:effectLst/>
            </a:endParaRPr>
          </a:p>
          <a:p>
            <a:pPr marL="285750" indent="-285750" algn="l">
              <a:buFont typeface="Arial" panose="020B0604020202020204" pitchFamily="34" charset="0"/>
              <a:buChar char="•"/>
            </a:pPr>
            <a:r>
              <a:rPr lang="en-US" sz="1600" b="0" i="1" u="none" strike="noStrike" dirty="0">
                <a:solidFill>
                  <a:srgbClr val="000000"/>
                </a:solidFill>
                <a:effectLst/>
              </a:rPr>
              <a:t>Treating PTSD in Veterans</a:t>
            </a:r>
            <a:endParaRPr lang="en-US" sz="1600" b="0" i="0" u="none" strike="noStrike" dirty="0">
              <a:solidFill>
                <a:srgbClr val="000000"/>
              </a:solidFill>
              <a:effectLst/>
            </a:endParaRPr>
          </a:p>
          <a:p>
            <a:pPr marL="285750" indent="-285750" algn="l">
              <a:buFont typeface="Arial" panose="020B0604020202020204" pitchFamily="34" charset="0"/>
              <a:buChar char="•"/>
            </a:pPr>
            <a:r>
              <a:rPr lang="en-US" sz="1600" b="0" i="1" u="none" strike="noStrike" dirty="0">
                <a:solidFill>
                  <a:srgbClr val="000000"/>
                </a:solidFill>
                <a:effectLst/>
              </a:rPr>
              <a:t>Hiring and Retaining Veterans with Invisible Wounds</a:t>
            </a:r>
            <a:endParaRPr lang="en-US" sz="1600" dirty="0"/>
          </a:p>
          <a:p>
            <a:endParaRPr lang="en-US" sz="1600" dirty="0"/>
          </a:p>
          <a:p>
            <a:r>
              <a:rPr lang="en-US" sz="1600" dirty="0"/>
              <a:t>✅ </a:t>
            </a:r>
            <a:r>
              <a:rPr lang="en-US" sz="1600" b="1" dirty="0"/>
              <a:t>Employer Best Practices</a:t>
            </a:r>
          </a:p>
          <a:p>
            <a:pPr marL="285750" indent="-285750">
              <a:buFont typeface="Arial" panose="020B0604020202020204" pitchFamily="34" charset="0"/>
              <a:buChar char="•"/>
            </a:pPr>
            <a:r>
              <a:rPr lang="en-US" sz="1600" i="1" dirty="0"/>
              <a:t>Veteran Jobs Mission</a:t>
            </a:r>
          </a:p>
          <a:p>
            <a:pPr marL="285750" indent="-285750">
              <a:buFont typeface="Arial" panose="020B0604020202020204" pitchFamily="34" charset="0"/>
              <a:buChar char="•"/>
            </a:pPr>
            <a:r>
              <a:rPr lang="en-US" sz="1600" dirty="0"/>
              <a:t>(</a:t>
            </a:r>
            <a:r>
              <a:rPr lang="en-US" sz="1600" dirty="0" err="1"/>
              <a:t>veteranjobsmission.com</a:t>
            </a:r>
            <a:r>
              <a:rPr lang="en-US" sz="1600" dirty="0"/>
              <a:t>)</a:t>
            </a:r>
          </a:p>
        </p:txBody>
      </p:sp>
      <p:graphicFrame>
        <p:nvGraphicFramePr>
          <p:cNvPr id="3" name="Table 2">
            <a:extLst>
              <a:ext uri="{FF2B5EF4-FFF2-40B4-BE49-F238E27FC236}">
                <a16:creationId xmlns:a16="http://schemas.microsoft.com/office/drawing/2014/main" id="{3780E75A-EF92-1C7A-046A-698D05D3000B}"/>
              </a:ext>
            </a:extLst>
          </p:cNvPr>
          <p:cNvGraphicFramePr>
            <a:graphicFrameLocks noGrp="1"/>
          </p:cNvGraphicFramePr>
          <p:nvPr>
            <p:extLst>
              <p:ext uri="{D42A27DB-BD31-4B8C-83A1-F6EECF244321}">
                <p14:modId xmlns:p14="http://schemas.microsoft.com/office/powerpoint/2010/main" val="3577428893"/>
              </p:ext>
            </p:extLst>
          </p:nvPr>
        </p:nvGraphicFramePr>
        <p:xfrm>
          <a:off x="4727901" y="5088279"/>
          <a:ext cx="6455664" cy="1208889"/>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3558287942"/>
                    </a:ext>
                  </a:extLst>
                </a:gridCol>
                <a:gridCol w="1097280">
                  <a:extLst>
                    <a:ext uri="{9D8B030D-6E8A-4147-A177-3AD203B41FA5}">
                      <a16:colId xmlns:a16="http://schemas.microsoft.com/office/drawing/2014/main" val="2981248030"/>
                    </a:ext>
                  </a:extLst>
                </a:gridCol>
                <a:gridCol w="1692622">
                  <a:extLst>
                    <a:ext uri="{9D8B030D-6E8A-4147-A177-3AD203B41FA5}">
                      <a16:colId xmlns:a16="http://schemas.microsoft.com/office/drawing/2014/main" val="3224850101"/>
                    </a:ext>
                  </a:extLst>
                </a:gridCol>
                <a:gridCol w="1196882">
                  <a:extLst>
                    <a:ext uri="{9D8B030D-6E8A-4147-A177-3AD203B41FA5}">
                      <a16:colId xmlns:a16="http://schemas.microsoft.com/office/drawing/2014/main" val="3508417991"/>
                    </a:ext>
                  </a:extLst>
                </a:gridCol>
                <a:gridCol w="1280160">
                  <a:extLst>
                    <a:ext uri="{9D8B030D-6E8A-4147-A177-3AD203B41FA5}">
                      <a16:colId xmlns:a16="http://schemas.microsoft.com/office/drawing/2014/main" val="1451723921"/>
                    </a:ext>
                  </a:extLst>
                </a:gridCol>
              </a:tblGrid>
              <a:tr h="279249">
                <a:tc gridSpan="2">
                  <a:txBody>
                    <a:bodyPr/>
                    <a:lstStyle/>
                    <a:p>
                      <a:r>
                        <a:rPr lang="en-US" sz="1100" dirty="0"/>
                        <a:t>Large Companies</a:t>
                      </a:r>
                    </a:p>
                  </a:txBody>
                  <a:tcPr/>
                </a:tc>
                <a:tc hMerge="1">
                  <a:txBody>
                    <a:bodyPr/>
                    <a:lstStyle/>
                    <a:p>
                      <a:endParaRPr lang="en-US"/>
                    </a:p>
                  </a:txBody>
                  <a:tcPr/>
                </a:tc>
                <a:tc>
                  <a:txBody>
                    <a:bodyPr/>
                    <a:lstStyle/>
                    <a:p>
                      <a:r>
                        <a:rPr lang="en-US" sz="1100" dirty="0"/>
                        <a:t>Small Companies</a:t>
                      </a:r>
                    </a:p>
                  </a:txBody>
                  <a:tcPr/>
                </a:tc>
                <a:tc>
                  <a:txBody>
                    <a:bodyPr/>
                    <a:lstStyle/>
                    <a:p>
                      <a:r>
                        <a:rPr lang="en-US" sz="1100" dirty="0"/>
                        <a:t>Academia</a:t>
                      </a:r>
                    </a:p>
                  </a:txBody>
                  <a:tcPr/>
                </a:tc>
                <a:tc>
                  <a:txBody>
                    <a:bodyPr/>
                    <a:lstStyle/>
                    <a:p>
                      <a:r>
                        <a:rPr lang="en-US" sz="1100" dirty="0"/>
                        <a:t>Government</a:t>
                      </a:r>
                    </a:p>
                  </a:txBody>
                  <a:tcPr/>
                </a:tc>
                <a:extLst>
                  <a:ext uri="{0D108BD9-81ED-4DB2-BD59-A6C34878D82A}">
                    <a16:rowId xmlns:a16="http://schemas.microsoft.com/office/drawing/2014/main" val="3477465551"/>
                  </a:ext>
                </a:extLst>
              </a:tr>
              <a:tr h="370840">
                <a:tc>
                  <a:txBody>
                    <a:bodyPr/>
                    <a:lstStyle/>
                    <a:p>
                      <a:r>
                        <a:rPr lang="en-US" sz="1100" dirty="0"/>
                        <a:t>JPMorgan Chase</a:t>
                      </a:r>
                    </a:p>
                    <a:p>
                      <a:r>
                        <a:rPr lang="en-US" sz="1100" dirty="0"/>
                        <a:t>Prudential</a:t>
                      </a:r>
                    </a:p>
                    <a:p>
                      <a:r>
                        <a:rPr lang="en-US" sz="1100" dirty="0"/>
                        <a:t>Amazon</a:t>
                      </a:r>
                    </a:p>
                    <a:p>
                      <a:r>
                        <a:rPr lang="en-US" sz="1100" dirty="0"/>
                        <a:t>P&amp;G</a:t>
                      </a:r>
                    </a:p>
                  </a:txBody>
                  <a:tcPr/>
                </a:tc>
                <a:tc>
                  <a:txBody>
                    <a:bodyPr/>
                    <a:lstStyle/>
                    <a:p>
                      <a:r>
                        <a:rPr lang="en-US" sz="1100" dirty="0"/>
                        <a:t>Wal-Mart</a:t>
                      </a:r>
                    </a:p>
                    <a:p>
                      <a:r>
                        <a:rPr lang="en-US" sz="1100" dirty="0"/>
                        <a:t>Tesla</a:t>
                      </a:r>
                    </a:p>
                    <a:p>
                      <a:r>
                        <a:rPr lang="en-US" sz="1100" dirty="0"/>
                        <a:t>USAA</a:t>
                      </a:r>
                    </a:p>
                    <a:p>
                      <a:r>
                        <a:rPr lang="en-US" sz="1100" dirty="0"/>
                        <a:t>ADP</a:t>
                      </a:r>
                    </a:p>
                    <a:p>
                      <a:r>
                        <a:rPr lang="en-US" sz="1100" dirty="0"/>
                        <a:t>Schlumberger</a:t>
                      </a:r>
                    </a:p>
                  </a:txBody>
                  <a:tcPr/>
                </a:tc>
                <a:tc>
                  <a:txBody>
                    <a:bodyPr/>
                    <a:lstStyle/>
                    <a:p>
                      <a:r>
                        <a:rPr lang="en-US" sz="1100" dirty="0"/>
                        <a:t>Cajun Industries</a:t>
                      </a:r>
                    </a:p>
                    <a:p>
                      <a:r>
                        <a:rPr lang="en-US" sz="1100" dirty="0"/>
                        <a:t>Performance Contractors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Xavier University</a:t>
                      </a:r>
                    </a:p>
                    <a:p>
                      <a:r>
                        <a:rPr lang="en-US" sz="1100" dirty="0"/>
                        <a:t>Butler University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State Department</a:t>
                      </a:r>
                    </a:p>
                  </a:txBody>
                  <a:tcPr/>
                </a:tc>
                <a:extLst>
                  <a:ext uri="{0D108BD9-81ED-4DB2-BD59-A6C34878D82A}">
                    <a16:rowId xmlns:a16="http://schemas.microsoft.com/office/drawing/2014/main" val="3649532457"/>
                  </a:ext>
                </a:extLst>
              </a:tr>
            </a:tbl>
          </a:graphicData>
        </a:graphic>
      </p:graphicFrame>
    </p:spTree>
    <p:extLst>
      <p:ext uri="{BB962C8B-B14F-4D97-AF65-F5344CB8AC3E}">
        <p14:creationId xmlns:p14="http://schemas.microsoft.com/office/powerpoint/2010/main" val="1724429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6D06670-1655-8579-61FC-48769D5A864A}"/>
              </a:ext>
            </a:extLst>
          </p:cNvPr>
          <p:cNvSpPr>
            <a:spLocks noGrp="1"/>
          </p:cNvSpPr>
          <p:nvPr>
            <p:ph type="title"/>
          </p:nvPr>
        </p:nvSpPr>
        <p:spPr>
          <a:xfrm>
            <a:off x="557784" y="430161"/>
            <a:ext cx="9601200" cy="747074"/>
          </a:xfrm>
        </p:spPr>
        <p:txBody>
          <a:bodyPr/>
          <a:lstStyle/>
          <a:p>
            <a:r>
              <a:rPr lang="en-US" dirty="0">
                <a:latin typeface="Rockwell" panose="02060603020205020403" pitchFamily="18" charset="0"/>
              </a:rPr>
              <a:t>A National Security Crisis</a:t>
            </a:r>
          </a:p>
        </p:txBody>
      </p:sp>
      <p:sp>
        <p:nvSpPr>
          <p:cNvPr id="9" name="Content Placeholder 2">
            <a:extLst>
              <a:ext uri="{FF2B5EF4-FFF2-40B4-BE49-F238E27FC236}">
                <a16:creationId xmlns:a16="http://schemas.microsoft.com/office/drawing/2014/main" id="{14BFD05A-CDDA-E272-9D67-AB56084DFE8C}"/>
              </a:ext>
            </a:extLst>
          </p:cNvPr>
          <p:cNvSpPr>
            <a:spLocks noGrp="1"/>
          </p:cNvSpPr>
          <p:nvPr>
            <p:ph idx="1"/>
          </p:nvPr>
        </p:nvSpPr>
        <p:spPr>
          <a:xfrm>
            <a:off x="557783" y="1135119"/>
            <a:ext cx="11752204" cy="4936497"/>
          </a:xfrm>
        </p:spPr>
        <p:txBody>
          <a:bodyPr>
            <a:normAutofit fontScale="92500"/>
          </a:bodyPr>
          <a:lstStyle/>
          <a:p>
            <a:r>
              <a:rPr lang="en-US" dirty="0"/>
              <a:t>Military recruiting shortfalls</a:t>
            </a:r>
          </a:p>
          <a:p>
            <a:pPr lvl="1"/>
            <a:r>
              <a:rPr lang="en-US" dirty="0"/>
              <a:t>All services (-Marines) missed recruiting goals in recent years</a:t>
            </a:r>
          </a:p>
          <a:p>
            <a:pPr lvl="1"/>
            <a:r>
              <a:rPr lang="en-US" dirty="0"/>
              <a:t>Army: cut its active-duty end strength 5%; the smallest it’s been since before World War II</a:t>
            </a:r>
          </a:p>
          <a:p>
            <a:pPr lvl="1"/>
            <a:r>
              <a:rPr lang="en-US" dirty="0"/>
              <a:t>Navy: Military Sealift Command will sideline 13.6% of its ships due to manpower shortages</a:t>
            </a:r>
          </a:p>
          <a:p>
            <a:pPr lvl="1"/>
            <a:r>
              <a:rPr lang="en-US" dirty="0"/>
              <a:t>Only 9 percent of young Americans said they would consider military service</a:t>
            </a:r>
          </a:p>
          <a:p>
            <a:pPr lvl="1"/>
            <a:r>
              <a:rPr lang="en-US" dirty="0"/>
              <a:t>Only 23 percent of 17-24 year-olds qualify to serve</a:t>
            </a:r>
          </a:p>
          <a:p>
            <a:r>
              <a:rPr lang="en-US" dirty="0"/>
              <a:t>The suicide rate among post-9/11 veterans more than doubled between 2006-2016, with no end in sight</a:t>
            </a:r>
          </a:p>
          <a:p>
            <a:r>
              <a:rPr lang="en-US" dirty="0"/>
              <a:t>There is a direct correlation between suicidality and un-/under-employment in post-9/11 veterans</a:t>
            </a:r>
          </a:p>
          <a:p>
            <a:pPr lvl="1"/>
            <a:r>
              <a:rPr lang="en-US" dirty="0"/>
              <a:t>53% of separating post-9/11 veterans will face a period of unemployment averaging 22 weeks</a:t>
            </a:r>
          </a:p>
          <a:p>
            <a:pPr lvl="1"/>
            <a:r>
              <a:rPr lang="en-US" dirty="0"/>
              <a:t>~63% of vets’ first jobs are NOT in their chosen career field; average time in those roles is 1.56 years</a:t>
            </a:r>
          </a:p>
          <a:p>
            <a:pPr lvl="1"/>
            <a:r>
              <a:rPr lang="en-US" dirty="0"/>
              <a:t>~50% are still not in a job in their preferred career field by their SIXTH post-military job</a:t>
            </a:r>
          </a:p>
          <a:p>
            <a:pPr lvl="2"/>
            <a:r>
              <a:rPr lang="en-US" dirty="0"/>
              <a:t>Employers: Why hire people that appear to be mentally unstable?</a:t>
            </a:r>
          </a:p>
          <a:p>
            <a:pPr lvl="2"/>
            <a:r>
              <a:rPr lang="en-US" dirty="0"/>
              <a:t>Recruits: Why join an organization that creates mentally unstable people that end up under-employed?</a:t>
            </a:r>
          </a:p>
          <a:p>
            <a:endParaRPr lang="en-US" dirty="0"/>
          </a:p>
          <a:p>
            <a:endParaRPr lang="en-US" sz="2400" dirty="0">
              <a:latin typeface="+mj-lt"/>
            </a:endParaRPr>
          </a:p>
          <a:p>
            <a:endParaRPr lang="en-US" sz="2400" dirty="0">
              <a:latin typeface="+mj-lt"/>
            </a:endParaRPr>
          </a:p>
        </p:txBody>
      </p:sp>
      <p:sp>
        <p:nvSpPr>
          <p:cNvPr id="11" name="Rectangle 10">
            <a:extLst>
              <a:ext uri="{FF2B5EF4-FFF2-40B4-BE49-F238E27FC236}">
                <a16:creationId xmlns:a16="http://schemas.microsoft.com/office/drawing/2014/main" id="{108B3CC2-F6DE-3EF0-45F1-B195E968F46B}"/>
              </a:ext>
            </a:extLst>
          </p:cNvPr>
          <p:cNvSpPr>
            <a:spLocks noChangeArrowheads="1"/>
          </p:cNvSpPr>
          <p:nvPr/>
        </p:nvSpPr>
        <p:spPr bwMode="auto">
          <a:xfrm>
            <a:off x="8175669" y="344366"/>
            <a:ext cx="345203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FY2023 Active-duty Military Recruiting Shortfalls</a:t>
            </a:r>
            <a:endParaRPr kumimoji="0" lang="en-US" altLang="en-US" sz="900" b="0" i="0" u="none" strike="noStrike" cap="none" normalizeH="0" baseline="0" dirty="0">
              <a:ln>
                <a:noFill/>
              </a:ln>
              <a:solidFill>
                <a:schemeClr val="tx1"/>
              </a:solidFill>
              <a:effectLst/>
              <a:latin typeface="+mj-lt"/>
            </a:endParaRPr>
          </a:p>
        </p:txBody>
      </p:sp>
      <p:graphicFrame>
        <p:nvGraphicFramePr>
          <p:cNvPr id="2" name="Table 1">
            <a:extLst>
              <a:ext uri="{FF2B5EF4-FFF2-40B4-BE49-F238E27FC236}">
                <a16:creationId xmlns:a16="http://schemas.microsoft.com/office/drawing/2014/main" id="{611304B4-D1A7-B293-0C93-A6DC98E1F268}"/>
              </a:ext>
            </a:extLst>
          </p:cNvPr>
          <p:cNvGraphicFramePr>
            <a:graphicFrameLocks noGrp="1"/>
          </p:cNvGraphicFramePr>
          <p:nvPr>
            <p:extLst>
              <p:ext uri="{D42A27DB-BD31-4B8C-83A1-F6EECF244321}">
                <p14:modId xmlns:p14="http://schemas.microsoft.com/office/powerpoint/2010/main" val="821916459"/>
              </p:ext>
            </p:extLst>
          </p:nvPr>
        </p:nvGraphicFramePr>
        <p:xfrm>
          <a:off x="7996736" y="640237"/>
          <a:ext cx="3779739" cy="914400"/>
        </p:xfrm>
        <a:graphic>
          <a:graphicData uri="http://schemas.openxmlformats.org/drawingml/2006/table">
            <a:tbl>
              <a:tblPr firstRow="1" firstCol="1" bandRow="1">
                <a:tableStyleId>{5C22544A-7EE6-4342-B048-85BDC9FD1C3A}</a:tableStyleId>
              </a:tblPr>
              <a:tblGrid>
                <a:gridCol w="1025421">
                  <a:extLst>
                    <a:ext uri="{9D8B030D-6E8A-4147-A177-3AD203B41FA5}">
                      <a16:colId xmlns:a16="http://schemas.microsoft.com/office/drawing/2014/main" val="2695057310"/>
                    </a:ext>
                  </a:extLst>
                </a:gridCol>
                <a:gridCol w="1286242">
                  <a:extLst>
                    <a:ext uri="{9D8B030D-6E8A-4147-A177-3AD203B41FA5}">
                      <a16:colId xmlns:a16="http://schemas.microsoft.com/office/drawing/2014/main" val="2916152119"/>
                    </a:ext>
                  </a:extLst>
                </a:gridCol>
                <a:gridCol w="1468076">
                  <a:extLst>
                    <a:ext uri="{9D8B030D-6E8A-4147-A177-3AD203B41FA5}">
                      <a16:colId xmlns:a16="http://schemas.microsoft.com/office/drawing/2014/main" val="2422833344"/>
                    </a:ext>
                  </a:extLst>
                </a:gridCol>
              </a:tblGrid>
              <a:tr h="0">
                <a:tc>
                  <a:txBody>
                    <a:bodyPr/>
                    <a:lstStyle/>
                    <a:p>
                      <a:pPr marL="0" marR="0">
                        <a:spcBef>
                          <a:spcPts val="0"/>
                        </a:spcBef>
                        <a:spcAft>
                          <a:spcPts val="0"/>
                        </a:spcAft>
                      </a:pPr>
                      <a:r>
                        <a:rPr lang="en-US" sz="1200" kern="100">
                          <a:effectLst/>
                        </a:rPr>
                        <a:t>Service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a:effectLst/>
                        </a:rPr>
                        <a:t>FY 2023 Recruiting Goal</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FY 2023 </a:t>
                      </a:r>
                    </a:p>
                    <a:p>
                      <a:pPr marL="0" marR="0">
                        <a:spcBef>
                          <a:spcPts val="0"/>
                        </a:spcBef>
                        <a:spcAft>
                          <a:spcPts val="0"/>
                        </a:spcAft>
                      </a:pPr>
                      <a:r>
                        <a:rPr lang="en-US" sz="1200" kern="100" dirty="0">
                          <a:effectLst/>
                        </a:rPr>
                        <a:t>Recruiting Shortfall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4760907"/>
                  </a:ext>
                </a:extLst>
              </a:tr>
              <a:tr h="0">
                <a:tc>
                  <a:txBody>
                    <a:bodyPr/>
                    <a:lstStyle/>
                    <a:p>
                      <a:pPr marL="0" marR="0">
                        <a:spcBef>
                          <a:spcPts val="0"/>
                        </a:spcBef>
                        <a:spcAft>
                          <a:spcPts val="0"/>
                        </a:spcAft>
                      </a:pPr>
                      <a:r>
                        <a:rPr lang="en-US" sz="1200" kern="100">
                          <a:effectLst/>
                        </a:rPr>
                        <a:t>Army</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65,000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10,000 (15%)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3324786"/>
                  </a:ext>
                </a:extLst>
              </a:tr>
              <a:tr h="0">
                <a:tc>
                  <a:txBody>
                    <a:bodyPr/>
                    <a:lstStyle/>
                    <a:p>
                      <a:pPr marL="0" marR="0">
                        <a:spcBef>
                          <a:spcPts val="0"/>
                        </a:spcBef>
                        <a:spcAft>
                          <a:spcPts val="0"/>
                        </a:spcAft>
                      </a:pPr>
                      <a:r>
                        <a:rPr lang="en-US" sz="1200" kern="100">
                          <a:effectLst/>
                        </a:rPr>
                        <a:t>Navy</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38,000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7464 (20%)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6568581"/>
                  </a:ext>
                </a:extLst>
              </a:tr>
              <a:tr h="0">
                <a:tc>
                  <a:txBody>
                    <a:bodyPr/>
                    <a:lstStyle/>
                    <a:p>
                      <a:pPr marL="0" marR="0">
                        <a:spcBef>
                          <a:spcPts val="0"/>
                        </a:spcBef>
                        <a:spcAft>
                          <a:spcPts val="0"/>
                        </a:spcAft>
                      </a:pPr>
                      <a:r>
                        <a:rPr lang="en-US" sz="1200" kern="100">
                          <a:effectLst/>
                        </a:rPr>
                        <a:t>Air Force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a:effectLst/>
                        </a:rPr>
                        <a:t>27,000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2700 (10%)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7666343"/>
                  </a:ext>
                </a:extLst>
              </a:tr>
            </a:tbl>
          </a:graphicData>
        </a:graphic>
      </p:graphicFrame>
      <p:sp>
        <p:nvSpPr>
          <p:cNvPr id="3" name="Rectangle 2">
            <a:extLst>
              <a:ext uri="{FF2B5EF4-FFF2-40B4-BE49-F238E27FC236}">
                <a16:creationId xmlns:a16="http://schemas.microsoft.com/office/drawing/2014/main" id="{348382EB-ABD5-CB60-01B1-0DE650DFBAC0}"/>
              </a:ext>
            </a:extLst>
          </p:cNvPr>
          <p:cNvSpPr/>
          <p:nvPr/>
        </p:nvSpPr>
        <p:spPr>
          <a:xfrm>
            <a:off x="2358210" y="6098891"/>
            <a:ext cx="7817718" cy="723481"/>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How could this possibly be?</a:t>
            </a:r>
          </a:p>
        </p:txBody>
      </p:sp>
    </p:spTree>
    <p:extLst>
      <p:ext uri="{BB962C8B-B14F-4D97-AF65-F5344CB8AC3E}">
        <p14:creationId xmlns:p14="http://schemas.microsoft.com/office/powerpoint/2010/main" val="3816177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1E21F6-0B23-8C58-F626-4ECA9F8A0412}"/>
              </a:ext>
            </a:extLst>
          </p:cNvPr>
          <p:cNvPicPr>
            <a:picLocks noChangeAspect="1"/>
          </p:cNvPicPr>
          <p:nvPr/>
        </p:nvPicPr>
        <p:blipFill>
          <a:blip r:embed="rId3"/>
          <a:stretch>
            <a:fillRect/>
          </a:stretch>
        </p:blipFill>
        <p:spPr>
          <a:xfrm>
            <a:off x="0" y="-1"/>
            <a:ext cx="12390120" cy="8258687"/>
          </a:xfrm>
          <a:prstGeom prst="rect">
            <a:avLst/>
          </a:prstGeom>
        </p:spPr>
      </p:pic>
      <p:sp>
        <p:nvSpPr>
          <p:cNvPr id="5" name="Rectangle 4">
            <a:extLst>
              <a:ext uri="{FF2B5EF4-FFF2-40B4-BE49-F238E27FC236}">
                <a16:creationId xmlns:a16="http://schemas.microsoft.com/office/drawing/2014/main" id="{8853E65E-B46F-90D2-A1B3-08FF5AA05F93}"/>
              </a:ext>
            </a:extLst>
          </p:cNvPr>
          <p:cNvSpPr/>
          <p:nvPr/>
        </p:nvSpPr>
        <p:spPr>
          <a:xfrm>
            <a:off x="0" y="-1"/>
            <a:ext cx="12390120" cy="706399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F9A68EA-C42E-B4E6-21C2-573D1262D8A3}"/>
              </a:ext>
            </a:extLst>
          </p:cNvPr>
          <p:cNvPicPr>
            <a:picLocks noChangeAspect="1"/>
          </p:cNvPicPr>
          <p:nvPr/>
        </p:nvPicPr>
        <p:blipFill>
          <a:blip r:embed="rId4"/>
          <a:stretch>
            <a:fillRect/>
          </a:stretch>
        </p:blipFill>
        <p:spPr>
          <a:xfrm>
            <a:off x="5398004" y="3909815"/>
            <a:ext cx="4628561" cy="1756947"/>
          </a:xfrm>
          <a:prstGeom prst="rect">
            <a:avLst/>
          </a:prstGeom>
        </p:spPr>
      </p:pic>
      <p:pic>
        <p:nvPicPr>
          <p:cNvPr id="17" name="Picture 16">
            <a:extLst>
              <a:ext uri="{FF2B5EF4-FFF2-40B4-BE49-F238E27FC236}">
                <a16:creationId xmlns:a16="http://schemas.microsoft.com/office/drawing/2014/main" id="{43397D22-A7B6-CB49-6B02-14CDDC2F3780}"/>
              </a:ext>
            </a:extLst>
          </p:cNvPr>
          <p:cNvPicPr>
            <a:picLocks noChangeAspect="1"/>
          </p:cNvPicPr>
          <p:nvPr/>
        </p:nvPicPr>
        <p:blipFill>
          <a:blip r:embed="rId5"/>
          <a:stretch>
            <a:fillRect/>
          </a:stretch>
        </p:blipFill>
        <p:spPr>
          <a:xfrm>
            <a:off x="5398004" y="2879"/>
            <a:ext cx="3719249" cy="2461225"/>
          </a:xfrm>
          <a:prstGeom prst="rect">
            <a:avLst/>
          </a:prstGeom>
        </p:spPr>
      </p:pic>
      <p:pic>
        <p:nvPicPr>
          <p:cNvPr id="11" name="Picture 10">
            <a:extLst>
              <a:ext uri="{FF2B5EF4-FFF2-40B4-BE49-F238E27FC236}">
                <a16:creationId xmlns:a16="http://schemas.microsoft.com/office/drawing/2014/main" id="{69C9F982-3507-8842-0339-3F54FA2D2934}"/>
              </a:ext>
            </a:extLst>
          </p:cNvPr>
          <p:cNvPicPr>
            <a:picLocks noChangeAspect="1"/>
          </p:cNvPicPr>
          <p:nvPr/>
        </p:nvPicPr>
        <p:blipFill>
          <a:blip r:embed="rId6"/>
          <a:stretch>
            <a:fillRect/>
          </a:stretch>
        </p:blipFill>
        <p:spPr>
          <a:xfrm>
            <a:off x="45619" y="1545812"/>
            <a:ext cx="5044855" cy="2859127"/>
          </a:xfrm>
          <a:prstGeom prst="rect">
            <a:avLst/>
          </a:prstGeom>
        </p:spPr>
      </p:pic>
      <p:sp>
        <p:nvSpPr>
          <p:cNvPr id="13" name="Title 12">
            <a:extLst>
              <a:ext uri="{FF2B5EF4-FFF2-40B4-BE49-F238E27FC236}">
                <a16:creationId xmlns:a16="http://schemas.microsoft.com/office/drawing/2014/main" id="{45AEA69C-2995-C900-6015-F090EB4C1D3A}"/>
              </a:ext>
            </a:extLst>
          </p:cNvPr>
          <p:cNvSpPr>
            <a:spLocks noGrp="1"/>
          </p:cNvSpPr>
          <p:nvPr>
            <p:ph type="title"/>
          </p:nvPr>
        </p:nvSpPr>
        <p:spPr>
          <a:xfrm>
            <a:off x="261257" y="193521"/>
            <a:ext cx="10238688" cy="1485900"/>
          </a:xfrm>
        </p:spPr>
        <p:txBody>
          <a:bodyPr vert="horz" lIns="91440" tIns="45720" rIns="91440" bIns="45720" rtlCol="0" anchor="t">
            <a:normAutofit/>
          </a:bodyPr>
          <a:lstStyle/>
          <a:p>
            <a:r>
              <a:rPr lang="en-US" dirty="0">
                <a:latin typeface="Rockwell" panose="02060603020205020403" pitchFamily="18" charset="0"/>
              </a:rPr>
              <a:t>My Website</a:t>
            </a:r>
            <a:br>
              <a:rPr lang="en-US" dirty="0">
                <a:latin typeface="Rockwell" panose="02060603020205020403" pitchFamily="18" charset="0"/>
              </a:rPr>
            </a:br>
            <a:r>
              <a:rPr lang="en-US" sz="3200" dirty="0">
                <a:latin typeface="Rockwell" panose="02060603020205020403" pitchFamily="18" charset="0"/>
                <a:hlinkClick r:id="rId7"/>
              </a:rPr>
              <a:t>www.matthewjlouis.com</a:t>
            </a:r>
            <a:r>
              <a:rPr lang="en-US" sz="3200" dirty="0">
                <a:latin typeface="Rockwell" panose="02060603020205020403" pitchFamily="18" charset="0"/>
              </a:rPr>
              <a:t> </a:t>
            </a:r>
            <a:endParaRPr lang="en-US" dirty="0">
              <a:latin typeface="Rockwell" panose="02060603020205020403" pitchFamily="18" charset="0"/>
            </a:endParaRPr>
          </a:p>
        </p:txBody>
      </p:sp>
      <p:sp>
        <p:nvSpPr>
          <p:cNvPr id="4" name="Slide Number Placeholder 3">
            <a:extLst>
              <a:ext uri="{FF2B5EF4-FFF2-40B4-BE49-F238E27FC236}">
                <a16:creationId xmlns:a16="http://schemas.microsoft.com/office/drawing/2014/main" id="{5F6B374F-1EAC-4382-A489-DDDBC1643ABF}"/>
              </a:ext>
            </a:extLst>
          </p:cNvPr>
          <p:cNvSpPr>
            <a:spLocks noGrp="1"/>
          </p:cNvSpPr>
          <p:nvPr>
            <p:ph type="sldNum" sz="quarter" idx="12"/>
          </p:nvPr>
        </p:nvSpPr>
        <p:spPr/>
        <p:txBody>
          <a:bodyPr/>
          <a:lstStyle/>
          <a:p>
            <a:fld id="{1BB2922B-F58E-43CC-8613-72424BB2E84D}" type="slidenum">
              <a:rPr lang="en-US" smtClean="0"/>
              <a:t>60</a:t>
            </a:fld>
            <a:endParaRPr lang="en-US" dirty="0"/>
          </a:p>
        </p:txBody>
      </p:sp>
      <p:sp>
        <p:nvSpPr>
          <p:cNvPr id="9" name="Arrow: Right 5">
            <a:extLst>
              <a:ext uri="{FF2B5EF4-FFF2-40B4-BE49-F238E27FC236}">
                <a16:creationId xmlns:a16="http://schemas.microsoft.com/office/drawing/2014/main" id="{550F9D31-DB40-1867-CEA8-3BC52AD15887}"/>
              </a:ext>
            </a:extLst>
          </p:cNvPr>
          <p:cNvSpPr/>
          <p:nvPr/>
        </p:nvSpPr>
        <p:spPr>
          <a:xfrm rot="1055739">
            <a:off x="4334952" y="4214525"/>
            <a:ext cx="2566737" cy="65772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F8D06D7-D632-6D3A-DD53-022E7612B6F7}"/>
              </a:ext>
            </a:extLst>
          </p:cNvPr>
          <p:cNvPicPr>
            <a:picLocks noChangeAspect="1"/>
          </p:cNvPicPr>
          <p:nvPr/>
        </p:nvPicPr>
        <p:blipFill>
          <a:blip r:embed="rId8"/>
          <a:stretch>
            <a:fillRect/>
          </a:stretch>
        </p:blipFill>
        <p:spPr>
          <a:xfrm>
            <a:off x="8470679" y="1448130"/>
            <a:ext cx="3719249" cy="2454356"/>
          </a:xfrm>
          <a:prstGeom prst="rect">
            <a:avLst/>
          </a:prstGeom>
        </p:spPr>
      </p:pic>
      <p:sp>
        <p:nvSpPr>
          <p:cNvPr id="10" name="Arrow: Right 5">
            <a:extLst>
              <a:ext uri="{FF2B5EF4-FFF2-40B4-BE49-F238E27FC236}">
                <a16:creationId xmlns:a16="http://schemas.microsoft.com/office/drawing/2014/main" id="{704856B8-DC0D-8963-A74D-89A0B7073987}"/>
              </a:ext>
            </a:extLst>
          </p:cNvPr>
          <p:cNvSpPr/>
          <p:nvPr/>
        </p:nvSpPr>
        <p:spPr>
          <a:xfrm rot="20544261" flipV="1">
            <a:off x="4197984" y="1954193"/>
            <a:ext cx="2566737" cy="65772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8C90F13-D8F2-84B9-4173-908096EA5F1D}"/>
              </a:ext>
            </a:extLst>
          </p:cNvPr>
          <p:cNvSpPr txBox="1"/>
          <p:nvPr/>
        </p:nvSpPr>
        <p:spPr>
          <a:xfrm>
            <a:off x="756930" y="4500524"/>
            <a:ext cx="6100762" cy="2308324"/>
          </a:xfrm>
          <a:prstGeom prst="rect">
            <a:avLst/>
          </a:prstGeom>
          <a:noFill/>
          <a:ln>
            <a:noFill/>
          </a:ln>
        </p:spPr>
        <p:txBody>
          <a:bodyPr wrap="square">
            <a:spAutoFit/>
          </a:bodyPr>
          <a:lstStyle/>
          <a:p>
            <a:pPr marL="285750" indent="-285750">
              <a:buFont typeface="Arial" panose="020B0604020202020204" pitchFamily="34" charset="0"/>
              <a:buChar char="•"/>
            </a:pPr>
            <a:r>
              <a:rPr lang="en-US" dirty="0"/>
              <a:t>21 free video courses; free e-course</a:t>
            </a:r>
          </a:p>
          <a:p>
            <a:pPr marL="285750" indent="-285750">
              <a:buFont typeface="Arial" panose="020B0604020202020204" pitchFamily="34" charset="0"/>
              <a:buChar char="•"/>
            </a:pPr>
            <a:r>
              <a:rPr lang="en-US" dirty="0"/>
              <a:t>Tons of free resources</a:t>
            </a:r>
          </a:p>
          <a:p>
            <a:pPr marL="742950" lvl="1" indent="-285750">
              <a:buFont typeface="Courier New" panose="02070309020205020404" pitchFamily="49" charset="0"/>
              <a:buChar char="o"/>
            </a:pPr>
            <a:r>
              <a:rPr lang="en-US" dirty="0"/>
              <a:t>Thorough Military-to-Civilian thesaurus</a:t>
            </a:r>
          </a:p>
          <a:p>
            <a:pPr marL="742950" lvl="1" indent="-285750">
              <a:buFont typeface="Courier New" panose="02070309020205020404" pitchFamily="49" charset="0"/>
              <a:buChar char="o"/>
            </a:pPr>
            <a:r>
              <a:rPr lang="en-US" dirty="0"/>
              <a:t>Resume / Letter templates</a:t>
            </a:r>
          </a:p>
          <a:p>
            <a:pPr marL="742950" lvl="1" indent="-285750">
              <a:buFont typeface="Courier New" panose="02070309020205020404" pitchFamily="49" charset="0"/>
              <a:buChar char="o"/>
            </a:pPr>
            <a:r>
              <a:rPr lang="en-US" dirty="0"/>
              <a:t>Financial needs exercises</a:t>
            </a:r>
          </a:p>
          <a:p>
            <a:pPr marL="742950" lvl="1" indent="-285750">
              <a:buFont typeface="Courier New" panose="02070309020205020404" pitchFamily="49" charset="0"/>
              <a:buChar char="o"/>
            </a:pPr>
            <a:r>
              <a:rPr lang="en-US" dirty="0"/>
              <a:t>Repository for lessons learned</a:t>
            </a:r>
          </a:p>
          <a:p>
            <a:pPr marL="742950" lvl="1" indent="-285750">
              <a:buFont typeface="Courier New" panose="02070309020205020404" pitchFamily="49" charset="0"/>
              <a:buChar char="o"/>
            </a:pPr>
            <a:r>
              <a:rPr lang="en-US" dirty="0"/>
              <a:t>Additional Reading &amp; Guidance (RC/Guard)</a:t>
            </a:r>
          </a:p>
          <a:p>
            <a:pPr marL="742950" lvl="1" indent="-285750">
              <a:buFont typeface="Courier New" panose="02070309020205020404" pitchFamily="49" charset="0"/>
              <a:buChar char="o"/>
            </a:pPr>
            <a:r>
              <a:rPr lang="en-US" dirty="0"/>
              <a:t>Interactive tools</a:t>
            </a:r>
          </a:p>
        </p:txBody>
      </p:sp>
      <p:sp>
        <p:nvSpPr>
          <p:cNvPr id="2" name="Explosion 1 1">
            <a:extLst>
              <a:ext uri="{FF2B5EF4-FFF2-40B4-BE49-F238E27FC236}">
                <a16:creationId xmlns:a16="http://schemas.microsoft.com/office/drawing/2014/main" id="{4570EECC-5537-5CCA-C053-4735FD88BCE2}"/>
              </a:ext>
            </a:extLst>
          </p:cNvPr>
          <p:cNvSpPr/>
          <p:nvPr/>
        </p:nvSpPr>
        <p:spPr>
          <a:xfrm>
            <a:off x="8852015" y="-115393"/>
            <a:ext cx="3295859" cy="163156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chemeClr val="tx1"/>
                </a:solidFill>
              </a:rPr>
              <a:t>Free Courses</a:t>
            </a:r>
          </a:p>
        </p:txBody>
      </p:sp>
      <p:sp>
        <p:nvSpPr>
          <p:cNvPr id="3" name="Footer Placeholder 14">
            <a:extLst>
              <a:ext uri="{FF2B5EF4-FFF2-40B4-BE49-F238E27FC236}">
                <a16:creationId xmlns:a16="http://schemas.microsoft.com/office/drawing/2014/main" id="{702566C0-5D80-1185-575B-6D988422CC5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1" name="Picture 20">
            <a:extLst>
              <a:ext uri="{FF2B5EF4-FFF2-40B4-BE49-F238E27FC236}">
                <a16:creationId xmlns:a16="http://schemas.microsoft.com/office/drawing/2014/main" id="{922B65A6-0FC1-C54C-A19D-DB05E5478A48}"/>
              </a:ext>
            </a:extLst>
          </p:cNvPr>
          <p:cNvPicPr>
            <a:picLocks noChangeAspect="1"/>
          </p:cNvPicPr>
          <p:nvPr/>
        </p:nvPicPr>
        <p:blipFill>
          <a:blip r:embed="rId9"/>
          <a:stretch>
            <a:fillRect/>
          </a:stretch>
        </p:blipFill>
        <p:spPr>
          <a:xfrm>
            <a:off x="8044347" y="5655381"/>
            <a:ext cx="4145581" cy="1198815"/>
          </a:xfrm>
          <a:prstGeom prst="rect">
            <a:avLst/>
          </a:prstGeom>
        </p:spPr>
      </p:pic>
      <p:sp>
        <p:nvSpPr>
          <p:cNvPr id="22" name="Explosion 1 21">
            <a:extLst>
              <a:ext uri="{FF2B5EF4-FFF2-40B4-BE49-F238E27FC236}">
                <a16:creationId xmlns:a16="http://schemas.microsoft.com/office/drawing/2014/main" id="{A3D3768C-AC4F-ED54-E6A5-FA787AD22A56}"/>
              </a:ext>
            </a:extLst>
          </p:cNvPr>
          <p:cNvSpPr/>
          <p:nvPr/>
        </p:nvSpPr>
        <p:spPr>
          <a:xfrm>
            <a:off x="5618320" y="2379678"/>
            <a:ext cx="3295859" cy="163156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chemeClr val="tx1"/>
                </a:solidFill>
              </a:rPr>
              <a:t>Free Resources</a:t>
            </a:r>
          </a:p>
        </p:txBody>
      </p:sp>
      <p:pic>
        <p:nvPicPr>
          <p:cNvPr id="14" name="Picture 13">
            <a:extLst>
              <a:ext uri="{FF2B5EF4-FFF2-40B4-BE49-F238E27FC236}">
                <a16:creationId xmlns:a16="http://schemas.microsoft.com/office/drawing/2014/main" id="{CDBC9C5C-35F9-110A-7E0F-4EBF67A3AB0F}"/>
              </a:ext>
            </a:extLst>
          </p:cNvPr>
          <p:cNvPicPr>
            <a:picLocks noChangeAspect="1"/>
          </p:cNvPicPr>
          <p:nvPr/>
        </p:nvPicPr>
        <p:blipFill>
          <a:blip r:embed="rId10"/>
          <a:stretch>
            <a:fillRect/>
          </a:stretch>
        </p:blipFill>
        <p:spPr>
          <a:xfrm>
            <a:off x="5779281" y="5753602"/>
            <a:ext cx="2049622" cy="1119018"/>
          </a:xfrm>
          <a:prstGeom prst="rect">
            <a:avLst/>
          </a:prstGeom>
        </p:spPr>
      </p:pic>
      <p:sp>
        <p:nvSpPr>
          <p:cNvPr id="27" name="Right Arrow 26">
            <a:extLst>
              <a:ext uri="{FF2B5EF4-FFF2-40B4-BE49-F238E27FC236}">
                <a16:creationId xmlns:a16="http://schemas.microsoft.com/office/drawing/2014/main" id="{D0442AC6-2619-2C85-9B0B-35126A426AB7}"/>
              </a:ext>
            </a:extLst>
          </p:cNvPr>
          <p:cNvSpPr/>
          <p:nvPr/>
        </p:nvSpPr>
        <p:spPr>
          <a:xfrm>
            <a:off x="7716191" y="6064228"/>
            <a:ext cx="548640" cy="47002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D3D7991-178F-B8BB-5E08-EA81383CED19}"/>
              </a:ext>
            </a:extLst>
          </p:cNvPr>
          <p:cNvPicPr>
            <a:picLocks noChangeAspect="1"/>
          </p:cNvPicPr>
          <p:nvPr/>
        </p:nvPicPr>
        <p:blipFill>
          <a:blip r:embed="rId11"/>
          <a:stretch>
            <a:fillRect/>
          </a:stretch>
        </p:blipFill>
        <p:spPr>
          <a:xfrm>
            <a:off x="10247629" y="4222125"/>
            <a:ext cx="2105749" cy="1117437"/>
          </a:xfrm>
          <a:prstGeom prst="rect">
            <a:avLst/>
          </a:prstGeom>
        </p:spPr>
      </p:pic>
      <p:sp>
        <p:nvSpPr>
          <p:cNvPr id="28" name="Left Arrow 27">
            <a:extLst>
              <a:ext uri="{FF2B5EF4-FFF2-40B4-BE49-F238E27FC236}">
                <a16:creationId xmlns:a16="http://schemas.microsoft.com/office/drawing/2014/main" id="{B4EDCA7B-2B9C-551D-15BE-AB8A46752A1E}"/>
              </a:ext>
            </a:extLst>
          </p:cNvPr>
          <p:cNvSpPr/>
          <p:nvPr/>
        </p:nvSpPr>
        <p:spPr>
          <a:xfrm>
            <a:off x="9845701" y="4519307"/>
            <a:ext cx="453146" cy="537961"/>
          </a:xfrm>
          <a:prstGeom prst="lef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64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2">
            <a:extLst>
              <a:ext uri="{FF2B5EF4-FFF2-40B4-BE49-F238E27FC236}">
                <a16:creationId xmlns:a16="http://schemas.microsoft.com/office/drawing/2014/main" id="{54EA248E-5ACD-9B8D-C83C-C6B231F898E5}"/>
              </a:ext>
            </a:extLst>
          </p:cNvPr>
          <p:cNvSpPr>
            <a:spLocks noGrp="1"/>
          </p:cNvSpPr>
          <p:nvPr>
            <p:ph type="title"/>
          </p:nvPr>
        </p:nvSpPr>
        <p:spPr>
          <a:xfrm>
            <a:off x="394764" y="142298"/>
            <a:ext cx="9408251" cy="1485900"/>
          </a:xfrm>
        </p:spPr>
        <p:txBody>
          <a:bodyPr>
            <a:normAutofit fontScale="90000"/>
          </a:bodyPr>
          <a:lstStyle/>
          <a:p>
            <a:r>
              <a:rPr lang="en-US" dirty="0" err="1">
                <a:latin typeface="Rockwell" panose="02060603020205020403" pitchFamily="18" charset="0"/>
              </a:rPr>
              <a:t>Purepost</a:t>
            </a:r>
            <a:r>
              <a:rPr lang="en-US" dirty="0">
                <a:latin typeface="Rockwell" panose="02060603020205020403" pitchFamily="18" charset="0"/>
              </a:rPr>
              <a:t> Services &amp; Who We Serve</a:t>
            </a:r>
            <a:br>
              <a:rPr lang="en-US" dirty="0">
                <a:latin typeface="Rockwell" panose="02060603020205020403" pitchFamily="18" charset="0"/>
              </a:rPr>
            </a:br>
            <a:br>
              <a:rPr lang="en-US" dirty="0"/>
            </a:br>
            <a:endParaRPr lang="en-US" dirty="0">
              <a:latin typeface="Rockwell" panose="02060603020205020403" pitchFamily="18" charset="0"/>
            </a:endParaRPr>
          </a:p>
        </p:txBody>
      </p:sp>
      <p:pic>
        <p:nvPicPr>
          <p:cNvPr id="5" name="Google Shape;326;p8">
            <a:extLst>
              <a:ext uri="{FF2B5EF4-FFF2-40B4-BE49-F238E27FC236}">
                <a16:creationId xmlns:a16="http://schemas.microsoft.com/office/drawing/2014/main" id="{B536FDAE-5B6E-6815-65CD-4D4D91B0C53E}"/>
              </a:ext>
            </a:extLst>
          </p:cNvPr>
          <p:cNvPicPr preferRelativeResize="0"/>
          <p:nvPr/>
        </p:nvPicPr>
        <p:blipFill rotWithShape="1">
          <a:blip r:embed="rId4">
            <a:alphaModFix/>
          </a:blip>
          <a:srcRect/>
          <a:stretch/>
        </p:blipFill>
        <p:spPr>
          <a:xfrm>
            <a:off x="10778019" y="248202"/>
            <a:ext cx="1210782" cy="306236"/>
          </a:xfrm>
          <a:prstGeom prst="rect">
            <a:avLst/>
          </a:prstGeom>
          <a:noFill/>
          <a:ln>
            <a:noFill/>
          </a:ln>
        </p:spPr>
      </p:pic>
      <p:sp>
        <p:nvSpPr>
          <p:cNvPr id="7" name="Google Shape;316;p8">
            <a:extLst>
              <a:ext uri="{FF2B5EF4-FFF2-40B4-BE49-F238E27FC236}">
                <a16:creationId xmlns:a16="http://schemas.microsoft.com/office/drawing/2014/main" id="{A71791A0-2FD2-B6BC-4A03-B4BF71888D1F}"/>
              </a:ext>
            </a:extLst>
          </p:cNvPr>
          <p:cNvSpPr/>
          <p:nvPr/>
        </p:nvSpPr>
        <p:spPr>
          <a:xfrm>
            <a:off x="394765" y="759384"/>
            <a:ext cx="11563218" cy="5497037"/>
          </a:xfrm>
          <a:prstGeom prst="roundRect">
            <a:avLst>
              <a:gd name="adj" fmla="val 10059"/>
            </a:avLst>
          </a:prstGeom>
          <a:solidFill>
            <a:schemeClr val="bg1">
              <a:lumMod val="95000"/>
            </a:schemeClr>
          </a:solidFill>
          <a:ln>
            <a:solidFill>
              <a:schemeClr val="tx1"/>
            </a:solid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302;p8">
            <a:extLst>
              <a:ext uri="{FF2B5EF4-FFF2-40B4-BE49-F238E27FC236}">
                <a16:creationId xmlns:a16="http://schemas.microsoft.com/office/drawing/2014/main" id="{F2102392-8E66-250E-E105-83DDFCD81E27}"/>
              </a:ext>
            </a:extLst>
          </p:cNvPr>
          <p:cNvSpPr/>
          <p:nvPr/>
        </p:nvSpPr>
        <p:spPr>
          <a:xfrm>
            <a:off x="694852" y="950534"/>
            <a:ext cx="4662208" cy="2913734"/>
          </a:xfrm>
          <a:prstGeom prst="roundRect">
            <a:avLst>
              <a:gd name="adj" fmla="val 2861"/>
            </a:avLst>
          </a:prstGeom>
          <a:solidFill>
            <a:schemeClr val="lt1"/>
          </a:solidFill>
          <a:ln>
            <a:no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303;p8">
            <a:extLst>
              <a:ext uri="{FF2B5EF4-FFF2-40B4-BE49-F238E27FC236}">
                <a16:creationId xmlns:a16="http://schemas.microsoft.com/office/drawing/2014/main" id="{D6F2DA6F-395F-3A12-A37A-07A53678D9BD}"/>
              </a:ext>
            </a:extLst>
          </p:cNvPr>
          <p:cNvSpPr/>
          <p:nvPr/>
        </p:nvSpPr>
        <p:spPr>
          <a:xfrm>
            <a:off x="6995361" y="950534"/>
            <a:ext cx="4662208" cy="2913734"/>
          </a:xfrm>
          <a:prstGeom prst="roundRect">
            <a:avLst>
              <a:gd name="adj" fmla="val 2861"/>
            </a:avLst>
          </a:prstGeom>
          <a:solidFill>
            <a:schemeClr val="lt1"/>
          </a:solidFill>
          <a:ln>
            <a:no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 name="Google Shape;304;p8">
            <a:extLst>
              <a:ext uri="{FF2B5EF4-FFF2-40B4-BE49-F238E27FC236}">
                <a16:creationId xmlns:a16="http://schemas.microsoft.com/office/drawing/2014/main" id="{C7644D07-616B-4483-08F8-D3307D9DA477}"/>
              </a:ext>
            </a:extLst>
          </p:cNvPr>
          <p:cNvGrpSpPr/>
          <p:nvPr/>
        </p:nvGrpSpPr>
        <p:grpSpPr>
          <a:xfrm>
            <a:off x="1132775" y="1839028"/>
            <a:ext cx="10086871" cy="1694191"/>
            <a:chOff x="1052565" y="2571617"/>
            <a:chExt cx="10086871" cy="1694191"/>
          </a:xfrm>
        </p:grpSpPr>
        <p:sp>
          <p:nvSpPr>
            <p:cNvPr id="13" name="Google Shape;305;p8">
              <a:extLst>
                <a:ext uri="{FF2B5EF4-FFF2-40B4-BE49-F238E27FC236}">
                  <a16:creationId xmlns:a16="http://schemas.microsoft.com/office/drawing/2014/main" id="{44460849-2018-1B1F-3D88-0FFA5831EC9B}"/>
                </a:ext>
              </a:extLst>
            </p:cNvPr>
            <p:cNvSpPr txBox="1"/>
            <p:nvPr/>
          </p:nvSpPr>
          <p:spPr>
            <a:xfrm>
              <a:off x="7353074" y="3267073"/>
              <a:ext cx="2692621"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06;p8">
              <a:extLst>
                <a:ext uri="{FF2B5EF4-FFF2-40B4-BE49-F238E27FC236}">
                  <a16:creationId xmlns:a16="http://schemas.microsoft.com/office/drawing/2014/main" id="{9827B11C-E147-B940-929C-9BC7D5CB56CA}"/>
                </a:ext>
              </a:extLst>
            </p:cNvPr>
            <p:cNvSpPr txBox="1"/>
            <p:nvPr/>
          </p:nvSpPr>
          <p:spPr>
            <a:xfrm>
              <a:off x="7353074" y="3581005"/>
              <a:ext cx="2148061" cy="684803"/>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Small &amp; Medium Sized Businesses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Enterprises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07;p8">
              <a:extLst>
                <a:ext uri="{FF2B5EF4-FFF2-40B4-BE49-F238E27FC236}">
                  <a16:creationId xmlns:a16="http://schemas.microsoft.com/office/drawing/2014/main" id="{2A669B70-1139-A0E8-9260-6DECA6B19233}"/>
                </a:ext>
              </a:extLst>
            </p:cNvPr>
            <p:cNvSpPr txBox="1"/>
            <p:nvPr/>
          </p:nvSpPr>
          <p:spPr>
            <a:xfrm>
              <a:off x="7353075" y="2571617"/>
              <a:ext cx="3388270" cy="5355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9001C"/>
                  </a:solidFill>
                  <a:effectLst/>
                  <a:uLnTx/>
                  <a:uFillTx/>
                  <a:latin typeface="Open Sans"/>
                  <a:ea typeface="Open Sans"/>
                  <a:cs typeface="Open Sans"/>
                  <a:sym typeface="Open Sans"/>
                </a:rPr>
                <a:t>Acquire Talent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Find Talent in 10 mins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08;p8">
              <a:extLst>
                <a:ext uri="{FF2B5EF4-FFF2-40B4-BE49-F238E27FC236}">
                  <a16:creationId xmlns:a16="http://schemas.microsoft.com/office/drawing/2014/main" id="{B9430727-DF4A-0595-5EB8-BFBEBF18365B}"/>
                </a:ext>
              </a:extLst>
            </p:cNvPr>
            <p:cNvSpPr txBox="1"/>
            <p:nvPr/>
          </p:nvSpPr>
          <p:spPr>
            <a:xfrm>
              <a:off x="9212643" y="3581005"/>
              <a:ext cx="1926793" cy="27695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Manpower Organizations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309;p8">
              <a:extLst>
                <a:ext uri="{FF2B5EF4-FFF2-40B4-BE49-F238E27FC236}">
                  <a16:creationId xmlns:a16="http://schemas.microsoft.com/office/drawing/2014/main" id="{BFA41CC6-9DE1-87F3-5F68-83E8B99F92D8}"/>
                </a:ext>
              </a:extLst>
            </p:cNvPr>
            <p:cNvSpPr txBox="1"/>
            <p:nvPr/>
          </p:nvSpPr>
          <p:spPr>
            <a:xfrm>
              <a:off x="1052565" y="3267073"/>
              <a:ext cx="2692621"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0;p8">
              <a:extLst>
                <a:ext uri="{FF2B5EF4-FFF2-40B4-BE49-F238E27FC236}">
                  <a16:creationId xmlns:a16="http://schemas.microsoft.com/office/drawing/2014/main" id="{CF268898-D483-1A79-AE34-E0E5E86B9010}"/>
                </a:ext>
              </a:extLst>
            </p:cNvPr>
            <p:cNvSpPr txBox="1"/>
            <p:nvPr/>
          </p:nvSpPr>
          <p:spPr>
            <a:xfrm>
              <a:off x="1052565" y="3581005"/>
              <a:ext cx="2148061" cy="500137"/>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U.S. Military Veterans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Any Job Seeker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11;p8">
              <a:extLst>
                <a:ext uri="{FF2B5EF4-FFF2-40B4-BE49-F238E27FC236}">
                  <a16:creationId xmlns:a16="http://schemas.microsoft.com/office/drawing/2014/main" id="{B19616CD-25DA-1D52-1ACF-0724B0A5E720}"/>
                </a:ext>
              </a:extLst>
            </p:cNvPr>
            <p:cNvSpPr txBox="1"/>
            <p:nvPr/>
          </p:nvSpPr>
          <p:spPr>
            <a:xfrm>
              <a:off x="1052566" y="2571617"/>
              <a:ext cx="4224284" cy="5354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9001C"/>
                  </a:solidFill>
                  <a:effectLst/>
                  <a:uLnTx/>
                  <a:uFillTx/>
                  <a:latin typeface="Open Sans"/>
                  <a:ea typeface="Open Sans"/>
                  <a:cs typeface="Open Sans"/>
                  <a:sym typeface="Open Sans"/>
                </a:rPr>
                <a:t>Create Passport, Upskill, Get Hired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Open Sans"/>
                  <a:ea typeface="Open Sans"/>
                  <a:cs typeface="Open Sans"/>
                  <a:sym typeface="Open Sans"/>
                </a:rPr>
                <a:t>Build Profile in 10 mins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7" name="Google Shape;314;p8">
            <a:extLst>
              <a:ext uri="{FF2B5EF4-FFF2-40B4-BE49-F238E27FC236}">
                <a16:creationId xmlns:a16="http://schemas.microsoft.com/office/drawing/2014/main" id="{07571ECF-4252-B547-0668-BDDD2668E84E}"/>
              </a:ext>
            </a:extLst>
          </p:cNvPr>
          <p:cNvSpPr/>
          <p:nvPr/>
        </p:nvSpPr>
        <p:spPr>
          <a:xfrm>
            <a:off x="4942724" y="1987908"/>
            <a:ext cx="2466974" cy="838986"/>
          </a:xfrm>
          <a:prstGeom prst="lef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315;p8">
            <a:extLst>
              <a:ext uri="{FF2B5EF4-FFF2-40B4-BE49-F238E27FC236}">
                <a16:creationId xmlns:a16="http://schemas.microsoft.com/office/drawing/2014/main" id="{06629A76-AFB7-9748-CB40-9BCCB98887E5}"/>
              </a:ext>
            </a:extLst>
          </p:cNvPr>
          <p:cNvSpPr txBox="1"/>
          <p:nvPr/>
        </p:nvSpPr>
        <p:spPr>
          <a:xfrm>
            <a:off x="5196740" y="2276596"/>
            <a:ext cx="1958942" cy="2616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a:ln>
                  <a:noFill/>
                </a:ln>
                <a:solidFill>
                  <a:srgbClr val="FFFFFF"/>
                </a:solidFill>
                <a:effectLst/>
                <a:uLnTx/>
                <a:uFillTx/>
                <a:latin typeface="Open Sans"/>
                <a:ea typeface="Open Sans"/>
                <a:cs typeface="Open Sans"/>
                <a:sym typeface="Open Sans"/>
              </a:rPr>
              <a:t>Supply Meets Demand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6;p8">
            <a:extLst>
              <a:ext uri="{FF2B5EF4-FFF2-40B4-BE49-F238E27FC236}">
                <a16:creationId xmlns:a16="http://schemas.microsoft.com/office/drawing/2014/main" id="{61D2470F-B54E-2784-A0D4-F580C2A15B79}"/>
              </a:ext>
            </a:extLst>
          </p:cNvPr>
          <p:cNvSpPr/>
          <p:nvPr/>
        </p:nvSpPr>
        <p:spPr>
          <a:xfrm>
            <a:off x="694851" y="3977778"/>
            <a:ext cx="10962717" cy="1323262"/>
          </a:xfrm>
          <a:prstGeom prst="roundRect">
            <a:avLst>
              <a:gd name="adj" fmla="val 10059"/>
            </a:avLst>
          </a:prstGeom>
          <a:solidFill>
            <a:schemeClr val="lt1"/>
          </a:solidFill>
          <a:ln>
            <a:no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319;p8">
            <a:extLst>
              <a:ext uri="{FF2B5EF4-FFF2-40B4-BE49-F238E27FC236}">
                <a16:creationId xmlns:a16="http://schemas.microsoft.com/office/drawing/2014/main" id="{4BD5E747-F342-32DE-4382-1F86B8B296DA}"/>
              </a:ext>
            </a:extLst>
          </p:cNvPr>
          <p:cNvSpPr txBox="1"/>
          <p:nvPr/>
        </p:nvSpPr>
        <p:spPr>
          <a:xfrm>
            <a:off x="3695612" y="4565322"/>
            <a:ext cx="3299749" cy="5354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9001C"/>
                </a:solidFill>
                <a:effectLst/>
                <a:uLnTx/>
                <a:uFillTx/>
                <a:latin typeface="Open Sans"/>
                <a:ea typeface="Open Sans"/>
                <a:cs typeface="Open Sans"/>
                <a:sym typeface="Open Sans"/>
              </a:rPr>
              <a:t>Case Manage Job Seekers</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sz="1600" b="1" kern="0" dirty="0">
                <a:latin typeface="Open Sans"/>
                <a:ea typeface="Open Sans"/>
                <a:cs typeface="Open Sans"/>
                <a:sym typeface="Open Sans"/>
              </a:rPr>
              <a:t>Enable Job Matches in 10 mins</a:t>
            </a:r>
            <a:endParaRPr kumimoji="0" sz="1400" b="0" i="0" u="none" strike="noStrike" kern="0" cap="none" spc="0" normalizeH="0" baseline="0" noProof="0" dirty="0">
              <a:ln>
                <a:noFill/>
              </a:ln>
              <a:effectLst/>
              <a:uLnTx/>
              <a:uFillTx/>
              <a:latin typeface="Arial"/>
              <a:cs typeface="Arial"/>
              <a:sym typeface="Arial"/>
            </a:endParaRPr>
          </a:p>
        </p:txBody>
      </p:sp>
      <p:sp>
        <p:nvSpPr>
          <p:cNvPr id="34" name="Google Shape;321;p8">
            <a:extLst>
              <a:ext uri="{FF2B5EF4-FFF2-40B4-BE49-F238E27FC236}">
                <a16:creationId xmlns:a16="http://schemas.microsoft.com/office/drawing/2014/main" id="{9FC83BB5-0436-F478-DD37-7FFB353D9B65}"/>
              </a:ext>
            </a:extLst>
          </p:cNvPr>
          <p:cNvSpPr txBox="1"/>
          <p:nvPr/>
        </p:nvSpPr>
        <p:spPr>
          <a:xfrm>
            <a:off x="6858066" y="4232375"/>
            <a:ext cx="1817012"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322;p8">
            <a:extLst>
              <a:ext uri="{FF2B5EF4-FFF2-40B4-BE49-F238E27FC236}">
                <a16:creationId xmlns:a16="http://schemas.microsoft.com/office/drawing/2014/main" id="{A844C2A1-F91B-998E-9EA7-0D28B3F21C6E}"/>
              </a:ext>
            </a:extLst>
          </p:cNvPr>
          <p:cNvSpPr txBox="1"/>
          <p:nvPr/>
        </p:nvSpPr>
        <p:spPr>
          <a:xfrm>
            <a:off x="6858066" y="4546307"/>
            <a:ext cx="1817012" cy="500137"/>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Veteran Service Orgs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Technical Schools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323;p8">
            <a:extLst>
              <a:ext uri="{FF2B5EF4-FFF2-40B4-BE49-F238E27FC236}">
                <a16:creationId xmlns:a16="http://schemas.microsoft.com/office/drawing/2014/main" id="{5EDA8DD0-C38B-C08E-7E25-DB582526E144}"/>
              </a:ext>
            </a:extLst>
          </p:cNvPr>
          <p:cNvSpPr txBox="1"/>
          <p:nvPr/>
        </p:nvSpPr>
        <p:spPr>
          <a:xfrm>
            <a:off x="8517980" y="4546307"/>
            <a:ext cx="3013163" cy="723235"/>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College and University Career Centers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Talent Networks (ERGs)</a:t>
            </a: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cs typeface="Calibri"/>
                <a:sym typeface="Calibri"/>
              </a:rPr>
              <a:t>State Workforce Agencies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 name="Google Shape;321;p8">
            <a:extLst>
              <a:ext uri="{FF2B5EF4-FFF2-40B4-BE49-F238E27FC236}">
                <a16:creationId xmlns:a16="http://schemas.microsoft.com/office/drawing/2014/main" id="{24519E8C-235F-9C5E-1833-09D31DE149C3}"/>
              </a:ext>
            </a:extLst>
          </p:cNvPr>
          <p:cNvSpPr txBox="1"/>
          <p:nvPr/>
        </p:nvSpPr>
        <p:spPr>
          <a:xfrm>
            <a:off x="7552300" y="5377370"/>
            <a:ext cx="1817012"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322;p8">
            <a:extLst>
              <a:ext uri="{FF2B5EF4-FFF2-40B4-BE49-F238E27FC236}">
                <a16:creationId xmlns:a16="http://schemas.microsoft.com/office/drawing/2014/main" id="{9273D79E-7A7D-8F43-7556-61A3D14440A0}"/>
              </a:ext>
            </a:extLst>
          </p:cNvPr>
          <p:cNvSpPr txBox="1"/>
          <p:nvPr/>
        </p:nvSpPr>
        <p:spPr>
          <a:xfrm>
            <a:off x="7552300" y="5691302"/>
            <a:ext cx="1817012" cy="27695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Any organization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9" name="Google Shape;319;p8">
            <a:extLst>
              <a:ext uri="{FF2B5EF4-FFF2-40B4-BE49-F238E27FC236}">
                <a16:creationId xmlns:a16="http://schemas.microsoft.com/office/drawing/2014/main" id="{685C2E88-D61F-CE1C-EF95-5E37760F7EB4}"/>
              </a:ext>
            </a:extLst>
          </p:cNvPr>
          <p:cNvSpPr txBox="1"/>
          <p:nvPr/>
        </p:nvSpPr>
        <p:spPr>
          <a:xfrm>
            <a:off x="5034219" y="5439437"/>
            <a:ext cx="2012399"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9001C"/>
                </a:solidFill>
                <a:effectLst/>
                <a:uLnTx/>
                <a:uFillTx/>
                <a:latin typeface="Open Sans"/>
                <a:ea typeface="Open Sans"/>
                <a:cs typeface="Open Sans"/>
                <a:sym typeface="Open Sans"/>
              </a:rPr>
              <a:t>Optimally Deploy Internal Talent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Google Shape;324;p8">
            <a:extLst>
              <a:ext uri="{FF2B5EF4-FFF2-40B4-BE49-F238E27FC236}">
                <a16:creationId xmlns:a16="http://schemas.microsoft.com/office/drawing/2014/main" id="{D1AB7A6E-879E-F453-27C0-58E92C85052C}"/>
              </a:ext>
            </a:extLst>
          </p:cNvPr>
          <p:cNvSpPr/>
          <p:nvPr/>
        </p:nvSpPr>
        <p:spPr>
          <a:xfrm rot="5400000">
            <a:off x="10583404" y="3653463"/>
            <a:ext cx="782098" cy="390742"/>
          </a:xfrm>
          <a:prstGeom prst="lef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325;p8">
            <a:extLst>
              <a:ext uri="{FF2B5EF4-FFF2-40B4-BE49-F238E27FC236}">
                <a16:creationId xmlns:a16="http://schemas.microsoft.com/office/drawing/2014/main" id="{26B45B00-E9C0-F10F-D0AC-13916C7C1203}"/>
              </a:ext>
            </a:extLst>
          </p:cNvPr>
          <p:cNvSpPr/>
          <p:nvPr/>
        </p:nvSpPr>
        <p:spPr>
          <a:xfrm rot="5400000">
            <a:off x="986918" y="3653463"/>
            <a:ext cx="782098" cy="390742"/>
          </a:xfrm>
          <a:prstGeom prst="lef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3" name="Picture 42">
            <a:extLst>
              <a:ext uri="{FF2B5EF4-FFF2-40B4-BE49-F238E27FC236}">
                <a16:creationId xmlns:a16="http://schemas.microsoft.com/office/drawing/2014/main" id="{6DB41D86-EE58-DF01-48D0-F46A946C458B}"/>
              </a:ext>
            </a:extLst>
          </p:cNvPr>
          <p:cNvPicPr>
            <a:picLocks noChangeAspect="1"/>
          </p:cNvPicPr>
          <p:nvPr/>
        </p:nvPicPr>
        <p:blipFill>
          <a:blip r:embed="rId5"/>
          <a:stretch>
            <a:fillRect/>
          </a:stretch>
        </p:blipFill>
        <p:spPr>
          <a:xfrm>
            <a:off x="2658114" y="3186895"/>
            <a:ext cx="2667000" cy="508000"/>
          </a:xfrm>
          <a:prstGeom prst="rect">
            <a:avLst/>
          </a:prstGeom>
        </p:spPr>
      </p:pic>
      <p:pic>
        <p:nvPicPr>
          <p:cNvPr id="2" name="Picture 1">
            <a:extLst>
              <a:ext uri="{FF2B5EF4-FFF2-40B4-BE49-F238E27FC236}">
                <a16:creationId xmlns:a16="http://schemas.microsoft.com/office/drawing/2014/main" id="{D50BB052-819E-41B1-132E-6D3F4AE7B31D}"/>
              </a:ext>
            </a:extLst>
          </p:cNvPr>
          <p:cNvPicPr>
            <a:picLocks noChangeAspect="1"/>
          </p:cNvPicPr>
          <p:nvPr/>
        </p:nvPicPr>
        <p:blipFill>
          <a:blip r:embed="rId6"/>
          <a:stretch>
            <a:fillRect/>
          </a:stretch>
        </p:blipFill>
        <p:spPr>
          <a:xfrm>
            <a:off x="7432764" y="1083007"/>
            <a:ext cx="2253847" cy="746587"/>
          </a:xfrm>
          <a:prstGeom prst="rect">
            <a:avLst/>
          </a:prstGeom>
        </p:spPr>
      </p:pic>
      <p:pic>
        <p:nvPicPr>
          <p:cNvPr id="3" name="Picture 2">
            <a:extLst>
              <a:ext uri="{FF2B5EF4-FFF2-40B4-BE49-F238E27FC236}">
                <a16:creationId xmlns:a16="http://schemas.microsoft.com/office/drawing/2014/main" id="{DDA2D021-E3BD-E6EE-FA28-00330E15DF61}"/>
              </a:ext>
            </a:extLst>
          </p:cNvPr>
          <p:cNvPicPr>
            <a:picLocks noChangeAspect="1"/>
          </p:cNvPicPr>
          <p:nvPr/>
        </p:nvPicPr>
        <p:blipFill>
          <a:blip r:embed="rId7"/>
          <a:stretch>
            <a:fillRect/>
          </a:stretch>
        </p:blipFill>
        <p:spPr>
          <a:xfrm>
            <a:off x="945642" y="4254096"/>
            <a:ext cx="2765917" cy="971528"/>
          </a:xfrm>
          <a:prstGeom prst="rect">
            <a:avLst/>
          </a:prstGeom>
        </p:spPr>
      </p:pic>
      <p:pic>
        <p:nvPicPr>
          <p:cNvPr id="4" name="Picture 3">
            <a:extLst>
              <a:ext uri="{FF2B5EF4-FFF2-40B4-BE49-F238E27FC236}">
                <a16:creationId xmlns:a16="http://schemas.microsoft.com/office/drawing/2014/main" id="{2D590E40-D07B-33C5-A931-4FA50D8A1ACF}"/>
              </a:ext>
            </a:extLst>
          </p:cNvPr>
          <p:cNvPicPr>
            <a:picLocks noChangeAspect="1"/>
          </p:cNvPicPr>
          <p:nvPr/>
        </p:nvPicPr>
        <p:blipFill>
          <a:blip r:embed="rId8"/>
          <a:stretch>
            <a:fillRect/>
          </a:stretch>
        </p:blipFill>
        <p:spPr>
          <a:xfrm>
            <a:off x="1043011" y="1037490"/>
            <a:ext cx="2327587" cy="867026"/>
          </a:xfrm>
          <a:prstGeom prst="rect">
            <a:avLst/>
          </a:prstGeom>
        </p:spPr>
      </p:pic>
      <p:pic>
        <p:nvPicPr>
          <p:cNvPr id="18" name="Picture 17">
            <a:extLst>
              <a:ext uri="{FF2B5EF4-FFF2-40B4-BE49-F238E27FC236}">
                <a16:creationId xmlns:a16="http://schemas.microsoft.com/office/drawing/2014/main" id="{8E32C22C-42B4-F917-5AE3-A63B06C4FFF7}"/>
              </a:ext>
            </a:extLst>
          </p:cNvPr>
          <p:cNvPicPr>
            <a:picLocks noChangeAspect="1"/>
          </p:cNvPicPr>
          <p:nvPr/>
        </p:nvPicPr>
        <p:blipFill>
          <a:blip r:embed="rId9"/>
          <a:stretch>
            <a:fillRect/>
          </a:stretch>
        </p:blipFill>
        <p:spPr>
          <a:xfrm>
            <a:off x="2154233" y="5221184"/>
            <a:ext cx="2809396" cy="1011383"/>
          </a:xfrm>
          <a:prstGeom prst="rect">
            <a:avLst/>
          </a:prstGeom>
        </p:spPr>
      </p:pic>
      <p:sp>
        <p:nvSpPr>
          <p:cNvPr id="25" name="Rounded Rectangle 24">
            <a:extLst>
              <a:ext uri="{FF2B5EF4-FFF2-40B4-BE49-F238E27FC236}">
                <a16:creationId xmlns:a16="http://schemas.microsoft.com/office/drawing/2014/main" id="{F8A0F035-A6E5-9CB4-37D9-568AFBFA4D8C}"/>
              </a:ext>
            </a:extLst>
          </p:cNvPr>
          <p:cNvSpPr/>
          <p:nvPr/>
        </p:nvSpPr>
        <p:spPr>
          <a:xfrm rot="20312732">
            <a:off x="3218534" y="2423090"/>
            <a:ext cx="1225296" cy="48303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FREE</a:t>
            </a:r>
          </a:p>
        </p:txBody>
      </p:sp>
    </p:spTree>
    <p:extLst>
      <p:ext uri="{BB962C8B-B14F-4D97-AF65-F5344CB8AC3E}">
        <p14:creationId xmlns:p14="http://schemas.microsoft.com/office/powerpoint/2010/main" val="48000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p:bldP spid="38" grpId="0"/>
      <p:bldP spid="3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10016763" cy="2092881"/>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77"/>
              </a:rPr>
              <a:t>Hiring Veterans</a:t>
            </a:r>
          </a:p>
          <a:p>
            <a:pPr>
              <a:spcAft>
                <a:spcPts val="1200"/>
              </a:spcAft>
            </a:pPr>
            <a:r>
              <a:rPr lang="en-US" sz="5400" spc="170" dirty="0">
                <a:solidFill>
                  <a:schemeClr val="bg1"/>
                </a:solidFill>
                <a:latin typeface="Rockwell" panose="02060603020205020403" pitchFamily="18" charset="77"/>
              </a:rPr>
              <a:t>Best Practices</a:t>
            </a:r>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7223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56AF54E-70FA-9539-54C8-1D7EE1003B21}"/>
              </a:ext>
            </a:extLst>
          </p:cNvPr>
          <p:cNvPicPr>
            <a:picLocks noChangeAspect="1"/>
          </p:cNvPicPr>
          <p:nvPr/>
        </p:nvPicPr>
        <p:blipFill>
          <a:blip r:embed="rId3"/>
          <a:stretch>
            <a:fillRect/>
          </a:stretch>
        </p:blipFill>
        <p:spPr>
          <a:xfrm>
            <a:off x="1061546" y="2631989"/>
            <a:ext cx="1190901" cy="1782355"/>
          </a:xfrm>
          <a:prstGeom prst="rect">
            <a:avLst/>
          </a:prstGeom>
        </p:spPr>
      </p:pic>
      <p:pic>
        <p:nvPicPr>
          <p:cNvPr id="7" name="Picture 6">
            <a:extLst>
              <a:ext uri="{FF2B5EF4-FFF2-40B4-BE49-F238E27FC236}">
                <a16:creationId xmlns:a16="http://schemas.microsoft.com/office/drawing/2014/main" id="{898C5E90-F444-311A-82E8-860530064EB1}"/>
              </a:ext>
            </a:extLst>
          </p:cNvPr>
          <p:cNvPicPr>
            <a:picLocks noChangeAspect="1"/>
          </p:cNvPicPr>
          <p:nvPr/>
        </p:nvPicPr>
        <p:blipFill>
          <a:blip r:embed="rId4"/>
          <a:stretch>
            <a:fillRect/>
          </a:stretch>
        </p:blipFill>
        <p:spPr>
          <a:xfrm>
            <a:off x="10236103" y="226746"/>
            <a:ext cx="1898091" cy="653787"/>
          </a:xfrm>
          <a:prstGeom prst="rect">
            <a:avLst/>
          </a:prstGeom>
        </p:spPr>
      </p:pic>
    </p:spTree>
    <p:extLst>
      <p:ext uri="{BB962C8B-B14F-4D97-AF65-F5344CB8AC3E}">
        <p14:creationId xmlns:p14="http://schemas.microsoft.com/office/powerpoint/2010/main" val="2261048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1BC1FBC-4432-B716-A26C-256EE26F782C}"/>
              </a:ext>
            </a:extLst>
          </p:cNvPr>
          <p:cNvSpPr>
            <a:spLocks noGrp="1"/>
          </p:cNvSpPr>
          <p:nvPr>
            <p:ph type="title"/>
          </p:nvPr>
        </p:nvSpPr>
        <p:spPr>
          <a:xfrm>
            <a:off x="418436" y="365126"/>
            <a:ext cx="11773564" cy="1124606"/>
          </a:xfrm>
        </p:spPr>
        <p:txBody>
          <a:bodyPr>
            <a:normAutofit/>
          </a:bodyPr>
          <a:lstStyle/>
          <a:p>
            <a:r>
              <a:rPr lang="en-US" dirty="0">
                <a:latin typeface="Rockwell" panose="02060603020205020403" pitchFamily="18" charset="0"/>
              </a:rPr>
              <a:t>Minimum Requirements for Success</a:t>
            </a:r>
          </a:p>
        </p:txBody>
      </p:sp>
      <p:sp>
        <p:nvSpPr>
          <p:cNvPr id="9" name="TextBox 8">
            <a:extLst>
              <a:ext uri="{FF2B5EF4-FFF2-40B4-BE49-F238E27FC236}">
                <a16:creationId xmlns:a16="http://schemas.microsoft.com/office/drawing/2014/main" id="{D5A29A87-B4E2-5FCB-E6A0-E2E868383118}"/>
              </a:ext>
            </a:extLst>
          </p:cNvPr>
          <p:cNvSpPr txBox="1"/>
          <p:nvPr/>
        </p:nvSpPr>
        <p:spPr>
          <a:xfrm>
            <a:off x="373112" y="1036898"/>
            <a:ext cx="6640692" cy="2862322"/>
          </a:xfrm>
          <a:prstGeom prst="rect">
            <a:avLst/>
          </a:prstGeom>
          <a:noFill/>
        </p:spPr>
        <p:txBody>
          <a:bodyPr wrap="square" rtlCol="0">
            <a:spAutoFit/>
          </a:bodyPr>
          <a:lstStyle/>
          <a:p>
            <a:pPr marL="285750" indent="-285750">
              <a:buFont typeface="Wingdings" pitchFamily="2" charset="2"/>
              <a:buChar char="§"/>
            </a:pPr>
            <a:r>
              <a:rPr lang="en-US" dirty="0"/>
              <a:t>Top-down executive-level leadership and substantive material (financial and programmatic) support</a:t>
            </a:r>
          </a:p>
          <a:p>
            <a:pPr marL="285750" indent="-285750">
              <a:buFont typeface="Wingdings" pitchFamily="2" charset="2"/>
              <a:buChar char="§"/>
            </a:pPr>
            <a:r>
              <a:rPr lang="en-US" dirty="0"/>
              <a:t>Initiation of a veteran BRG</a:t>
            </a:r>
          </a:p>
          <a:p>
            <a:pPr marL="285750" indent="-285750">
              <a:buFont typeface="Wingdings" pitchFamily="2" charset="2"/>
              <a:buChar char="§"/>
            </a:pPr>
            <a:r>
              <a:rPr lang="en-US" dirty="0"/>
              <a:t>Onboarding and mentoring programs</a:t>
            </a:r>
          </a:p>
          <a:p>
            <a:pPr marL="285750" indent="-285750">
              <a:buFont typeface="Wingdings" pitchFamily="2" charset="2"/>
              <a:buChar char="§"/>
            </a:pPr>
            <a:r>
              <a:rPr lang="en-US" dirty="0"/>
              <a:t>Direct relationship between the Veteran Support Program’s outcome-based measures and the Employer’s Strategic Goals</a:t>
            </a:r>
          </a:p>
          <a:p>
            <a:pPr marL="285750" indent="-285750">
              <a:buFont typeface="Wingdings" pitchFamily="2" charset="2"/>
              <a:buChar char="§"/>
            </a:pPr>
            <a:r>
              <a:rPr lang="en-US" dirty="0"/>
              <a:t>Compliance with all regulatory obligations (i.e., USERRA, VEVRAA, ADA, FMLA, etc.)</a:t>
            </a:r>
          </a:p>
          <a:p>
            <a:pPr marL="742950" lvl="1" indent="-285750">
              <a:buFont typeface="Wingdings" pitchFamily="2" charset="2"/>
              <a:buChar char="§"/>
            </a:pPr>
            <a:r>
              <a:rPr lang="en-US" dirty="0"/>
              <a:t>Where applicable, compliance with the Office of Federal Contract Compliance Program (OFCCP)</a:t>
            </a:r>
          </a:p>
        </p:txBody>
      </p:sp>
      <p:sp>
        <p:nvSpPr>
          <p:cNvPr id="15" name="Rectangle 14">
            <a:extLst>
              <a:ext uri="{FF2B5EF4-FFF2-40B4-BE49-F238E27FC236}">
                <a16:creationId xmlns:a16="http://schemas.microsoft.com/office/drawing/2014/main" id="{898B945E-D98C-81D5-F129-BF500FF265A6}"/>
              </a:ext>
            </a:extLst>
          </p:cNvPr>
          <p:cNvSpPr/>
          <p:nvPr/>
        </p:nvSpPr>
        <p:spPr>
          <a:xfrm>
            <a:off x="7415962" y="1737369"/>
            <a:ext cx="4572000" cy="344070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E62E00F-5817-91F4-DE08-A7CF249602F3}"/>
              </a:ext>
            </a:extLst>
          </p:cNvPr>
          <p:cNvPicPr>
            <a:picLocks noChangeAspect="1"/>
          </p:cNvPicPr>
          <p:nvPr/>
        </p:nvPicPr>
        <p:blipFill rotWithShape="1">
          <a:blip r:embed="rId4"/>
          <a:srcRect t="6178"/>
          <a:stretch/>
        </p:blipFill>
        <p:spPr>
          <a:xfrm>
            <a:off x="7655191" y="1805615"/>
            <a:ext cx="4093542" cy="3028426"/>
          </a:xfrm>
          <a:prstGeom prst="rect">
            <a:avLst/>
          </a:prstGeom>
        </p:spPr>
      </p:pic>
      <p:sp>
        <p:nvSpPr>
          <p:cNvPr id="13" name="TextBox 12">
            <a:extLst>
              <a:ext uri="{FF2B5EF4-FFF2-40B4-BE49-F238E27FC236}">
                <a16:creationId xmlns:a16="http://schemas.microsoft.com/office/drawing/2014/main" id="{4B5A4DA7-EB93-248B-784F-DA4F0BEB7368}"/>
              </a:ext>
            </a:extLst>
          </p:cNvPr>
          <p:cNvSpPr txBox="1"/>
          <p:nvPr/>
        </p:nvSpPr>
        <p:spPr>
          <a:xfrm>
            <a:off x="7415962" y="4870298"/>
            <a:ext cx="4572000" cy="307777"/>
          </a:xfrm>
          <a:prstGeom prst="rect">
            <a:avLst/>
          </a:prstGeom>
          <a:noFill/>
        </p:spPr>
        <p:txBody>
          <a:bodyPr wrap="square" rtlCol="0">
            <a:spAutoFit/>
          </a:bodyPr>
          <a:lstStyle/>
          <a:p>
            <a:pPr algn="ctr"/>
            <a:r>
              <a:rPr lang="en-US" sz="1400" i="1" dirty="0"/>
              <a:t>Sample Veteran Support Program Reporting Dashboard</a:t>
            </a:r>
          </a:p>
        </p:txBody>
      </p:sp>
      <p:pic>
        <p:nvPicPr>
          <p:cNvPr id="14" name="Picture 13">
            <a:extLst>
              <a:ext uri="{FF2B5EF4-FFF2-40B4-BE49-F238E27FC236}">
                <a16:creationId xmlns:a16="http://schemas.microsoft.com/office/drawing/2014/main" id="{6C56FF7E-E5C5-2342-8F6A-695EBB2CA028}"/>
              </a:ext>
            </a:extLst>
          </p:cNvPr>
          <p:cNvPicPr>
            <a:picLocks noChangeAspect="1"/>
          </p:cNvPicPr>
          <p:nvPr/>
        </p:nvPicPr>
        <p:blipFill>
          <a:blip r:embed="rId5"/>
          <a:stretch>
            <a:fillRect/>
          </a:stretch>
        </p:blipFill>
        <p:spPr>
          <a:xfrm>
            <a:off x="2615725" y="3947802"/>
            <a:ext cx="1322142" cy="2261368"/>
          </a:xfrm>
          <a:prstGeom prst="rect">
            <a:avLst/>
          </a:prstGeom>
        </p:spPr>
      </p:pic>
    </p:spTree>
    <p:extLst>
      <p:ext uri="{BB962C8B-B14F-4D97-AF65-F5344CB8AC3E}">
        <p14:creationId xmlns:p14="http://schemas.microsoft.com/office/powerpoint/2010/main" val="25114540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7864" y="23698"/>
            <a:ext cx="12390120" cy="63715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2DF1839-5539-D0CA-0F69-37565CAD8880}"/>
              </a:ext>
            </a:extLst>
          </p:cNvPr>
          <p:cNvSpPr txBox="1"/>
          <p:nvPr/>
        </p:nvSpPr>
        <p:spPr>
          <a:xfrm>
            <a:off x="279705" y="184466"/>
            <a:ext cx="11720109" cy="1297535"/>
          </a:xfrm>
          <a:prstGeom prst="rect">
            <a:avLst/>
          </a:prstGeom>
        </p:spPr>
        <p:txBody>
          <a:bodyPr vert="horz" lIns="91440" tIns="45720" rIns="91440" bIns="45720" rtlCol="0" anchor="t">
            <a:normAutofit fontScale="92500"/>
          </a:bodyPr>
          <a:lstStyle>
            <a:lvl1pPr defTabSz="914400">
              <a:lnSpc>
                <a:spcPct val="89000"/>
              </a:lnSpc>
              <a:spcBef>
                <a:spcPct val="0"/>
              </a:spcBef>
              <a:buNone/>
              <a:defRPr sz="4400" baseline="0">
                <a:solidFill>
                  <a:schemeClr val="tx2"/>
                </a:solidFill>
                <a:latin typeface="+mj-lt"/>
                <a:ea typeface="+mj-ea"/>
                <a:cs typeface="+mj-cs"/>
              </a:defRPr>
            </a:lvl1pPr>
          </a:lstStyle>
          <a:p>
            <a:r>
              <a:rPr lang="en-US" dirty="0">
                <a:latin typeface="Rockwell" panose="02060603020205020403" pitchFamily="18" charset="0"/>
              </a:rPr>
              <a:t>Potential Scope of a Veteran Support Program </a:t>
            </a:r>
          </a:p>
          <a:p>
            <a:r>
              <a:rPr lang="en-US" sz="3000" dirty="0">
                <a:latin typeface="Rockwell" panose="02060603020205020403" pitchFamily="18" charset="0"/>
              </a:rPr>
              <a:t>(i.e., What Does Being Military- or Veteran-Friendly Mean?)</a:t>
            </a:r>
          </a:p>
        </p:txBody>
      </p:sp>
      <p:cxnSp>
        <p:nvCxnSpPr>
          <p:cNvPr id="40" name="Straight Connector 39">
            <a:extLst>
              <a:ext uri="{FF2B5EF4-FFF2-40B4-BE49-F238E27FC236}">
                <a16:creationId xmlns:a16="http://schemas.microsoft.com/office/drawing/2014/main" id="{D7CDBB5C-AD50-F775-4857-2C3185755F04}"/>
              </a:ext>
            </a:extLst>
          </p:cNvPr>
          <p:cNvCxnSpPr>
            <a:cxnSpLocks/>
          </p:cNvCxnSpPr>
          <p:nvPr/>
        </p:nvCxnSpPr>
        <p:spPr>
          <a:xfrm>
            <a:off x="6053751" y="1852263"/>
            <a:ext cx="0" cy="41148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1" name="Diagram 40">
            <a:extLst>
              <a:ext uri="{FF2B5EF4-FFF2-40B4-BE49-F238E27FC236}">
                <a16:creationId xmlns:a16="http://schemas.microsoft.com/office/drawing/2014/main" id="{73FD195B-B047-1A56-0A9B-7056650D1E0A}"/>
              </a:ext>
            </a:extLst>
          </p:cNvPr>
          <p:cNvGraphicFramePr/>
          <p:nvPr>
            <p:extLst>
              <p:ext uri="{D42A27DB-BD31-4B8C-83A1-F6EECF244321}">
                <p14:modId xmlns:p14="http://schemas.microsoft.com/office/powerpoint/2010/main" val="1870567500"/>
              </p:ext>
            </p:extLst>
          </p:nvPr>
        </p:nvGraphicFramePr>
        <p:xfrm>
          <a:off x="1343127" y="475350"/>
          <a:ext cx="9646418" cy="67067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2" name="Rectangle 41">
            <a:extLst>
              <a:ext uri="{FF2B5EF4-FFF2-40B4-BE49-F238E27FC236}">
                <a16:creationId xmlns:a16="http://schemas.microsoft.com/office/drawing/2014/main" id="{E64978A0-99A1-76D9-70E0-5FF6DCD15DDC}"/>
              </a:ext>
            </a:extLst>
          </p:cNvPr>
          <p:cNvSpPr/>
          <p:nvPr/>
        </p:nvSpPr>
        <p:spPr>
          <a:xfrm>
            <a:off x="1609262" y="1342127"/>
            <a:ext cx="8954908" cy="4822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i="1" dirty="0">
              <a:solidFill>
                <a:schemeClr val="tx1"/>
              </a:solidFill>
            </a:endParaRPr>
          </a:p>
        </p:txBody>
      </p:sp>
      <p:sp>
        <p:nvSpPr>
          <p:cNvPr id="43" name="TextBox 42">
            <a:extLst>
              <a:ext uri="{FF2B5EF4-FFF2-40B4-BE49-F238E27FC236}">
                <a16:creationId xmlns:a16="http://schemas.microsoft.com/office/drawing/2014/main" id="{468D45BA-57F8-D316-3356-53AEC95F46D6}"/>
              </a:ext>
            </a:extLst>
          </p:cNvPr>
          <p:cNvSpPr txBox="1"/>
          <p:nvPr/>
        </p:nvSpPr>
        <p:spPr>
          <a:xfrm>
            <a:off x="5049398" y="2325152"/>
            <a:ext cx="2011680" cy="369332"/>
          </a:xfrm>
          <a:prstGeom prst="rect">
            <a:avLst/>
          </a:prstGeom>
          <a:noFill/>
        </p:spPr>
        <p:txBody>
          <a:bodyPr wrap="square" rtlCol="0">
            <a:spAutoFit/>
          </a:bodyPr>
          <a:lstStyle/>
          <a:p>
            <a:pPr algn="ctr"/>
            <a:r>
              <a:rPr lang="en-US" b="1" dirty="0"/>
              <a:t>Personnel</a:t>
            </a:r>
          </a:p>
        </p:txBody>
      </p:sp>
      <p:sp>
        <p:nvSpPr>
          <p:cNvPr id="44" name="TextBox 43">
            <a:extLst>
              <a:ext uri="{FF2B5EF4-FFF2-40B4-BE49-F238E27FC236}">
                <a16:creationId xmlns:a16="http://schemas.microsoft.com/office/drawing/2014/main" id="{615B3A99-2AFD-5AC0-9E65-67DCDC514A9A}"/>
              </a:ext>
            </a:extLst>
          </p:cNvPr>
          <p:cNvSpPr txBox="1"/>
          <p:nvPr/>
        </p:nvSpPr>
        <p:spPr>
          <a:xfrm>
            <a:off x="5152662" y="2851326"/>
            <a:ext cx="246789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Family Members</a:t>
            </a:r>
          </a:p>
          <a:p>
            <a:pPr marL="285750" indent="-285750">
              <a:buFont typeface="Arial" panose="020B0604020202020204" pitchFamily="34" charset="0"/>
              <a:buChar char="•"/>
            </a:pPr>
            <a:r>
              <a:rPr lang="en-US" dirty="0"/>
              <a:t>Veterans</a:t>
            </a:r>
          </a:p>
          <a:p>
            <a:pPr marL="285750" indent="-285750">
              <a:buFont typeface="Arial" panose="020B0604020202020204" pitchFamily="34" charset="0"/>
              <a:buChar char="•"/>
            </a:pPr>
            <a:r>
              <a:rPr lang="en-US" dirty="0"/>
              <a:t>Spouses</a:t>
            </a:r>
          </a:p>
          <a:p>
            <a:pPr marL="285750" indent="-285750">
              <a:buFont typeface="Arial" panose="020B0604020202020204" pitchFamily="34" charset="0"/>
              <a:buChar char="•"/>
            </a:pPr>
            <a:r>
              <a:rPr lang="en-US" dirty="0"/>
              <a:t>Enlisted</a:t>
            </a:r>
          </a:p>
          <a:p>
            <a:pPr marL="285750" indent="-285750">
              <a:buFont typeface="Arial" panose="020B0604020202020204" pitchFamily="34" charset="0"/>
              <a:buChar char="•"/>
            </a:pPr>
            <a:r>
              <a:rPr lang="en-US" dirty="0"/>
              <a:t>Officers</a:t>
            </a:r>
          </a:p>
          <a:p>
            <a:pPr marL="285750" indent="-285750">
              <a:buFont typeface="Arial" panose="020B0604020202020204" pitchFamily="34" charset="0"/>
              <a:buChar char="•"/>
            </a:pPr>
            <a:r>
              <a:rPr lang="en-US" dirty="0"/>
              <a:t>Guard &amp; Reserve</a:t>
            </a:r>
          </a:p>
          <a:p>
            <a:pPr marL="285750" indent="-285750">
              <a:buFont typeface="Arial" panose="020B0604020202020204" pitchFamily="34" charset="0"/>
              <a:buChar char="•"/>
            </a:pPr>
            <a:r>
              <a:rPr lang="en-US" dirty="0"/>
              <a:t>Civilians</a:t>
            </a:r>
          </a:p>
        </p:txBody>
      </p:sp>
      <p:sp>
        <p:nvSpPr>
          <p:cNvPr id="45" name="TextBox 44">
            <a:extLst>
              <a:ext uri="{FF2B5EF4-FFF2-40B4-BE49-F238E27FC236}">
                <a16:creationId xmlns:a16="http://schemas.microsoft.com/office/drawing/2014/main" id="{B06A27C3-B6D5-C490-CCDB-BD4860B8D8AA}"/>
              </a:ext>
            </a:extLst>
          </p:cNvPr>
          <p:cNvSpPr txBox="1"/>
          <p:nvPr/>
        </p:nvSpPr>
        <p:spPr>
          <a:xfrm>
            <a:off x="7659699" y="2325152"/>
            <a:ext cx="1991032" cy="369332"/>
          </a:xfrm>
          <a:prstGeom prst="rect">
            <a:avLst/>
          </a:prstGeom>
          <a:noFill/>
        </p:spPr>
        <p:txBody>
          <a:bodyPr wrap="square" rtlCol="0">
            <a:spAutoFit/>
          </a:bodyPr>
          <a:lstStyle/>
          <a:p>
            <a:pPr algn="ctr"/>
            <a:r>
              <a:rPr lang="en-US" b="1" dirty="0"/>
              <a:t>Value Chain</a:t>
            </a:r>
          </a:p>
        </p:txBody>
      </p:sp>
      <p:sp>
        <p:nvSpPr>
          <p:cNvPr id="46" name="TextBox 45">
            <a:extLst>
              <a:ext uri="{FF2B5EF4-FFF2-40B4-BE49-F238E27FC236}">
                <a16:creationId xmlns:a16="http://schemas.microsoft.com/office/drawing/2014/main" id="{255987A1-6EE9-26FB-6FC5-064F7EDAE231}"/>
              </a:ext>
            </a:extLst>
          </p:cNvPr>
          <p:cNvSpPr txBox="1"/>
          <p:nvPr/>
        </p:nvSpPr>
        <p:spPr>
          <a:xfrm>
            <a:off x="7511802" y="2851326"/>
            <a:ext cx="2586929" cy="246221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a:t>Suppliers</a:t>
            </a:r>
          </a:p>
          <a:p>
            <a:pPr marL="285750" indent="-285750">
              <a:spcAft>
                <a:spcPts val="300"/>
              </a:spcAft>
              <a:buFont typeface="Arial" panose="020B0604020202020204" pitchFamily="34" charset="0"/>
              <a:buChar char="•"/>
            </a:pPr>
            <a:r>
              <a:rPr lang="en-US" dirty="0"/>
              <a:t>Sales policies (i.e., veteran discounts)</a:t>
            </a:r>
          </a:p>
          <a:p>
            <a:pPr marL="285750" indent="-285750">
              <a:spcAft>
                <a:spcPts val="300"/>
              </a:spcAft>
              <a:buFont typeface="Arial" panose="020B0604020202020204" pitchFamily="34" charset="0"/>
              <a:buChar char="•"/>
            </a:pPr>
            <a:r>
              <a:rPr lang="en-US" dirty="0"/>
              <a:t>Community Members</a:t>
            </a:r>
          </a:p>
          <a:p>
            <a:pPr marL="285750" indent="-285750">
              <a:spcAft>
                <a:spcPts val="300"/>
              </a:spcAft>
              <a:buFont typeface="Arial" panose="020B0604020202020204" pitchFamily="34" charset="0"/>
              <a:buChar char="•"/>
            </a:pPr>
            <a:r>
              <a:rPr lang="en-US" dirty="0"/>
              <a:t>Veteran Service Organizations</a:t>
            </a:r>
          </a:p>
          <a:p>
            <a:pPr marL="285750" indent="-285750">
              <a:spcAft>
                <a:spcPts val="300"/>
              </a:spcAft>
              <a:buFont typeface="Arial" panose="020B0604020202020204" pitchFamily="34" charset="0"/>
              <a:buChar char="•"/>
            </a:pPr>
            <a:r>
              <a:rPr lang="en-US" dirty="0"/>
              <a:t>Chambers of Commerce</a:t>
            </a:r>
          </a:p>
        </p:txBody>
      </p:sp>
      <p:sp>
        <p:nvSpPr>
          <p:cNvPr id="47" name="TextBox 46">
            <a:extLst>
              <a:ext uri="{FF2B5EF4-FFF2-40B4-BE49-F238E27FC236}">
                <a16:creationId xmlns:a16="http://schemas.microsoft.com/office/drawing/2014/main" id="{E5E3EC8B-ED6D-7F23-ED89-C2215852CF4F}"/>
              </a:ext>
            </a:extLst>
          </p:cNvPr>
          <p:cNvSpPr txBox="1"/>
          <p:nvPr/>
        </p:nvSpPr>
        <p:spPr>
          <a:xfrm>
            <a:off x="2317817" y="2186654"/>
            <a:ext cx="2722015" cy="646331"/>
          </a:xfrm>
          <a:prstGeom prst="rect">
            <a:avLst/>
          </a:prstGeom>
          <a:noFill/>
        </p:spPr>
        <p:txBody>
          <a:bodyPr wrap="square" rtlCol="0">
            <a:spAutoFit/>
          </a:bodyPr>
          <a:lstStyle/>
          <a:p>
            <a:pPr algn="ctr"/>
            <a:r>
              <a:rPr lang="en-US" b="1" dirty="0"/>
              <a:t>Internal Policies / Functions</a:t>
            </a:r>
          </a:p>
        </p:txBody>
      </p:sp>
      <p:sp>
        <p:nvSpPr>
          <p:cNvPr id="48" name="TextBox 47">
            <a:extLst>
              <a:ext uri="{FF2B5EF4-FFF2-40B4-BE49-F238E27FC236}">
                <a16:creationId xmlns:a16="http://schemas.microsoft.com/office/drawing/2014/main" id="{6F015430-0352-C504-5321-75DAC2224E7D}"/>
              </a:ext>
            </a:extLst>
          </p:cNvPr>
          <p:cNvSpPr txBox="1"/>
          <p:nvPr/>
        </p:nvSpPr>
        <p:spPr>
          <a:xfrm>
            <a:off x="2233940" y="2851325"/>
            <a:ext cx="257592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Corporate Philanthropy</a:t>
            </a:r>
          </a:p>
          <a:p>
            <a:pPr marL="285750" indent="-285750">
              <a:buFont typeface="Arial" panose="020B0604020202020204" pitchFamily="34" charset="0"/>
              <a:buChar char="•"/>
            </a:pPr>
            <a:r>
              <a:rPr lang="en-US" dirty="0"/>
              <a:t>Employee Assistance</a:t>
            </a:r>
          </a:p>
          <a:p>
            <a:pPr marL="285750" indent="-285750">
              <a:buFont typeface="Arial" panose="020B0604020202020204" pitchFamily="34" charset="0"/>
              <a:buChar char="•"/>
            </a:pPr>
            <a:r>
              <a:rPr lang="en-US" dirty="0"/>
              <a:t>Affinity Group / Mentors</a:t>
            </a:r>
          </a:p>
          <a:p>
            <a:pPr marL="285750" indent="-285750">
              <a:buFont typeface="Arial" panose="020B0604020202020204" pitchFamily="34" charset="0"/>
              <a:buChar char="•"/>
            </a:pPr>
            <a:r>
              <a:rPr lang="en-US" dirty="0"/>
              <a:t>Employment Lifecycle</a:t>
            </a:r>
          </a:p>
        </p:txBody>
      </p:sp>
      <p:sp>
        <p:nvSpPr>
          <p:cNvPr id="49" name="Arrow: Right 48">
            <a:extLst>
              <a:ext uri="{FF2B5EF4-FFF2-40B4-BE49-F238E27FC236}">
                <a16:creationId xmlns:a16="http://schemas.microsoft.com/office/drawing/2014/main" id="{EB7EFF6D-2BC0-4A54-D4F2-48E54A8C1B9E}"/>
              </a:ext>
            </a:extLst>
          </p:cNvPr>
          <p:cNvSpPr/>
          <p:nvPr/>
        </p:nvSpPr>
        <p:spPr>
          <a:xfrm>
            <a:off x="6187196" y="5114290"/>
            <a:ext cx="3931920" cy="923330"/>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External to the Organization</a:t>
            </a:r>
          </a:p>
        </p:txBody>
      </p:sp>
      <p:sp>
        <p:nvSpPr>
          <p:cNvPr id="50" name="Arrow: Left 49">
            <a:extLst>
              <a:ext uri="{FF2B5EF4-FFF2-40B4-BE49-F238E27FC236}">
                <a16:creationId xmlns:a16="http://schemas.microsoft.com/office/drawing/2014/main" id="{F537299B-5547-134D-47F6-5C1C8A6219C8}"/>
              </a:ext>
            </a:extLst>
          </p:cNvPr>
          <p:cNvSpPr/>
          <p:nvPr/>
        </p:nvSpPr>
        <p:spPr>
          <a:xfrm>
            <a:off x="2004068" y="5112720"/>
            <a:ext cx="3931920" cy="926470"/>
          </a:xfrm>
          <a:prstGeom prst="lef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Internal to the Organization</a:t>
            </a:r>
          </a:p>
        </p:txBody>
      </p:sp>
      <p:sp>
        <p:nvSpPr>
          <p:cNvPr id="51" name="Rectangle 50">
            <a:extLst>
              <a:ext uri="{FF2B5EF4-FFF2-40B4-BE49-F238E27FC236}">
                <a16:creationId xmlns:a16="http://schemas.microsoft.com/office/drawing/2014/main" id="{C19A6FBA-C72F-F7C7-D6FF-091A098963AF}"/>
              </a:ext>
            </a:extLst>
          </p:cNvPr>
          <p:cNvSpPr/>
          <p:nvPr/>
        </p:nvSpPr>
        <p:spPr>
          <a:xfrm>
            <a:off x="1744165" y="1342127"/>
            <a:ext cx="4572000" cy="707886"/>
          </a:xfrm>
          <a:prstGeom prst="rect">
            <a:avLst/>
          </a:prstGeom>
        </p:spPr>
        <p:txBody>
          <a:bodyPr>
            <a:spAutoFit/>
          </a:bodyPr>
          <a:lstStyle/>
          <a:p>
            <a:r>
              <a:rPr lang="en-US" sz="2000" b="1" i="1" dirty="0"/>
              <a:t>Training &amp; Cultural</a:t>
            </a:r>
          </a:p>
          <a:p>
            <a:r>
              <a:rPr lang="en-US" sz="2000" b="1" i="1" dirty="0"/>
              <a:t>Awareness</a:t>
            </a:r>
          </a:p>
        </p:txBody>
      </p:sp>
      <p:sp>
        <p:nvSpPr>
          <p:cNvPr id="52" name="Rectangle 51">
            <a:extLst>
              <a:ext uri="{FF2B5EF4-FFF2-40B4-BE49-F238E27FC236}">
                <a16:creationId xmlns:a16="http://schemas.microsoft.com/office/drawing/2014/main" id="{113E1047-DCD3-1CCA-B849-BEE84A2C3627}"/>
              </a:ext>
            </a:extLst>
          </p:cNvPr>
          <p:cNvSpPr/>
          <p:nvPr/>
        </p:nvSpPr>
        <p:spPr>
          <a:xfrm>
            <a:off x="5943476" y="1342127"/>
            <a:ext cx="4572000" cy="707886"/>
          </a:xfrm>
          <a:prstGeom prst="rect">
            <a:avLst/>
          </a:prstGeom>
        </p:spPr>
        <p:txBody>
          <a:bodyPr>
            <a:spAutoFit/>
          </a:bodyPr>
          <a:lstStyle/>
          <a:p>
            <a:pPr algn="r"/>
            <a:r>
              <a:rPr lang="en-US" sz="2000" b="1" i="1" dirty="0"/>
              <a:t>Education</a:t>
            </a:r>
          </a:p>
          <a:p>
            <a:pPr algn="r"/>
            <a:r>
              <a:rPr lang="en-US" sz="2000" b="1" i="1" dirty="0"/>
              <a:t> &amp; Preferences</a:t>
            </a:r>
          </a:p>
        </p:txBody>
      </p:sp>
    </p:spTree>
    <p:extLst>
      <p:ext uri="{BB962C8B-B14F-4D97-AF65-F5344CB8AC3E}">
        <p14:creationId xmlns:p14="http://schemas.microsoft.com/office/powerpoint/2010/main" val="1515228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51" grpId="0"/>
      <p:bldP spid="5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261259"/>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D0894C6-E6F1-84DB-15A5-7C32E3F3A026}"/>
              </a:ext>
            </a:extLst>
          </p:cNvPr>
          <p:cNvSpPr>
            <a:spLocks noGrp="1"/>
          </p:cNvSpPr>
          <p:nvPr>
            <p:ph type="title"/>
          </p:nvPr>
        </p:nvSpPr>
        <p:spPr>
          <a:xfrm>
            <a:off x="443789" y="348193"/>
            <a:ext cx="9601200" cy="1485900"/>
          </a:xfrm>
        </p:spPr>
        <p:txBody>
          <a:bodyPr/>
          <a:lstStyle/>
          <a:p>
            <a:r>
              <a:rPr lang="en-US" dirty="0">
                <a:latin typeface="Rockwell" panose="02060603020205020403" pitchFamily="18" charset="0"/>
              </a:rPr>
              <a:t>“Table Stakes” Supporting Practices</a:t>
            </a:r>
          </a:p>
        </p:txBody>
      </p:sp>
      <p:sp>
        <p:nvSpPr>
          <p:cNvPr id="11" name="Content Placeholder 2">
            <a:extLst>
              <a:ext uri="{FF2B5EF4-FFF2-40B4-BE49-F238E27FC236}">
                <a16:creationId xmlns:a16="http://schemas.microsoft.com/office/drawing/2014/main" id="{D5E2F56B-18EF-E89E-7F48-CFF65DA5FCDA}"/>
              </a:ext>
            </a:extLst>
          </p:cNvPr>
          <p:cNvSpPr>
            <a:spLocks noGrp="1"/>
          </p:cNvSpPr>
          <p:nvPr>
            <p:ph idx="1"/>
          </p:nvPr>
        </p:nvSpPr>
        <p:spPr>
          <a:xfrm>
            <a:off x="892555" y="1123069"/>
            <a:ext cx="4551342" cy="5236591"/>
          </a:xfrm>
        </p:spPr>
        <p:txBody>
          <a:bodyPr>
            <a:normAutofit/>
          </a:bodyPr>
          <a:lstStyle/>
          <a:p>
            <a:pPr lvl="0"/>
            <a:r>
              <a:rPr lang="en-US" dirty="0"/>
              <a:t>Identifying</a:t>
            </a:r>
          </a:p>
          <a:p>
            <a:pPr lvl="1"/>
            <a:r>
              <a:rPr lang="en-US" dirty="0"/>
              <a:t>A military-themed BRG</a:t>
            </a:r>
          </a:p>
          <a:p>
            <a:pPr lvl="1"/>
            <a:r>
              <a:rPr lang="en-US" dirty="0"/>
              <a:t>Sources of military talent</a:t>
            </a:r>
          </a:p>
          <a:p>
            <a:pPr lvl="0"/>
            <a:r>
              <a:rPr lang="en-US" dirty="0"/>
              <a:t>Recruiting</a:t>
            </a:r>
          </a:p>
          <a:p>
            <a:pPr lvl="1"/>
            <a:r>
              <a:rPr lang="en-US" dirty="0"/>
              <a:t>Dedicated recruiters</a:t>
            </a:r>
          </a:p>
          <a:p>
            <a:pPr lvl="1"/>
            <a:r>
              <a:rPr lang="en-US" dirty="0"/>
              <a:t>Training materials</a:t>
            </a:r>
          </a:p>
          <a:p>
            <a:pPr lvl="0"/>
            <a:r>
              <a:rPr lang="en-US" dirty="0"/>
              <a:t>Interviewing / Hiring</a:t>
            </a:r>
          </a:p>
          <a:p>
            <a:pPr lvl="1"/>
            <a:r>
              <a:rPr lang="en-US" dirty="0"/>
              <a:t>Trained interviewers</a:t>
            </a:r>
          </a:p>
          <a:p>
            <a:pPr lvl="1"/>
            <a:r>
              <a:rPr lang="en-US" dirty="0"/>
              <a:t>Scripted question sets</a:t>
            </a:r>
          </a:p>
        </p:txBody>
      </p:sp>
      <p:pic>
        <p:nvPicPr>
          <p:cNvPr id="23" name="Graphic 22" descr="Star">
            <a:extLst>
              <a:ext uri="{FF2B5EF4-FFF2-40B4-BE49-F238E27FC236}">
                <a16:creationId xmlns:a16="http://schemas.microsoft.com/office/drawing/2014/main" id="{51421534-632E-D404-F132-3480FAF6D6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6590" y="992540"/>
            <a:ext cx="2006600" cy="2006600"/>
          </a:xfrm>
          <a:prstGeom prst="rect">
            <a:avLst/>
          </a:prstGeom>
        </p:spPr>
      </p:pic>
      <p:sp>
        <p:nvSpPr>
          <p:cNvPr id="24" name="Content Placeholder 2">
            <a:extLst>
              <a:ext uri="{FF2B5EF4-FFF2-40B4-BE49-F238E27FC236}">
                <a16:creationId xmlns:a16="http://schemas.microsoft.com/office/drawing/2014/main" id="{6274832F-D9F0-E0C5-72AB-C1E97D1EE0B7}"/>
              </a:ext>
            </a:extLst>
          </p:cNvPr>
          <p:cNvSpPr txBox="1">
            <a:spLocks/>
          </p:cNvSpPr>
          <p:nvPr/>
        </p:nvSpPr>
        <p:spPr>
          <a:xfrm>
            <a:off x="5340202" y="1123069"/>
            <a:ext cx="6438507" cy="523659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Onboarding / Training</a:t>
            </a:r>
          </a:p>
          <a:p>
            <a:pPr lvl="1"/>
            <a:r>
              <a:rPr lang="en-US" dirty="0"/>
              <a:t>Veterans self-identify</a:t>
            </a:r>
          </a:p>
          <a:p>
            <a:pPr lvl="1"/>
            <a:r>
              <a:rPr lang="en-US" dirty="0"/>
              <a:t>Mentors and affinity groups</a:t>
            </a:r>
          </a:p>
          <a:p>
            <a:r>
              <a:rPr lang="en-US" dirty="0"/>
              <a:t>Deploying / Developing</a:t>
            </a:r>
          </a:p>
          <a:p>
            <a:pPr lvl="1"/>
            <a:r>
              <a:rPr lang="en-US" dirty="0"/>
              <a:t>Strategic goal alignment </a:t>
            </a:r>
          </a:p>
          <a:p>
            <a:pPr lvl="1"/>
            <a:r>
              <a:rPr lang="en-US" dirty="0"/>
              <a:t>Goals, feedback, and career paths</a:t>
            </a:r>
          </a:p>
          <a:p>
            <a:r>
              <a:rPr lang="en-US" dirty="0"/>
              <a:t>Retaining / Separating</a:t>
            </a:r>
          </a:p>
          <a:p>
            <a:pPr lvl="1"/>
            <a:r>
              <a:rPr lang="en-US" dirty="0"/>
              <a:t>Reserve Component support</a:t>
            </a:r>
          </a:p>
          <a:p>
            <a:pPr lvl="1"/>
            <a:r>
              <a:rPr lang="en-US" dirty="0"/>
              <a:t>Military spouses and portable careers</a:t>
            </a:r>
          </a:p>
        </p:txBody>
      </p:sp>
      <p:grpSp>
        <p:nvGrpSpPr>
          <p:cNvPr id="8" name="Group 7">
            <a:extLst>
              <a:ext uri="{FF2B5EF4-FFF2-40B4-BE49-F238E27FC236}">
                <a16:creationId xmlns:a16="http://schemas.microsoft.com/office/drawing/2014/main" id="{80F439C1-B7F5-96DB-D97F-ED215E925C79}"/>
              </a:ext>
            </a:extLst>
          </p:cNvPr>
          <p:cNvGrpSpPr/>
          <p:nvPr/>
        </p:nvGrpSpPr>
        <p:grpSpPr>
          <a:xfrm>
            <a:off x="1358157" y="4578138"/>
            <a:ext cx="9022326" cy="1822095"/>
            <a:chOff x="1839939" y="4991092"/>
            <a:chExt cx="9022326" cy="1822095"/>
          </a:xfrm>
        </p:grpSpPr>
        <p:graphicFrame>
          <p:nvGraphicFramePr>
            <p:cNvPr id="2" name="Content Placeholder 3">
              <a:extLst>
                <a:ext uri="{FF2B5EF4-FFF2-40B4-BE49-F238E27FC236}">
                  <a16:creationId xmlns:a16="http://schemas.microsoft.com/office/drawing/2014/main" id="{DAFCF0F3-0418-9D0E-A059-DA98FA95C07E}"/>
                </a:ext>
              </a:extLst>
            </p:cNvPr>
            <p:cNvGraphicFramePr>
              <a:graphicFrameLocks/>
            </p:cNvGraphicFramePr>
            <p:nvPr>
              <p:extLst>
                <p:ext uri="{D42A27DB-BD31-4B8C-83A1-F6EECF244321}">
                  <p14:modId xmlns:p14="http://schemas.microsoft.com/office/powerpoint/2010/main" val="321816676"/>
                </p:ext>
              </p:extLst>
            </p:nvPr>
          </p:nvGraphicFramePr>
          <p:xfrm>
            <a:off x="1839939" y="5485583"/>
            <a:ext cx="9022326" cy="8414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urved Left Arrow 14">
              <a:extLst>
                <a:ext uri="{FF2B5EF4-FFF2-40B4-BE49-F238E27FC236}">
                  <a16:creationId xmlns:a16="http://schemas.microsoft.com/office/drawing/2014/main" id="{77BCBAFA-E039-3A60-EC2F-0777F69A3A8A}"/>
                </a:ext>
              </a:extLst>
            </p:cNvPr>
            <p:cNvSpPr/>
            <p:nvPr/>
          </p:nvSpPr>
          <p:spPr>
            <a:xfrm rot="5400000">
              <a:off x="7877903" y="5677723"/>
              <a:ext cx="617973" cy="1652955"/>
            </a:xfrm>
            <a:prstGeom prst="curvedLeftArrow">
              <a:avLst>
                <a:gd name="adj1" fmla="val 41955"/>
                <a:gd name="adj2" fmla="val 76712"/>
                <a:gd name="adj3" fmla="val 39634"/>
              </a:avLst>
            </a:prstGeom>
            <a:solidFill>
              <a:schemeClr val="tx1"/>
            </a:solidFill>
            <a:ln>
              <a:solidFill>
                <a:srgbClr val="415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4" name="Curved Left Arrow 29">
              <a:extLst>
                <a:ext uri="{FF2B5EF4-FFF2-40B4-BE49-F238E27FC236}">
                  <a16:creationId xmlns:a16="http://schemas.microsoft.com/office/drawing/2014/main" id="{F57A4A15-9657-14B1-202C-02A1C4A3C80D}"/>
                </a:ext>
              </a:extLst>
            </p:cNvPr>
            <p:cNvSpPr/>
            <p:nvPr/>
          </p:nvSpPr>
          <p:spPr>
            <a:xfrm rot="16200000">
              <a:off x="7990111" y="4473601"/>
              <a:ext cx="617973" cy="1652955"/>
            </a:xfrm>
            <a:prstGeom prst="curvedLeftArrow">
              <a:avLst>
                <a:gd name="adj1" fmla="val 41955"/>
                <a:gd name="adj2" fmla="val 76712"/>
                <a:gd name="adj3" fmla="val 39634"/>
              </a:avLst>
            </a:prstGeom>
            <a:solidFill>
              <a:schemeClr val="tx1"/>
            </a:solidFill>
            <a:ln>
              <a:solidFill>
                <a:srgbClr val="415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5" name="TextBox 4">
              <a:extLst>
                <a:ext uri="{FF2B5EF4-FFF2-40B4-BE49-F238E27FC236}">
                  <a16:creationId xmlns:a16="http://schemas.microsoft.com/office/drawing/2014/main" id="{328B2D0E-4F7C-8A97-6140-ECCFCF929315}"/>
                </a:ext>
              </a:extLst>
            </p:cNvPr>
            <p:cNvSpPr txBox="1"/>
            <p:nvPr/>
          </p:nvSpPr>
          <p:spPr>
            <a:xfrm>
              <a:off x="7786633" y="5208584"/>
              <a:ext cx="884255" cy="27699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Re-Deploy</a:t>
              </a:r>
            </a:p>
          </p:txBody>
        </p:sp>
        <p:sp>
          <p:nvSpPr>
            <p:cNvPr id="7" name="TextBox 6">
              <a:extLst>
                <a:ext uri="{FF2B5EF4-FFF2-40B4-BE49-F238E27FC236}">
                  <a16:creationId xmlns:a16="http://schemas.microsoft.com/office/drawing/2014/main" id="{C77A7164-AA47-1B7F-342D-8E86405F3AD1}"/>
                </a:ext>
              </a:extLst>
            </p:cNvPr>
            <p:cNvSpPr txBox="1"/>
            <p:nvPr/>
          </p:nvSpPr>
          <p:spPr>
            <a:xfrm>
              <a:off x="7816777" y="6327061"/>
              <a:ext cx="884255" cy="27699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Re-Train</a:t>
              </a:r>
            </a:p>
          </p:txBody>
        </p:sp>
      </p:grpSp>
      <p:sp>
        <p:nvSpPr>
          <p:cNvPr id="9" name="TextBox 8">
            <a:extLst>
              <a:ext uri="{FF2B5EF4-FFF2-40B4-BE49-F238E27FC236}">
                <a16:creationId xmlns:a16="http://schemas.microsoft.com/office/drawing/2014/main" id="{39B4010C-8A53-FEBA-37A4-ED2AB6055914}"/>
              </a:ext>
            </a:extLst>
          </p:cNvPr>
          <p:cNvSpPr txBox="1"/>
          <p:nvPr/>
        </p:nvSpPr>
        <p:spPr>
          <a:xfrm>
            <a:off x="1299165" y="4746470"/>
            <a:ext cx="4177403" cy="461665"/>
          </a:xfrm>
          <a:prstGeom prst="rect">
            <a:avLst/>
          </a:prstGeom>
          <a:noFill/>
        </p:spPr>
        <p:txBody>
          <a:bodyPr wrap="square" rtlCol="0">
            <a:spAutoFit/>
          </a:bodyPr>
          <a:lstStyle/>
          <a:p>
            <a:r>
              <a:rPr lang="en-US" sz="2400" b="1" dirty="0"/>
              <a:t>Employment Lifecycle</a:t>
            </a:r>
          </a:p>
        </p:txBody>
      </p:sp>
    </p:spTree>
    <p:extLst>
      <p:ext uri="{BB962C8B-B14F-4D97-AF65-F5344CB8AC3E}">
        <p14:creationId xmlns:p14="http://schemas.microsoft.com/office/powerpoint/2010/main" val="1876953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22C5CD-8857-746C-6E90-811243058E52}"/>
              </a:ext>
            </a:extLst>
          </p:cNvPr>
          <p:cNvPicPr>
            <a:picLocks noChangeAspect="1"/>
          </p:cNvPicPr>
          <p:nvPr/>
        </p:nvPicPr>
        <p:blipFill>
          <a:blip r:embed="rId3"/>
          <a:stretch>
            <a:fillRect/>
          </a:stretch>
        </p:blipFill>
        <p:spPr>
          <a:xfrm>
            <a:off x="0" y="-261259"/>
            <a:ext cx="12390120" cy="8258687"/>
          </a:xfrm>
          <a:prstGeom prst="rect">
            <a:avLst/>
          </a:prstGeom>
        </p:spPr>
      </p:pic>
      <p:sp>
        <p:nvSpPr>
          <p:cNvPr id="6" name="Rectangle 5">
            <a:extLst>
              <a:ext uri="{FF2B5EF4-FFF2-40B4-BE49-F238E27FC236}">
                <a16:creationId xmlns:a16="http://schemas.microsoft.com/office/drawing/2014/main" id="{B58C5A84-D7F3-21E2-549C-5863569178EF}"/>
              </a:ext>
            </a:extLst>
          </p:cNvPr>
          <p:cNvSpPr/>
          <p:nvPr/>
        </p:nvSpPr>
        <p:spPr>
          <a:xfrm>
            <a:off x="0" y="-1"/>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52D4FA-2DBC-4441-8A64-DF9D69E8EB29}"/>
              </a:ext>
            </a:extLst>
          </p:cNvPr>
          <p:cNvSpPr>
            <a:spLocks noGrp="1"/>
          </p:cNvSpPr>
          <p:nvPr>
            <p:ph type="title"/>
          </p:nvPr>
        </p:nvSpPr>
        <p:spPr>
          <a:xfrm>
            <a:off x="1027111" y="452718"/>
            <a:ext cx="10809847" cy="871115"/>
          </a:xfrm>
        </p:spPr>
        <p:txBody>
          <a:bodyPr vert="horz" lIns="91440" tIns="45720" rIns="91440" bIns="45720" rtlCol="0" anchor="t">
            <a:normAutofit/>
          </a:bodyPr>
          <a:lstStyle/>
          <a:p>
            <a:r>
              <a:rPr lang="en-US" dirty="0">
                <a:latin typeface="Rockwell" panose="02060603020205020403" pitchFamily="18" charset="0"/>
              </a:rPr>
              <a:t>Comparing Values, Behavior, and Culture</a:t>
            </a:r>
          </a:p>
        </p:txBody>
      </p:sp>
      <p:sp>
        <p:nvSpPr>
          <p:cNvPr id="3" name="Content Placeholder 2">
            <a:extLst>
              <a:ext uri="{FF2B5EF4-FFF2-40B4-BE49-F238E27FC236}">
                <a16:creationId xmlns:a16="http://schemas.microsoft.com/office/drawing/2014/main" id="{F41D9B19-E116-4FF8-A0B1-EBB3B59FDB58}"/>
              </a:ext>
            </a:extLst>
          </p:cNvPr>
          <p:cNvSpPr>
            <a:spLocks noGrp="1"/>
          </p:cNvSpPr>
          <p:nvPr>
            <p:ph idx="1"/>
          </p:nvPr>
        </p:nvSpPr>
        <p:spPr>
          <a:xfrm>
            <a:off x="1103312" y="1085224"/>
            <a:ext cx="8946541" cy="5163176"/>
          </a:xfrm>
        </p:spPr>
        <p:txBody>
          <a:bodyPr/>
          <a:lstStyle/>
          <a:p>
            <a:r>
              <a:rPr lang="en-US" dirty="0"/>
              <a:t>Values form the basis for behavior</a:t>
            </a:r>
          </a:p>
          <a:p>
            <a:r>
              <a:rPr lang="en-US" dirty="0"/>
              <a:t>Culture is the collective behavior of organizations</a:t>
            </a:r>
          </a:p>
        </p:txBody>
      </p:sp>
      <p:sp>
        <p:nvSpPr>
          <p:cNvPr id="5" name="Rectangle 1">
            <a:extLst>
              <a:ext uri="{FF2B5EF4-FFF2-40B4-BE49-F238E27FC236}">
                <a16:creationId xmlns:a16="http://schemas.microsoft.com/office/drawing/2014/main" id="{16A002A9-4278-45A5-A525-E1793CB715C1}"/>
              </a:ext>
            </a:extLst>
          </p:cNvPr>
          <p:cNvSpPr>
            <a:spLocks noChangeArrowheads="1"/>
          </p:cNvSpPr>
          <p:nvPr/>
        </p:nvSpPr>
        <p:spPr bwMode="auto">
          <a:xfrm>
            <a:off x="3856038" y="2595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C15E7A71-7BCE-42CA-B5FB-34BB64BF4AAC}"/>
              </a:ext>
            </a:extLst>
          </p:cNvPr>
          <p:cNvGraphicFramePr>
            <a:graphicFrameLocks noGrp="1"/>
          </p:cNvGraphicFramePr>
          <p:nvPr>
            <p:extLst>
              <p:ext uri="{D42A27DB-BD31-4B8C-83A1-F6EECF244321}">
                <p14:modId xmlns:p14="http://schemas.microsoft.com/office/powerpoint/2010/main" val="1778831448"/>
              </p:ext>
            </p:extLst>
          </p:nvPr>
        </p:nvGraphicFramePr>
        <p:xfrm>
          <a:off x="6248400" y="3184261"/>
          <a:ext cx="5480050" cy="1920240"/>
        </p:xfrm>
        <a:graphic>
          <a:graphicData uri="http://schemas.openxmlformats.org/drawingml/2006/table">
            <a:tbl>
              <a:tblPr firstRow="1" firstCol="1" bandRow="1">
                <a:tableStyleId>{5C22544A-7EE6-4342-B048-85BDC9FD1C3A}</a:tableStyleId>
              </a:tblPr>
              <a:tblGrid>
                <a:gridCol w="2740025">
                  <a:extLst>
                    <a:ext uri="{9D8B030D-6E8A-4147-A177-3AD203B41FA5}">
                      <a16:colId xmlns:a16="http://schemas.microsoft.com/office/drawing/2014/main" val="3594964973"/>
                    </a:ext>
                  </a:extLst>
                </a:gridCol>
                <a:gridCol w="2740025">
                  <a:extLst>
                    <a:ext uri="{9D8B030D-6E8A-4147-A177-3AD203B41FA5}">
                      <a16:colId xmlns:a16="http://schemas.microsoft.com/office/drawing/2014/main" val="1694454681"/>
                    </a:ext>
                  </a:extLst>
                </a:gridCol>
              </a:tblGrid>
              <a:tr h="0">
                <a:tc>
                  <a:txBody>
                    <a:bodyPr/>
                    <a:lstStyle/>
                    <a:p>
                      <a:pPr marL="0" marR="0">
                        <a:spcBef>
                          <a:spcPts val="0"/>
                        </a:spcBef>
                        <a:spcAft>
                          <a:spcPts val="0"/>
                        </a:spcAft>
                      </a:pPr>
                      <a:r>
                        <a:rPr lang="en-US" sz="1400" dirty="0">
                          <a:effectLst/>
                        </a:rPr>
                        <a:t>Military Values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Your Organization’s Values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13331227"/>
                  </a:ext>
                </a:extLst>
              </a:tr>
              <a:tr h="0">
                <a:tc>
                  <a:txBody>
                    <a:bodyPr/>
                    <a:lstStyle/>
                    <a:p>
                      <a:pPr marL="342900" marR="0" lvl="0" indent="-342900">
                        <a:spcBef>
                          <a:spcPts val="0"/>
                        </a:spcBef>
                        <a:spcAft>
                          <a:spcPts val="0"/>
                        </a:spcAft>
                        <a:buFont typeface="Symbol" panose="05050102010706020507" pitchFamily="18" charset="2"/>
                        <a:buChar char=""/>
                      </a:pPr>
                      <a:r>
                        <a:rPr lang="en-US" sz="1400" b="0" dirty="0">
                          <a:effectLst/>
                        </a:rPr>
                        <a:t>Honor and integrity</a:t>
                      </a:r>
                    </a:p>
                    <a:p>
                      <a:pPr marL="342900" marR="0" lvl="0" indent="-342900">
                        <a:spcBef>
                          <a:spcPts val="0"/>
                        </a:spcBef>
                        <a:spcAft>
                          <a:spcPts val="0"/>
                        </a:spcAft>
                        <a:buFont typeface="Symbol" panose="05050102010706020507" pitchFamily="18" charset="2"/>
                        <a:buChar char=""/>
                      </a:pPr>
                      <a:r>
                        <a:rPr lang="en-US" sz="1400" b="0" dirty="0">
                          <a:effectLst/>
                        </a:rPr>
                        <a:t>Commitment, loyalty, and duty</a:t>
                      </a:r>
                    </a:p>
                    <a:p>
                      <a:pPr marL="342900" marR="0" lvl="0" indent="-342900">
                        <a:spcBef>
                          <a:spcPts val="0"/>
                        </a:spcBef>
                        <a:spcAft>
                          <a:spcPts val="0"/>
                        </a:spcAft>
                        <a:buFont typeface="Symbol" panose="05050102010706020507" pitchFamily="18" charset="2"/>
                        <a:buChar char=""/>
                      </a:pPr>
                      <a:r>
                        <a:rPr lang="en-US" sz="1400" b="0" dirty="0">
                          <a:effectLst/>
                        </a:rPr>
                        <a:t>Courage</a:t>
                      </a:r>
                    </a:p>
                    <a:p>
                      <a:pPr marL="342900" marR="0" lvl="0" indent="-342900">
                        <a:spcBef>
                          <a:spcPts val="0"/>
                        </a:spcBef>
                        <a:spcAft>
                          <a:spcPts val="0"/>
                        </a:spcAft>
                        <a:buFont typeface="Symbol" panose="05050102010706020507" pitchFamily="18" charset="2"/>
                        <a:buChar char=""/>
                      </a:pPr>
                      <a:r>
                        <a:rPr lang="en-US" sz="1400" b="0" dirty="0">
                          <a:effectLst/>
                        </a:rPr>
                        <a:t>Leadership by example</a:t>
                      </a:r>
                    </a:p>
                    <a:p>
                      <a:pPr marL="342900" marR="0" lvl="0" indent="-342900">
                        <a:spcBef>
                          <a:spcPts val="0"/>
                        </a:spcBef>
                        <a:spcAft>
                          <a:spcPts val="0"/>
                        </a:spcAft>
                        <a:buFont typeface="Symbol" panose="05050102010706020507" pitchFamily="18" charset="2"/>
                        <a:buChar char=""/>
                      </a:pPr>
                      <a:r>
                        <a:rPr lang="en-US" sz="1400" b="0" dirty="0">
                          <a:effectLst/>
                        </a:rPr>
                        <a:t>Selfless service</a:t>
                      </a:r>
                    </a:p>
                    <a:p>
                      <a:pPr marL="342900" marR="0" lvl="0" indent="-342900">
                        <a:spcBef>
                          <a:spcPts val="0"/>
                        </a:spcBef>
                        <a:spcAft>
                          <a:spcPts val="0"/>
                        </a:spcAft>
                        <a:buFont typeface="Symbol" panose="05050102010706020507" pitchFamily="18" charset="2"/>
                        <a:buChar char=""/>
                      </a:pPr>
                      <a:r>
                        <a:rPr lang="en-US" sz="1400" b="0" dirty="0">
                          <a:effectLst/>
                        </a:rPr>
                        <a:t>Respect</a:t>
                      </a:r>
                    </a:p>
                    <a:p>
                      <a:pPr marL="342900" marR="0" lvl="0" indent="-342900">
                        <a:spcBef>
                          <a:spcPts val="0"/>
                        </a:spcBef>
                        <a:spcAft>
                          <a:spcPts val="0"/>
                        </a:spcAft>
                        <a:buFont typeface="Symbol" panose="05050102010706020507" pitchFamily="18" charset="2"/>
                        <a:buChar char=""/>
                      </a:pPr>
                      <a:r>
                        <a:rPr lang="en-US" sz="1400" b="0" dirty="0">
                          <a:effectLst/>
                        </a:rPr>
                        <a:t>Excellence</a:t>
                      </a:r>
                    </a:p>
                    <a:p>
                      <a:pPr marL="342900" marR="0" lvl="0" indent="-342900">
                        <a:spcBef>
                          <a:spcPts val="0"/>
                        </a:spcBef>
                        <a:spcAft>
                          <a:spcPts val="0"/>
                        </a:spcAft>
                        <a:buFont typeface="Symbol" panose="05050102010706020507" pitchFamily="18" charset="2"/>
                        <a:buChar char=""/>
                      </a:pPr>
                      <a:r>
                        <a:rPr lang="en-US" sz="1400" b="0" dirty="0">
                          <a:effectLst/>
                        </a:rPr>
                        <a:t>Discipline</a:t>
                      </a:r>
                      <a:endParaRPr lang="en-US"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400" dirty="0">
                          <a:effectLst/>
                        </a:rPr>
                        <a:t> </a:t>
                      </a:r>
                    </a:p>
                  </a:txBody>
                  <a:tcPr marL="68580" marR="68580" marT="0" marB="0"/>
                </a:tc>
                <a:extLst>
                  <a:ext uri="{0D108BD9-81ED-4DB2-BD59-A6C34878D82A}">
                    <a16:rowId xmlns:a16="http://schemas.microsoft.com/office/drawing/2014/main" val="687512083"/>
                  </a:ext>
                </a:extLst>
              </a:tr>
            </a:tbl>
          </a:graphicData>
        </a:graphic>
      </p:graphicFrame>
      <p:sp>
        <p:nvSpPr>
          <p:cNvPr id="9" name="Isosceles Triangle 8">
            <a:extLst>
              <a:ext uri="{FF2B5EF4-FFF2-40B4-BE49-F238E27FC236}">
                <a16:creationId xmlns:a16="http://schemas.microsoft.com/office/drawing/2014/main" id="{0D999395-F500-42D0-BD62-1E3E191949E6}"/>
              </a:ext>
            </a:extLst>
          </p:cNvPr>
          <p:cNvSpPr/>
          <p:nvPr/>
        </p:nvSpPr>
        <p:spPr>
          <a:xfrm rot="5400000">
            <a:off x="4073011" y="3863901"/>
            <a:ext cx="2770496" cy="764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0FC3973-0308-4553-BF43-CDE2B78A923A}"/>
              </a:ext>
            </a:extLst>
          </p:cNvPr>
          <p:cNvSpPr txBox="1"/>
          <p:nvPr/>
        </p:nvSpPr>
        <p:spPr>
          <a:xfrm>
            <a:off x="1240102" y="1853452"/>
            <a:ext cx="3440430" cy="369332"/>
          </a:xfrm>
          <a:prstGeom prst="rect">
            <a:avLst/>
          </a:prstGeom>
          <a:noFill/>
        </p:spPr>
        <p:txBody>
          <a:bodyPr wrap="square" rtlCol="0">
            <a:spAutoFit/>
          </a:bodyPr>
          <a:lstStyle/>
          <a:p>
            <a:pPr algn="ctr"/>
            <a:r>
              <a:rPr lang="en-US" dirty="0"/>
              <a:t>Values of Each Service</a:t>
            </a:r>
          </a:p>
        </p:txBody>
      </p:sp>
      <p:sp>
        <p:nvSpPr>
          <p:cNvPr id="11" name="TextBox 10">
            <a:extLst>
              <a:ext uri="{FF2B5EF4-FFF2-40B4-BE49-F238E27FC236}">
                <a16:creationId xmlns:a16="http://schemas.microsoft.com/office/drawing/2014/main" id="{7CE5419B-9E6A-43D6-A67E-6AEEA3B2BE04}"/>
              </a:ext>
            </a:extLst>
          </p:cNvPr>
          <p:cNvSpPr txBox="1"/>
          <p:nvPr/>
        </p:nvSpPr>
        <p:spPr>
          <a:xfrm>
            <a:off x="7008900" y="2723155"/>
            <a:ext cx="3972878" cy="369332"/>
          </a:xfrm>
          <a:prstGeom prst="rect">
            <a:avLst/>
          </a:prstGeom>
          <a:noFill/>
        </p:spPr>
        <p:txBody>
          <a:bodyPr wrap="square" rtlCol="0">
            <a:spAutoFit/>
          </a:bodyPr>
          <a:lstStyle/>
          <a:p>
            <a:pPr algn="ctr"/>
            <a:r>
              <a:rPr lang="en-US" dirty="0"/>
              <a:t>How do Military Values Compare?</a:t>
            </a:r>
          </a:p>
        </p:txBody>
      </p:sp>
      <p:graphicFrame>
        <p:nvGraphicFramePr>
          <p:cNvPr id="7" name="Table 6">
            <a:extLst>
              <a:ext uri="{FF2B5EF4-FFF2-40B4-BE49-F238E27FC236}">
                <a16:creationId xmlns:a16="http://schemas.microsoft.com/office/drawing/2014/main" id="{75A16941-D0F4-CA37-C146-A7BCC1EB5D29}"/>
              </a:ext>
            </a:extLst>
          </p:cNvPr>
          <p:cNvGraphicFramePr>
            <a:graphicFrameLocks noGrp="1"/>
          </p:cNvGraphicFramePr>
          <p:nvPr>
            <p:extLst>
              <p:ext uri="{D42A27DB-BD31-4B8C-83A1-F6EECF244321}">
                <p14:modId xmlns:p14="http://schemas.microsoft.com/office/powerpoint/2010/main" val="1405452667"/>
              </p:ext>
            </p:extLst>
          </p:nvPr>
        </p:nvGraphicFramePr>
        <p:xfrm>
          <a:off x="1487833" y="2191376"/>
          <a:ext cx="3004041" cy="3581400"/>
        </p:xfrm>
        <a:graphic>
          <a:graphicData uri="http://schemas.openxmlformats.org/drawingml/2006/table">
            <a:tbl>
              <a:tblPr firstRow="1" firstCol="1" bandRow="1">
                <a:tableStyleId>{616DA210-FB5B-4158-B5E0-FEB733F419BA}</a:tableStyleId>
              </a:tblPr>
              <a:tblGrid>
                <a:gridCol w="1245318">
                  <a:extLst>
                    <a:ext uri="{9D8B030D-6E8A-4147-A177-3AD203B41FA5}">
                      <a16:colId xmlns:a16="http://schemas.microsoft.com/office/drawing/2014/main" val="2406975986"/>
                    </a:ext>
                  </a:extLst>
                </a:gridCol>
                <a:gridCol w="1758723">
                  <a:extLst>
                    <a:ext uri="{9D8B030D-6E8A-4147-A177-3AD203B41FA5}">
                      <a16:colId xmlns:a16="http://schemas.microsoft.com/office/drawing/2014/main" val="2542786927"/>
                    </a:ext>
                  </a:extLst>
                </a:gridCol>
              </a:tblGrid>
              <a:tr h="1193800">
                <a:tc>
                  <a:txBody>
                    <a:bodyPr/>
                    <a:lstStyle/>
                    <a:p>
                      <a:pPr marL="0" marR="0">
                        <a:spcBef>
                          <a:spcPts val="0"/>
                        </a:spcBef>
                        <a:spcAft>
                          <a:spcPts val="0"/>
                        </a:spcAft>
                        <a:tabLst>
                          <a:tab pos="2228850" algn="l"/>
                        </a:tabLst>
                      </a:pPr>
                      <a:r>
                        <a:rPr lang="en-US" sz="1100" dirty="0">
                          <a:effectLst/>
                        </a:rPr>
                        <a:t>Army</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tabLst>
                          <a:tab pos="2228850" algn="l"/>
                        </a:tabLst>
                      </a:pPr>
                      <a:r>
                        <a:rPr lang="en-US" sz="1100" dirty="0">
                          <a:effectLst/>
                        </a:rPr>
                        <a:t>Loyalty</a:t>
                      </a:r>
                    </a:p>
                    <a:p>
                      <a:pPr marL="342900" marR="0" lvl="0" indent="-342900">
                        <a:spcBef>
                          <a:spcPts val="0"/>
                        </a:spcBef>
                        <a:spcAft>
                          <a:spcPts val="0"/>
                        </a:spcAft>
                        <a:buFont typeface="Symbol" pitchFamily="2" charset="2"/>
                        <a:buChar char=""/>
                        <a:tabLst>
                          <a:tab pos="2228850" algn="l"/>
                        </a:tabLst>
                      </a:pPr>
                      <a:r>
                        <a:rPr lang="en-US" sz="1100" dirty="0">
                          <a:effectLst/>
                        </a:rPr>
                        <a:t>Duty</a:t>
                      </a:r>
                    </a:p>
                    <a:p>
                      <a:pPr marL="342900" marR="0" lvl="0" indent="-342900">
                        <a:spcBef>
                          <a:spcPts val="0"/>
                        </a:spcBef>
                        <a:spcAft>
                          <a:spcPts val="0"/>
                        </a:spcAft>
                        <a:buFont typeface="Symbol" pitchFamily="2" charset="2"/>
                        <a:buChar char=""/>
                        <a:tabLst>
                          <a:tab pos="2228850" algn="l"/>
                        </a:tabLst>
                      </a:pPr>
                      <a:r>
                        <a:rPr lang="en-US" sz="1100" dirty="0">
                          <a:effectLst/>
                        </a:rPr>
                        <a:t>Respect</a:t>
                      </a:r>
                    </a:p>
                    <a:p>
                      <a:pPr marL="342900" marR="0" lvl="0" indent="-342900">
                        <a:spcBef>
                          <a:spcPts val="0"/>
                        </a:spcBef>
                        <a:spcAft>
                          <a:spcPts val="0"/>
                        </a:spcAft>
                        <a:buFont typeface="Symbol" pitchFamily="2" charset="2"/>
                        <a:buChar char=""/>
                        <a:tabLst>
                          <a:tab pos="2228850" algn="l"/>
                        </a:tabLst>
                      </a:pPr>
                      <a:r>
                        <a:rPr lang="en-US" sz="1100" dirty="0">
                          <a:effectLst/>
                        </a:rPr>
                        <a:t>Selfless Service</a:t>
                      </a:r>
                    </a:p>
                    <a:p>
                      <a:pPr marL="342900" marR="0" lvl="0" indent="-342900">
                        <a:spcBef>
                          <a:spcPts val="0"/>
                        </a:spcBef>
                        <a:spcAft>
                          <a:spcPts val="0"/>
                        </a:spcAft>
                        <a:buFont typeface="Symbol" pitchFamily="2" charset="2"/>
                        <a:buChar char=""/>
                        <a:tabLst>
                          <a:tab pos="2228850" algn="l"/>
                        </a:tabLst>
                      </a:pPr>
                      <a:r>
                        <a:rPr lang="en-US" sz="1100" dirty="0">
                          <a:effectLst/>
                        </a:rPr>
                        <a:t>Honor</a:t>
                      </a:r>
                    </a:p>
                    <a:p>
                      <a:pPr marL="342900" marR="0" lvl="0" indent="-342900">
                        <a:spcBef>
                          <a:spcPts val="0"/>
                        </a:spcBef>
                        <a:spcAft>
                          <a:spcPts val="0"/>
                        </a:spcAft>
                        <a:buFont typeface="Symbol" pitchFamily="2" charset="2"/>
                        <a:buChar char=""/>
                        <a:tabLst>
                          <a:tab pos="2228850" algn="l"/>
                        </a:tabLst>
                      </a:pPr>
                      <a:r>
                        <a:rPr lang="en-US" sz="1100" dirty="0">
                          <a:effectLst/>
                        </a:rPr>
                        <a:t>Integrity</a:t>
                      </a:r>
                    </a:p>
                    <a:p>
                      <a:pPr marL="342900" marR="0" lvl="0" indent="-342900">
                        <a:spcBef>
                          <a:spcPts val="0"/>
                        </a:spcBef>
                        <a:spcAft>
                          <a:spcPts val="0"/>
                        </a:spcAft>
                        <a:buFont typeface="Symbol" pitchFamily="2" charset="2"/>
                        <a:buChar char=""/>
                        <a:tabLst>
                          <a:tab pos="2228850" algn="l"/>
                        </a:tabLst>
                      </a:pPr>
                      <a:r>
                        <a:rPr lang="en-US" sz="1100" dirty="0">
                          <a:effectLst/>
                        </a:rPr>
                        <a:t>Personal Courage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3731499"/>
                  </a:ext>
                </a:extLst>
              </a:tr>
              <a:tr h="511629">
                <a:tc>
                  <a:txBody>
                    <a:bodyPr/>
                    <a:lstStyle/>
                    <a:p>
                      <a:pPr marL="0" marR="0">
                        <a:spcBef>
                          <a:spcPts val="0"/>
                        </a:spcBef>
                        <a:spcAft>
                          <a:spcPts val="0"/>
                        </a:spcAft>
                        <a:tabLst>
                          <a:tab pos="2228850" algn="l"/>
                        </a:tabLst>
                      </a:pPr>
                      <a:r>
                        <a:rPr lang="en-US" sz="1100" dirty="0">
                          <a:effectLst/>
                        </a:rPr>
                        <a:t>Marine Corps and Navy </a:t>
                      </a:r>
                    </a:p>
                    <a:p>
                      <a:pPr marL="0" marR="0">
                        <a:spcBef>
                          <a:spcPts val="0"/>
                        </a:spcBef>
                        <a:spcAft>
                          <a:spcPts val="0"/>
                        </a:spcAft>
                        <a:tabLst>
                          <a:tab pos="2228850" algn="l"/>
                        </a:tabLs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6D6"/>
                    </a:solidFill>
                  </a:tcPr>
                </a:tc>
                <a:tc>
                  <a:txBody>
                    <a:bodyPr/>
                    <a:lstStyle/>
                    <a:p>
                      <a:pPr marL="342900" marR="0" lvl="0" indent="-342900">
                        <a:spcBef>
                          <a:spcPts val="0"/>
                        </a:spcBef>
                        <a:spcAft>
                          <a:spcPts val="0"/>
                        </a:spcAft>
                        <a:buFont typeface="Symbol" pitchFamily="2" charset="2"/>
                        <a:buChar char=""/>
                        <a:tabLst>
                          <a:tab pos="2228850" algn="l"/>
                        </a:tabLst>
                      </a:pPr>
                      <a:r>
                        <a:rPr lang="en-US" sz="1100" b="1" dirty="0">
                          <a:effectLst/>
                        </a:rPr>
                        <a:t>Honor</a:t>
                      </a:r>
                    </a:p>
                    <a:p>
                      <a:pPr marL="342900" marR="0" lvl="0" indent="-342900">
                        <a:spcBef>
                          <a:spcPts val="0"/>
                        </a:spcBef>
                        <a:spcAft>
                          <a:spcPts val="0"/>
                        </a:spcAft>
                        <a:buFont typeface="Symbol" pitchFamily="2" charset="2"/>
                        <a:buChar char=""/>
                        <a:tabLst>
                          <a:tab pos="2228850" algn="l"/>
                        </a:tabLst>
                      </a:pPr>
                      <a:r>
                        <a:rPr lang="en-US" sz="1100" b="1" dirty="0">
                          <a:effectLst/>
                        </a:rPr>
                        <a:t>Courage</a:t>
                      </a:r>
                    </a:p>
                    <a:p>
                      <a:pPr marL="342900" marR="0" lvl="0" indent="-342900">
                        <a:spcBef>
                          <a:spcPts val="0"/>
                        </a:spcBef>
                        <a:spcAft>
                          <a:spcPts val="0"/>
                        </a:spcAft>
                        <a:buFont typeface="Symbol" pitchFamily="2" charset="2"/>
                        <a:buChar char=""/>
                        <a:tabLst>
                          <a:tab pos="2228850" algn="l"/>
                        </a:tabLst>
                      </a:pPr>
                      <a:r>
                        <a:rPr lang="en-US" sz="1100" b="1" dirty="0">
                          <a:effectLst/>
                        </a:rPr>
                        <a:t>Commitment</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6D6"/>
                    </a:solidFill>
                  </a:tcPr>
                </a:tc>
                <a:extLst>
                  <a:ext uri="{0D108BD9-81ED-4DB2-BD59-A6C34878D82A}">
                    <a16:rowId xmlns:a16="http://schemas.microsoft.com/office/drawing/2014/main" val="2523970901"/>
                  </a:ext>
                </a:extLst>
              </a:tr>
              <a:tr h="682171">
                <a:tc>
                  <a:txBody>
                    <a:bodyPr/>
                    <a:lstStyle/>
                    <a:p>
                      <a:pPr marL="0" marR="0">
                        <a:spcBef>
                          <a:spcPts val="0"/>
                        </a:spcBef>
                        <a:spcAft>
                          <a:spcPts val="0"/>
                        </a:spcAft>
                        <a:tabLst>
                          <a:tab pos="2228850" algn="l"/>
                        </a:tabLst>
                      </a:pPr>
                      <a:r>
                        <a:rPr lang="en-US" sz="1100" dirty="0">
                          <a:effectLst/>
                        </a:rPr>
                        <a:t>Air Force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tabLst>
                          <a:tab pos="2228850" algn="l"/>
                        </a:tabLst>
                      </a:pPr>
                      <a:r>
                        <a:rPr lang="en-US" sz="1100" b="1" dirty="0">
                          <a:effectLst/>
                        </a:rPr>
                        <a:t>Integrity First</a:t>
                      </a:r>
                    </a:p>
                    <a:p>
                      <a:pPr marL="342900" marR="0" lvl="0" indent="-342900">
                        <a:spcBef>
                          <a:spcPts val="0"/>
                        </a:spcBef>
                        <a:spcAft>
                          <a:spcPts val="0"/>
                        </a:spcAft>
                        <a:buFont typeface="Symbol" pitchFamily="2" charset="2"/>
                        <a:buChar char=""/>
                        <a:tabLst>
                          <a:tab pos="2228850" algn="l"/>
                        </a:tabLst>
                      </a:pPr>
                      <a:r>
                        <a:rPr lang="en-US" sz="1100" b="1" dirty="0">
                          <a:effectLst/>
                        </a:rPr>
                        <a:t>Service Before Self</a:t>
                      </a:r>
                    </a:p>
                    <a:p>
                      <a:pPr marL="342900" marR="0" lvl="0" indent="-342900">
                        <a:spcBef>
                          <a:spcPts val="0"/>
                        </a:spcBef>
                        <a:spcAft>
                          <a:spcPts val="0"/>
                        </a:spcAft>
                        <a:buFont typeface="Symbol" pitchFamily="2" charset="2"/>
                        <a:buChar char=""/>
                        <a:tabLst>
                          <a:tab pos="2228850" algn="l"/>
                        </a:tabLst>
                      </a:pPr>
                      <a:r>
                        <a:rPr lang="en-US" sz="1100" b="1" dirty="0">
                          <a:effectLst/>
                        </a:rPr>
                        <a:t>Excellence in All We Do</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0566344"/>
                  </a:ext>
                </a:extLst>
              </a:tr>
              <a:tr h="682171">
                <a:tc>
                  <a:txBody>
                    <a:bodyPr/>
                    <a:lstStyle/>
                    <a:p>
                      <a:pPr marL="0" marR="0">
                        <a:spcBef>
                          <a:spcPts val="0"/>
                        </a:spcBef>
                        <a:spcAft>
                          <a:spcPts val="0"/>
                        </a:spcAft>
                        <a:tabLst>
                          <a:tab pos="2228850" algn="l"/>
                        </a:tabLst>
                      </a:pPr>
                      <a:r>
                        <a:rPr lang="en-US" sz="1100" dirty="0">
                          <a:effectLst/>
                        </a:rPr>
                        <a:t>Space Force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6D6"/>
                    </a:solidFill>
                  </a:tcPr>
                </a:tc>
                <a:tc>
                  <a:txBody>
                    <a:bodyPr/>
                    <a:lstStyle/>
                    <a:p>
                      <a:pPr marL="342900" marR="0" lvl="0" indent="-342900">
                        <a:spcBef>
                          <a:spcPts val="0"/>
                        </a:spcBef>
                        <a:spcAft>
                          <a:spcPts val="0"/>
                        </a:spcAft>
                        <a:buFont typeface="Symbol" pitchFamily="2" charset="2"/>
                        <a:buChar char=""/>
                        <a:tabLst>
                          <a:tab pos="2228850" algn="l"/>
                        </a:tabLst>
                      </a:pPr>
                      <a:r>
                        <a:rPr lang="en-US" sz="1100" b="1" dirty="0">
                          <a:effectLst/>
                        </a:rPr>
                        <a:t>Character</a:t>
                      </a:r>
                    </a:p>
                    <a:p>
                      <a:pPr marL="342900" marR="0" lvl="0" indent="-342900">
                        <a:spcBef>
                          <a:spcPts val="0"/>
                        </a:spcBef>
                        <a:spcAft>
                          <a:spcPts val="0"/>
                        </a:spcAft>
                        <a:buFont typeface="Symbol" pitchFamily="2" charset="2"/>
                        <a:buChar char=""/>
                        <a:tabLst>
                          <a:tab pos="2228850" algn="l"/>
                        </a:tabLst>
                      </a:pPr>
                      <a:r>
                        <a:rPr lang="en-US" sz="1100" b="1" dirty="0">
                          <a:effectLst/>
                        </a:rPr>
                        <a:t>Connection</a:t>
                      </a:r>
                    </a:p>
                    <a:p>
                      <a:pPr marL="342900" marR="0" lvl="0" indent="-342900">
                        <a:spcBef>
                          <a:spcPts val="0"/>
                        </a:spcBef>
                        <a:spcAft>
                          <a:spcPts val="0"/>
                        </a:spcAft>
                        <a:buFont typeface="Symbol" pitchFamily="2" charset="2"/>
                        <a:buChar char=""/>
                        <a:tabLst>
                          <a:tab pos="2228850" algn="l"/>
                        </a:tabLst>
                      </a:pPr>
                      <a:r>
                        <a:rPr lang="en-US" sz="1100" b="1" dirty="0">
                          <a:effectLst/>
                        </a:rPr>
                        <a:t>Commitment</a:t>
                      </a:r>
                    </a:p>
                    <a:p>
                      <a:pPr marL="342900" marR="0" lvl="0" indent="-342900">
                        <a:spcBef>
                          <a:spcPts val="0"/>
                        </a:spcBef>
                        <a:spcAft>
                          <a:spcPts val="0"/>
                        </a:spcAft>
                        <a:buFont typeface="Symbol" pitchFamily="2" charset="2"/>
                        <a:buChar char=""/>
                        <a:tabLst>
                          <a:tab pos="2228850" algn="l"/>
                        </a:tabLst>
                      </a:pPr>
                      <a:r>
                        <a:rPr lang="en-US" sz="1100" b="1" dirty="0">
                          <a:effectLst/>
                        </a:rPr>
                        <a:t>Courage</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6D6"/>
                    </a:solidFill>
                  </a:tcPr>
                </a:tc>
                <a:extLst>
                  <a:ext uri="{0D108BD9-81ED-4DB2-BD59-A6C34878D82A}">
                    <a16:rowId xmlns:a16="http://schemas.microsoft.com/office/drawing/2014/main" val="2356784738"/>
                  </a:ext>
                </a:extLst>
              </a:tr>
              <a:tr h="511629">
                <a:tc>
                  <a:txBody>
                    <a:bodyPr/>
                    <a:lstStyle/>
                    <a:p>
                      <a:pPr marL="0" marR="0">
                        <a:spcBef>
                          <a:spcPts val="0"/>
                        </a:spcBef>
                        <a:spcAft>
                          <a:spcPts val="0"/>
                        </a:spcAft>
                        <a:tabLst>
                          <a:tab pos="2228850" algn="l"/>
                        </a:tabLst>
                      </a:pPr>
                      <a:r>
                        <a:rPr lang="en-US" sz="1100" dirty="0">
                          <a:effectLst/>
                        </a:rPr>
                        <a:t>Coast Guard</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tabLst>
                          <a:tab pos="2228850" algn="l"/>
                        </a:tabLst>
                      </a:pPr>
                      <a:r>
                        <a:rPr lang="en-US" sz="1100" b="1" dirty="0">
                          <a:effectLst/>
                        </a:rPr>
                        <a:t>Honor</a:t>
                      </a:r>
                    </a:p>
                    <a:p>
                      <a:pPr marL="342900" marR="0" lvl="0" indent="-342900">
                        <a:spcBef>
                          <a:spcPts val="0"/>
                        </a:spcBef>
                        <a:spcAft>
                          <a:spcPts val="0"/>
                        </a:spcAft>
                        <a:buFont typeface="Symbol" pitchFamily="2" charset="2"/>
                        <a:buChar char=""/>
                        <a:tabLst>
                          <a:tab pos="2228850" algn="l"/>
                        </a:tabLst>
                      </a:pPr>
                      <a:r>
                        <a:rPr lang="en-US" sz="1100" b="1" dirty="0">
                          <a:effectLst/>
                        </a:rPr>
                        <a:t>Respect</a:t>
                      </a:r>
                    </a:p>
                    <a:p>
                      <a:pPr marL="342900" marR="0" lvl="0" indent="-342900">
                        <a:spcBef>
                          <a:spcPts val="0"/>
                        </a:spcBef>
                        <a:spcAft>
                          <a:spcPts val="0"/>
                        </a:spcAft>
                        <a:buFont typeface="Symbol" pitchFamily="2" charset="2"/>
                        <a:buChar char=""/>
                        <a:tabLst>
                          <a:tab pos="2228850" algn="l"/>
                        </a:tabLst>
                      </a:pPr>
                      <a:r>
                        <a:rPr lang="en-US" sz="1100" b="1" dirty="0">
                          <a:effectLst/>
                        </a:rPr>
                        <a:t>Devotion to Duty</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0550446"/>
                  </a:ext>
                </a:extLst>
              </a:tr>
            </a:tbl>
          </a:graphicData>
        </a:graphic>
      </p:graphicFrame>
      <p:sp>
        <p:nvSpPr>
          <p:cNvPr id="13" name="Rectangle 1">
            <a:extLst>
              <a:ext uri="{FF2B5EF4-FFF2-40B4-BE49-F238E27FC236}">
                <a16:creationId xmlns:a16="http://schemas.microsoft.com/office/drawing/2014/main" id="{4D18953E-4380-CE4F-E982-79034FA0F358}"/>
              </a:ext>
            </a:extLst>
          </p:cNvPr>
          <p:cNvSpPr>
            <a:spLocks noChangeArrowheads="1"/>
          </p:cNvSpPr>
          <p:nvPr/>
        </p:nvSpPr>
        <p:spPr bwMode="auto">
          <a:xfrm>
            <a:off x="4670425" y="2286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3">
            <a:extLst>
              <a:ext uri="{FF2B5EF4-FFF2-40B4-BE49-F238E27FC236}">
                <a16:creationId xmlns:a16="http://schemas.microsoft.com/office/drawing/2014/main" id="{52C1811F-9680-15FE-F951-417512E8B3F2}"/>
              </a:ext>
            </a:extLst>
          </p:cNvPr>
          <p:cNvSpPr>
            <a:spLocks noChangeArrowheads="1"/>
          </p:cNvSpPr>
          <p:nvPr/>
        </p:nvSpPr>
        <p:spPr bwMode="auto">
          <a:xfrm>
            <a:off x="721331" y="6082338"/>
            <a:ext cx="70006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t>Source: Matthew J. Louis, </a:t>
            </a:r>
            <a:r>
              <a:rPr lang="en-US" sz="900" i="1" dirty="0"/>
              <a:t>Hiring Veterans: How to Leverage Military Talent for Organizational Growth </a:t>
            </a:r>
            <a:r>
              <a:rPr lang="en-US" sz="900" dirty="0"/>
              <a:t>(Newburyport, MA: Career Press, 2023).</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4" name="Footer Placeholder 14">
            <a:extLst>
              <a:ext uri="{FF2B5EF4-FFF2-40B4-BE49-F238E27FC236}">
                <a16:creationId xmlns:a16="http://schemas.microsoft.com/office/drawing/2014/main" id="{0692C5AD-7389-E161-0467-9A50D6CC6E56}"/>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9855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0"/>
            <a:ext cx="10315074" cy="6875556"/>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1491916" y="-1"/>
            <a:ext cx="10898204"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A89BCBFB-3262-3D30-1262-C9A08880A4BA}"/>
              </a:ext>
            </a:extLst>
          </p:cNvPr>
          <p:cNvSpPr>
            <a:spLocks noGrp="1"/>
          </p:cNvSpPr>
          <p:nvPr>
            <p:ph type="title"/>
          </p:nvPr>
        </p:nvSpPr>
        <p:spPr>
          <a:xfrm>
            <a:off x="1708482" y="316834"/>
            <a:ext cx="10566400" cy="1485900"/>
          </a:xfrm>
        </p:spPr>
        <p:txBody>
          <a:bodyPr/>
          <a:lstStyle/>
          <a:p>
            <a:r>
              <a:rPr lang="en-US" dirty="0">
                <a:latin typeface="Rockwell" panose="02060603020205020403" pitchFamily="18" charset="0"/>
              </a:rPr>
              <a:t>Interviewing &amp; Interfacing with Veterans</a:t>
            </a:r>
          </a:p>
        </p:txBody>
      </p:sp>
      <p:pic>
        <p:nvPicPr>
          <p:cNvPr id="22" name="Graphic 21" descr="No sign">
            <a:extLst>
              <a:ext uri="{FF2B5EF4-FFF2-40B4-BE49-F238E27FC236}">
                <a16:creationId xmlns:a16="http://schemas.microsoft.com/office/drawing/2014/main" id="{1222391D-A7AF-D8A6-7B3E-313CD781C5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0073" y="2420547"/>
            <a:ext cx="2690508" cy="2690508"/>
          </a:xfrm>
          <a:prstGeom prst="rect">
            <a:avLst/>
          </a:prstGeom>
        </p:spPr>
      </p:pic>
      <p:sp>
        <p:nvSpPr>
          <p:cNvPr id="18" name="Rectangle: Rounded Corners 17">
            <a:extLst>
              <a:ext uri="{FF2B5EF4-FFF2-40B4-BE49-F238E27FC236}">
                <a16:creationId xmlns:a16="http://schemas.microsoft.com/office/drawing/2014/main" id="{9B7AECA5-25AE-4309-A762-8738AC84A6F5}"/>
              </a:ext>
            </a:extLst>
          </p:cNvPr>
          <p:cNvSpPr/>
          <p:nvPr/>
        </p:nvSpPr>
        <p:spPr>
          <a:xfrm>
            <a:off x="1748590" y="1267326"/>
            <a:ext cx="5133474" cy="5180205"/>
          </a:xfrm>
          <a:prstGeom prst="roundRect">
            <a:avLst/>
          </a:prstGeom>
          <a:solidFill>
            <a:schemeClr val="bg1">
              <a:lumMod val="95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Types of questions </a:t>
            </a:r>
            <a:r>
              <a:rPr lang="en-US" sz="2600" b="1" dirty="0">
                <a:solidFill>
                  <a:schemeClr val="tx1"/>
                </a:solidFill>
              </a:rPr>
              <a:t>not</a:t>
            </a:r>
            <a:r>
              <a:rPr lang="en-US" sz="2600" dirty="0">
                <a:solidFill>
                  <a:schemeClr val="tx1"/>
                </a:solidFill>
              </a:rPr>
              <a:t> to ask:</a:t>
            </a:r>
          </a:p>
          <a:p>
            <a:pPr marL="342900" indent="-342900">
              <a:buFont typeface="Arial" panose="020B0604020202020204" pitchFamily="34" charset="0"/>
              <a:buChar char="•"/>
            </a:pPr>
            <a:r>
              <a:rPr lang="en-US" sz="2400" dirty="0">
                <a:solidFill>
                  <a:schemeClr val="tx1"/>
                </a:solidFill>
              </a:rPr>
              <a:t>What kind of discharge did you get from the military?</a:t>
            </a:r>
          </a:p>
          <a:p>
            <a:pPr marL="342900" indent="-342900">
              <a:buFont typeface="Arial" panose="020B0604020202020204" pitchFamily="34" charset="0"/>
              <a:buChar char="•"/>
            </a:pPr>
            <a:r>
              <a:rPr lang="en-US" sz="2400" dirty="0">
                <a:solidFill>
                  <a:schemeClr val="tx1"/>
                </a:solidFill>
              </a:rPr>
              <a:t>When will you get deployed again?</a:t>
            </a:r>
          </a:p>
          <a:p>
            <a:pPr marL="342900" indent="-342900">
              <a:buFont typeface="Arial" panose="020B0604020202020204" pitchFamily="34" charset="0"/>
              <a:buChar char="•"/>
            </a:pPr>
            <a:r>
              <a:rPr lang="en-US" sz="2400" dirty="0">
                <a:solidFill>
                  <a:schemeClr val="tx1"/>
                </a:solidFill>
              </a:rPr>
              <a:t>Have you ever killed anyone?</a:t>
            </a:r>
          </a:p>
          <a:p>
            <a:pPr marL="342900" indent="-342900">
              <a:buFont typeface="Arial" panose="020B0604020202020204" pitchFamily="34" charset="0"/>
              <a:buChar char="•"/>
            </a:pPr>
            <a:r>
              <a:rPr lang="en-US" sz="2400" dirty="0">
                <a:solidFill>
                  <a:schemeClr val="tx1"/>
                </a:solidFill>
              </a:rPr>
              <a:t>Were you ever injured in combat?</a:t>
            </a:r>
          </a:p>
          <a:p>
            <a:pPr marL="342900" indent="-342900">
              <a:buFont typeface="Arial" panose="020B0604020202020204" pitchFamily="34" charset="0"/>
              <a:buChar char="•"/>
            </a:pPr>
            <a:r>
              <a:rPr lang="en-US" sz="2400" dirty="0">
                <a:solidFill>
                  <a:schemeClr val="tx1"/>
                </a:solidFill>
              </a:rPr>
              <a:t>Will you have to miss much work for your National Guard or Reserve military service?</a:t>
            </a:r>
          </a:p>
        </p:txBody>
      </p:sp>
      <p:pic>
        <p:nvPicPr>
          <p:cNvPr id="23" name="Graphic 22" descr="Exclamation mark">
            <a:extLst>
              <a:ext uri="{FF2B5EF4-FFF2-40B4-BE49-F238E27FC236}">
                <a16:creationId xmlns:a16="http://schemas.microsoft.com/office/drawing/2014/main" id="{3C05E095-882C-EF9C-BCDB-0B36FB350D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7084" y="2559301"/>
            <a:ext cx="2413000" cy="2413000"/>
          </a:xfrm>
          <a:prstGeom prst="rect">
            <a:avLst/>
          </a:prstGeom>
        </p:spPr>
      </p:pic>
      <p:sp>
        <p:nvSpPr>
          <p:cNvPr id="21" name="Rectangle: Rounded Corners 20">
            <a:extLst>
              <a:ext uri="{FF2B5EF4-FFF2-40B4-BE49-F238E27FC236}">
                <a16:creationId xmlns:a16="http://schemas.microsoft.com/office/drawing/2014/main" id="{EBC90A26-97E8-22FE-31D8-9D3AEEE71A5D}"/>
              </a:ext>
            </a:extLst>
          </p:cNvPr>
          <p:cNvSpPr/>
          <p:nvPr/>
        </p:nvSpPr>
        <p:spPr>
          <a:xfrm>
            <a:off x="7074565" y="1267325"/>
            <a:ext cx="5133474" cy="5180205"/>
          </a:xfrm>
          <a:prstGeom prst="roundRect">
            <a:avLst/>
          </a:prstGeom>
          <a:solidFill>
            <a:schemeClr val="bg1">
              <a:lumMod val="95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Types of questions to ask: </a:t>
            </a:r>
          </a:p>
          <a:p>
            <a:pPr marL="342900" indent="-342900">
              <a:buFont typeface="Arial" panose="020B0604020202020204" pitchFamily="34" charset="0"/>
              <a:buChar char="•"/>
            </a:pPr>
            <a:r>
              <a:rPr lang="en-US" sz="2400" dirty="0">
                <a:solidFill>
                  <a:schemeClr val="tx1"/>
                </a:solidFill>
              </a:rPr>
              <a:t>What did you do in the military?</a:t>
            </a:r>
          </a:p>
          <a:p>
            <a:pPr marL="342900" indent="-342900">
              <a:buFont typeface="Arial" panose="020B0604020202020204" pitchFamily="34" charset="0"/>
              <a:buChar char="•"/>
            </a:pPr>
            <a:r>
              <a:rPr lang="en-US" sz="2400" dirty="0">
                <a:solidFill>
                  <a:schemeClr val="tx1"/>
                </a:solidFill>
              </a:rPr>
              <a:t>Which of your military experiences will translate to this job?</a:t>
            </a:r>
          </a:p>
          <a:p>
            <a:pPr marL="342900" indent="-342900">
              <a:buFont typeface="Arial" panose="020B0604020202020204" pitchFamily="34" charset="0"/>
              <a:buChar char="•"/>
            </a:pPr>
            <a:r>
              <a:rPr lang="en-US" sz="2400" dirty="0">
                <a:solidFill>
                  <a:schemeClr val="tx1"/>
                </a:solidFill>
              </a:rPr>
              <a:t>Will you be able to perform the duties in the job description with reasonable accommodation?</a:t>
            </a:r>
          </a:p>
        </p:txBody>
      </p:sp>
      <p:sp>
        <p:nvSpPr>
          <p:cNvPr id="25" name="Rectangle 24">
            <a:extLst>
              <a:ext uri="{FF2B5EF4-FFF2-40B4-BE49-F238E27FC236}">
                <a16:creationId xmlns:a16="http://schemas.microsoft.com/office/drawing/2014/main" id="{0AA631C6-3531-F9FE-7B26-03C141977B01}"/>
              </a:ext>
            </a:extLst>
          </p:cNvPr>
          <p:cNvSpPr>
            <a:spLocks noChangeArrowheads="1"/>
          </p:cNvSpPr>
          <p:nvPr/>
        </p:nvSpPr>
        <p:spPr bwMode="auto">
          <a:xfrm>
            <a:off x="1591247" y="6560501"/>
            <a:ext cx="70006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t>Source: Matthew J. Louis, </a:t>
            </a:r>
            <a:r>
              <a:rPr lang="en-US" sz="900" i="1" dirty="0"/>
              <a:t>Hiring Veterans: How to Leverage Military Talent for Organizational Growth </a:t>
            </a:r>
            <a:r>
              <a:rPr lang="en-US" sz="900" dirty="0"/>
              <a:t>(Newburyport, MA: Career Press, 2023).</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26" name="Footer Placeholder 14">
            <a:extLst>
              <a:ext uri="{FF2B5EF4-FFF2-40B4-BE49-F238E27FC236}">
                <a16:creationId xmlns:a16="http://schemas.microsoft.com/office/drawing/2014/main" id="{82A595E9-97A1-83B4-4181-29075075B7C1}"/>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36350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0"/>
            <a:ext cx="10315074" cy="6875556"/>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1491916" y="-1"/>
            <a:ext cx="10898204"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FC0587E-C205-FF6A-05FB-27E01368772C}"/>
              </a:ext>
            </a:extLst>
          </p:cNvPr>
          <p:cNvSpPr>
            <a:spLocks noGrp="1"/>
          </p:cNvSpPr>
          <p:nvPr>
            <p:ph type="title"/>
          </p:nvPr>
        </p:nvSpPr>
        <p:spPr>
          <a:xfrm>
            <a:off x="1836821" y="429128"/>
            <a:ext cx="9601200" cy="1485900"/>
          </a:xfrm>
        </p:spPr>
        <p:txBody>
          <a:bodyPr/>
          <a:lstStyle/>
          <a:p>
            <a:r>
              <a:rPr lang="en-US" dirty="0">
                <a:latin typeface="Rockwell" panose="02060603020205020403" pitchFamily="18" charset="0"/>
              </a:rPr>
              <a:t>Networking Assimilation Process</a:t>
            </a:r>
          </a:p>
        </p:txBody>
      </p:sp>
      <p:sp>
        <p:nvSpPr>
          <p:cNvPr id="15" name="Content Placeholder 2">
            <a:extLst>
              <a:ext uri="{FF2B5EF4-FFF2-40B4-BE49-F238E27FC236}">
                <a16:creationId xmlns:a16="http://schemas.microsoft.com/office/drawing/2014/main" id="{4B0FB40B-A533-A64C-9DD3-82D45F2DAF8B}"/>
              </a:ext>
            </a:extLst>
          </p:cNvPr>
          <p:cNvSpPr>
            <a:spLocks noGrp="1"/>
          </p:cNvSpPr>
          <p:nvPr>
            <p:ph idx="1"/>
          </p:nvPr>
        </p:nvSpPr>
        <p:spPr>
          <a:xfrm>
            <a:off x="1836822" y="1411707"/>
            <a:ext cx="5686926" cy="4038600"/>
          </a:xfrm>
        </p:spPr>
        <p:txBody>
          <a:bodyPr>
            <a:noAutofit/>
          </a:bodyPr>
          <a:lstStyle/>
          <a:p>
            <a:r>
              <a:rPr lang="en-US" dirty="0"/>
              <a:t>Initiate discussions with peers and veteran support groups both inside and outside of the workplace</a:t>
            </a:r>
          </a:p>
          <a:p>
            <a:r>
              <a:rPr lang="en-US" dirty="0"/>
              <a:t>Mentors and affinity group members help connect veterans with other civilian employees that are likewise educated on your background</a:t>
            </a:r>
          </a:p>
          <a:p>
            <a:r>
              <a:rPr lang="en-US" dirty="0"/>
              <a:t>That educated base of employees then connects veterans with the balance of the organization</a:t>
            </a:r>
          </a:p>
          <a:p>
            <a:r>
              <a:rPr lang="en-US" dirty="0"/>
              <a:t>The sooner that veterans assimilate using this approach, the better</a:t>
            </a:r>
          </a:p>
        </p:txBody>
      </p:sp>
      <p:sp>
        <p:nvSpPr>
          <p:cNvPr id="17" name="Footer Placeholder 14">
            <a:extLst>
              <a:ext uri="{FF2B5EF4-FFF2-40B4-BE49-F238E27FC236}">
                <a16:creationId xmlns:a16="http://schemas.microsoft.com/office/drawing/2014/main" id="{76B06C8D-93B6-80F6-0AA7-68F7D16D7135}"/>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2" name="Rectangle 3">
            <a:extLst>
              <a:ext uri="{FF2B5EF4-FFF2-40B4-BE49-F238E27FC236}">
                <a16:creationId xmlns:a16="http://schemas.microsoft.com/office/drawing/2014/main" id="{BFEBBA33-FEC2-E40C-5F2A-E17D476A8DAD}"/>
              </a:ext>
            </a:extLst>
          </p:cNvPr>
          <p:cNvSpPr>
            <a:spLocks noChangeArrowheads="1"/>
          </p:cNvSpPr>
          <p:nvPr/>
        </p:nvSpPr>
        <p:spPr bwMode="auto">
          <a:xfrm>
            <a:off x="1780202" y="6636564"/>
            <a:ext cx="70006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t>Source: Matthew J. Louis, </a:t>
            </a:r>
            <a:r>
              <a:rPr lang="en-US" sz="900" i="1" dirty="0"/>
              <a:t>Hiring Veterans: How to Leverage Military Talent for Organizational Growth </a:t>
            </a:r>
            <a:r>
              <a:rPr lang="en-US" sz="900" dirty="0"/>
              <a:t>(Newburyport, MA: Career Press, 2023).</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graphicFrame>
        <p:nvGraphicFramePr>
          <p:cNvPr id="3" name="Diagram 2">
            <a:extLst>
              <a:ext uri="{FF2B5EF4-FFF2-40B4-BE49-F238E27FC236}">
                <a16:creationId xmlns:a16="http://schemas.microsoft.com/office/drawing/2014/main" id="{29A5ED87-1BEB-577A-1E8C-50536DCE46BD}"/>
              </a:ext>
            </a:extLst>
          </p:cNvPr>
          <p:cNvGraphicFramePr/>
          <p:nvPr/>
        </p:nvGraphicFramePr>
        <p:xfrm>
          <a:off x="6409897" y="1819639"/>
          <a:ext cx="6159690" cy="4195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Arrow: Curved Right 3">
            <a:extLst>
              <a:ext uri="{FF2B5EF4-FFF2-40B4-BE49-F238E27FC236}">
                <a16:creationId xmlns:a16="http://schemas.microsoft.com/office/drawing/2014/main" id="{6A570375-9CC2-36B4-8721-EC062EE73C2F}"/>
              </a:ext>
            </a:extLst>
          </p:cNvPr>
          <p:cNvSpPr/>
          <p:nvPr/>
        </p:nvSpPr>
        <p:spPr>
          <a:xfrm rot="12212369">
            <a:off x="9241188" y="3679619"/>
            <a:ext cx="1136750" cy="1696767"/>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b="1" dirty="0"/>
          </a:p>
        </p:txBody>
      </p:sp>
      <p:sp>
        <p:nvSpPr>
          <p:cNvPr id="5" name="Arrow: Curved Right 3">
            <a:extLst>
              <a:ext uri="{FF2B5EF4-FFF2-40B4-BE49-F238E27FC236}">
                <a16:creationId xmlns:a16="http://schemas.microsoft.com/office/drawing/2014/main" id="{93E5C81A-09E4-3221-C663-162E69ED8176}"/>
              </a:ext>
            </a:extLst>
          </p:cNvPr>
          <p:cNvSpPr/>
          <p:nvPr/>
        </p:nvSpPr>
        <p:spPr>
          <a:xfrm rot="12212369">
            <a:off x="9678050" y="2941063"/>
            <a:ext cx="1136750" cy="1233638"/>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b="1" dirty="0"/>
          </a:p>
        </p:txBody>
      </p:sp>
      <p:sp>
        <p:nvSpPr>
          <p:cNvPr id="7" name="Arrow: Curved Right 3">
            <a:extLst>
              <a:ext uri="{FF2B5EF4-FFF2-40B4-BE49-F238E27FC236}">
                <a16:creationId xmlns:a16="http://schemas.microsoft.com/office/drawing/2014/main" id="{EB1A309B-6AA5-0203-5E9A-E9D7DD1321CA}"/>
              </a:ext>
            </a:extLst>
          </p:cNvPr>
          <p:cNvSpPr/>
          <p:nvPr/>
        </p:nvSpPr>
        <p:spPr>
          <a:xfrm rot="12212369">
            <a:off x="10026542" y="2146390"/>
            <a:ext cx="1136750" cy="1316485"/>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b="1" dirty="0"/>
          </a:p>
        </p:txBody>
      </p:sp>
    </p:spTree>
    <p:extLst>
      <p:ext uri="{BB962C8B-B14F-4D97-AF65-F5344CB8AC3E}">
        <p14:creationId xmlns:p14="http://schemas.microsoft.com/office/powerpoint/2010/main" val="1399862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0"/>
            <a:ext cx="10315074" cy="6875556"/>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062523"/>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Rectangle 5">
            <a:extLst>
              <a:ext uri="{FF2B5EF4-FFF2-40B4-BE49-F238E27FC236}">
                <a16:creationId xmlns:a16="http://schemas.microsoft.com/office/drawing/2014/main" id="{6364B28D-7635-CFF6-208A-FBC2A1BD072F}"/>
              </a:ext>
            </a:extLst>
          </p:cNvPr>
          <p:cNvSpPr/>
          <p:nvPr/>
        </p:nvSpPr>
        <p:spPr>
          <a:xfrm>
            <a:off x="1491916" y="-1"/>
            <a:ext cx="10898204"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FC0587E-C205-FF6A-05FB-27E01368772C}"/>
              </a:ext>
            </a:extLst>
          </p:cNvPr>
          <p:cNvSpPr>
            <a:spLocks noGrp="1"/>
          </p:cNvSpPr>
          <p:nvPr>
            <p:ph type="title"/>
          </p:nvPr>
        </p:nvSpPr>
        <p:spPr>
          <a:xfrm>
            <a:off x="1639167" y="182479"/>
            <a:ext cx="3719092" cy="1485900"/>
          </a:xfrm>
        </p:spPr>
        <p:txBody>
          <a:bodyPr>
            <a:normAutofit fontScale="90000"/>
          </a:bodyPr>
          <a:lstStyle/>
          <a:p>
            <a:r>
              <a:rPr lang="en-US" dirty="0">
                <a:latin typeface="Rockwell" panose="02060603020205020403" pitchFamily="18" charset="0"/>
              </a:rPr>
              <a:t>Tailor Hiring &amp; Onboarding Process by Veteran Hire Type</a:t>
            </a:r>
          </a:p>
        </p:txBody>
      </p:sp>
      <p:grpSp>
        <p:nvGrpSpPr>
          <p:cNvPr id="63" name="Group 62">
            <a:extLst>
              <a:ext uri="{FF2B5EF4-FFF2-40B4-BE49-F238E27FC236}">
                <a16:creationId xmlns:a16="http://schemas.microsoft.com/office/drawing/2014/main" id="{70048AC2-A51F-BA73-07D5-5E0E1D89C6B5}"/>
              </a:ext>
            </a:extLst>
          </p:cNvPr>
          <p:cNvGrpSpPr/>
          <p:nvPr/>
        </p:nvGrpSpPr>
        <p:grpSpPr>
          <a:xfrm>
            <a:off x="5382917" y="900567"/>
            <a:ext cx="548640" cy="5572425"/>
            <a:chOff x="1523999" y="-429609"/>
            <a:chExt cx="422481" cy="7199248"/>
          </a:xfrm>
        </p:grpSpPr>
        <p:sp>
          <p:nvSpPr>
            <p:cNvPr id="64" name="Freeform: Shape 3">
              <a:extLst>
                <a:ext uri="{FF2B5EF4-FFF2-40B4-BE49-F238E27FC236}">
                  <a16:creationId xmlns:a16="http://schemas.microsoft.com/office/drawing/2014/main" id="{546BCA70-433D-D57E-63AE-FCAB3AE37277}"/>
                </a:ext>
              </a:extLst>
            </p:cNvPr>
            <p:cNvSpPr/>
            <p:nvPr/>
          </p:nvSpPr>
          <p:spPr>
            <a:xfrm>
              <a:off x="1523999" y="10242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a:t>
              </a:r>
            </a:p>
          </p:txBody>
        </p:sp>
        <p:sp>
          <p:nvSpPr>
            <p:cNvPr id="65" name="Freeform: Shape 5">
              <a:extLst>
                <a:ext uri="{FF2B5EF4-FFF2-40B4-BE49-F238E27FC236}">
                  <a16:creationId xmlns:a16="http://schemas.microsoft.com/office/drawing/2014/main" id="{AB429845-4452-AB3D-8DF4-947DEB44BDF1}"/>
                </a:ext>
              </a:extLst>
            </p:cNvPr>
            <p:cNvSpPr/>
            <p:nvPr/>
          </p:nvSpPr>
          <p:spPr>
            <a:xfrm>
              <a:off x="1523999" y="65401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2</a:t>
              </a:r>
            </a:p>
          </p:txBody>
        </p:sp>
        <p:sp>
          <p:nvSpPr>
            <p:cNvPr id="66" name="Freeform: Shape 7">
              <a:extLst>
                <a:ext uri="{FF2B5EF4-FFF2-40B4-BE49-F238E27FC236}">
                  <a16:creationId xmlns:a16="http://schemas.microsoft.com/office/drawing/2014/main" id="{50F90206-26CF-5727-A9A6-24F40F76783B}"/>
                </a:ext>
              </a:extLst>
            </p:cNvPr>
            <p:cNvSpPr/>
            <p:nvPr/>
          </p:nvSpPr>
          <p:spPr>
            <a:xfrm>
              <a:off x="1523999" y="120560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3</a:t>
              </a:r>
            </a:p>
          </p:txBody>
        </p:sp>
        <p:sp>
          <p:nvSpPr>
            <p:cNvPr id="67" name="Freeform: Shape 9">
              <a:extLst>
                <a:ext uri="{FF2B5EF4-FFF2-40B4-BE49-F238E27FC236}">
                  <a16:creationId xmlns:a16="http://schemas.microsoft.com/office/drawing/2014/main" id="{14669F3F-3060-A12F-9A6E-12BC39A42678}"/>
                </a:ext>
              </a:extLst>
            </p:cNvPr>
            <p:cNvSpPr/>
            <p:nvPr/>
          </p:nvSpPr>
          <p:spPr>
            <a:xfrm>
              <a:off x="1523999" y="175719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4</a:t>
              </a:r>
            </a:p>
          </p:txBody>
        </p:sp>
        <p:sp>
          <p:nvSpPr>
            <p:cNvPr id="68" name="Freeform: Shape 11">
              <a:extLst>
                <a:ext uri="{FF2B5EF4-FFF2-40B4-BE49-F238E27FC236}">
                  <a16:creationId xmlns:a16="http://schemas.microsoft.com/office/drawing/2014/main" id="{AD15ED85-6947-9B19-C2B7-502984156C6B}"/>
                </a:ext>
              </a:extLst>
            </p:cNvPr>
            <p:cNvSpPr/>
            <p:nvPr/>
          </p:nvSpPr>
          <p:spPr>
            <a:xfrm>
              <a:off x="1523999" y="230878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5</a:t>
              </a:r>
            </a:p>
          </p:txBody>
        </p:sp>
        <p:sp>
          <p:nvSpPr>
            <p:cNvPr id="69" name="Freeform: Shape 13">
              <a:extLst>
                <a:ext uri="{FF2B5EF4-FFF2-40B4-BE49-F238E27FC236}">
                  <a16:creationId xmlns:a16="http://schemas.microsoft.com/office/drawing/2014/main" id="{1DEC12AB-0EF2-4411-E2F3-F8955CBC1A08}"/>
                </a:ext>
              </a:extLst>
            </p:cNvPr>
            <p:cNvSpPr/>
            <p:nvPr/>
          </p:nvSpPr>
          <p:spPr>
            <a:xfrm>
              <a:off x="1523999" y="286037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6</a:t>
              </a:r>
            </a:p>
          </p:txBody>
        </p:sp>
        <p:sp>
          <p:nvSpPr>
            <p:cNvPr id="70" name="Freeform: Shape 15">
              <a:extLst>
                <a:ext uri="{FF2B5EF4-FFF2-40B4-BE49-F238E27FC236}">
                  <a16:creationId xmlns:a16="http://schemas.microsoft.com/office/drawing/2014/main" id="{608345B9-A607-B151-C6FB-132CC440564A}"/>
                </a:ext>
              </a:extLst>
            </p:cNvPr>
            <p:cNvSpPr/>
            <p:nvPr/>
          </p:nvSpPr>
          <p:spPr>
            <a:xfrm>
              <a:off x="1523999" y="341196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7</a:t>
              </a:r>
            </a:p>
          </p:txBody>
        </p:sp>
        <p:sp>
          <p:nvSpPr>
            <p:cNvPr id="71" name="Freeform: Shape 17">
              <a:extLst>
                <a:ext uri="{FF2B5EF4-FFF2-40B4-BE49-F238E27FC236}">
                  <a16:creationId xmlns:a16="http://schemas.microsoft.com/office/drawing/2014/main" id="{189AD0B5-2621-3C52-BD5F-D0C1F79BCCC9}"/>
                </a:ext>
              </a:extLst>
            </p:cNvPr>
            <p:cNvSpPr/>
            <p:nvPr/>
          </p:nvSpPr>
          <p:spPr>
            <a:xfrm>
              <a:off x="1523999" y="3963560"/>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8</a:t>
              </a:r>
            </a:p>
          </p:txBody>
        </p:sp>
        <p:sp>
          <p:nvSpPr>
            <p:cNvPr id="72" name="Freeform: Shape 19">
              <a:extLst>
                <a:ext uri="{FF2B5EF4-FFF2-40B4-BE49-F238E27FC236}">
                  <a16:creationId xmlns:a16="http://schemas.microsoft.com/office/drawing/2014/main" id="{843D0E51-4249-2768-477A-890F255E8D86}"/>
                </a:ext>
              </a:extLst>
            </p:cNvPr>
            <p:cNvSpPr/>
            <p:nvPr/>
          </p:nvSpPr>
          <p:spPr>
            <a:xfrm>
              <a:off x="1523999" y="4515150"/>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9</a:t>
              </a:r>
            </a:p>
          </p:txBody>
        </p:sp>
        <p:sp>
          <p:nvSpPr>
            <p:cNvPr id="73" name="Freeform: Shape 21">
              <a:extLst>
                <a:ext uri="{FF2B5EF4-FFF2-40B4-BE49-F238E27FC236}">
                  <a16:creationId xmlns:a16="http://schemas.microsoft.com/office/drawing/2014/main" id="{8CF69756-F09A-E8D1-30ED-2CDE1B979359}"/>
                </a:ext>
              </a:extLst>
            </p:cNvPr>
            <p:cNvSpPr/>
            <p:nvPr/>
          </p:nvSpPr>
          <p:spPr>
            <a:xfrm>
              <a:off x="1523999" y="5066740"/>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10</a:t>
              </a:r>
            </a:p>
          </p:txBody>
        </p:sp>
        <p:sp>
          <p:nvSpPr>
            <p:cNvPr id="74" name="Freeform: Shape 23">
              <a:extLst>
                <a:ext uri="{FF2B5EF4-FFF2-40B4-BE49-F238E27FC236}">
                  <a16:creationId xmlns:a16="http://schemas.microsoft.com/office/drawing/2014/main" id="{BE437762-ED6B-A455-67B1-DE90C730B397}"/>
                </a:ext>
              </a:extLst>
            </p:cNvPr>
            <p:cNvSpPr/>
            <p:nvPr/>
          </p:nvSpPr>
          <p:spPr>
            <a:xfrm>
              <a:off x="1523999" y="5618331"/>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11</a:t>
              </a:r>
            </a:p>
          </p:txBody>
        </p:sp>
        <p:sp>
          <p:nvSpPr>
            <p:cNvPr id="75" name="Freeform: Shape 25">
              <a:extLst>
                <a:ext uri="{FF2B5EF4-FFF2-40B4-BE49-F238E27FC236}">
                  <a16:creationId xmlns:a16="http://schemas.microsoft.com/office/drawing/2014/main" id="{175AB884-D7DD-C076-2E2F-04BD42D4E835}"/>
                </a:ext>
              </a:extLst>
            </p:cNvPr>
            <p:cNvSpPr/>
            <p:nvPr/>
          </p:nvSpPr>
          <p:spPr>
            <a:xfrm>
              <a:off x="1523999" y="6169921"/>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12</a:t>
              </a:r>
            </a:p>
          </p:txBody>
        </p:sp>
        <p:sp>
          <p:nvSpPr>
            <p:cNvPr id="76" name="Freeform: Shape 3">
              <a:extLst>
                <a:ext uri="{FF2B5EF4-FFF2-40B4-BE49-F238E27FC236}">
                  <a16:creationId xmlns:a16="http://schemas.microsoft.com/office/drawing/2014/main" id="{B87C6529-FAC6-C2EC-5E39-EB879F046E78}"/>
                </a:ext>
              </a:extLst>
            </p:cNvPr>
            <p:cNvSpPr/>
            <p:nvPr/>
          </p:nvSpPr>
          <p:spPr>
            <a:xfrm>
              <a:off x="1526677" y="-42960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dirty="0"/>
                <a:t>Week</a:t>
              </a:r>
              <a:r>
                <a:rPr lang="en-US" sz="900" kern="1200" dirty="0"/>
                <a:t> 1</a:t>
              </a:r>
            </a:p>
          </p:txBody>
        </p:sp>
      </p:grpSp>
      <p:graphicFrame>
        <p:nvGraphicFramePr>
          <p:cNvPr id="77" name="Table 76">
            <a:extLst>
              <a:ext uri="{FF2B5EF4-FFF2-40B4-BE49-F238E27FC236}">
                <a16:creationId xmlns:a16="http://schemas.microsoft.com/office/drawing/2014/main" id="{5FE72F9F-723F-2741-99BA-9B1B9E2D8ADC}"/>
              </a:ext>
            </a:extLst>
          </p:cNvPr>
          <p:cNvGraphicFramePr>
            <a:graphicFrameLocks noGrp="1"/>
          </p:cNvGraphicFramePr>
          <p:nvPr/>
        </p:nvGraphicFramePr>
        <p:xfrm>
          <a:off x="5981796" y="438632"/>
          <a:ext cx="6207203" cy="6007622"/>
        </p:xfrm>
        <a:graphic>
          <a:graphicData uri="http://schemas.openxmlformats.org/drawingml/2006/table">
            <a:tbl>
              <a:tblPr firstRow="1" bandRow="1">
                <a:tableStyleId>{5C22544A-7EE6-4342-B048-85BDC9FD1C3A}</a:tableStyleId>
              </a:tblPr>
              <a:tblGrid>
                <a:gridCol w="1545571">
                  <a:extLst>
                    <a:ext uri="{9D8B030D-6E8A-4147-A177-3AD203B41FA5}">
                      <a16:colId xmlns:a16="http://schemas.microsoft.com/office/drawing/2014/main" val="4055578475"/>
                    </a:ext>
                  </a:extLst>
                </a:gridCol>
                <a:gridCol w="1545571">
                  <a:extLst>
                    <a:ext uri="{9D8B030D-6E8A-4147-A177-3AD203B41FA5}">
                      <a16:colId xmlns:a16="http://schemas.microsoft.com/office/drawing/2014/main" val="3753834535"/>
                    </a:ext>
                  </a:extLst>
                </a:gridCol>
                <a:gridCol w="1247068">
                  <a:extLst>
                    <a:ext uri="{9D8B030D-6E8A-4147-A177-3AD203B41FA5}">
                      <a16:colId xmlns:a16="http://schemas.microsoft.com/office/drawing/2014/main" val="9193152"/>
                    </a:ext>
                  </a:extLst>
                </a:gridCol>
                <a:gridCol w="1215851">
                  <a:extLst>
                    <a:ext uri="{9D8B030D-6E8A-4147-A177-3AD203B41FA5}">
                      <a16:colId xmlns:a16="http://schemas.microsoft.com/office/drawing/2014/main" val="3349315957"/>
                    </a:ext>
                  </a:extLst>
                </a:gridCol>
                <a:gridCol w="653142">
                  <a:extLst>
                    <a:ext uri="{9D8B030D-6E8A-4147-A177-3AD203B41FA5}">
                      <a16:colId xmlns:a16="http://schemas.microsoft.com/office/drawing/2014/main" val="1683234651"/>
                    </a:ext>
                  </a:extLst>
                </a:gridCol>
              </a:tblGrid>
              <a:tr h="428738">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without industry experience</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with industry experience</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from under-graduate school</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from graduate school</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Retiree hire</a:t>
                      </a:r>
                    </a:p>
                  </a:txBody>
                  <a:tcPr marL="68580" marR="68580" marT="0" marB="0"/>
                </a:tc>
                <a:extLst>
                  <a:ext uri="{0D108BD9-81ED-4DB2-BD59-A6C34878D82A}">
                    <a16:rowId xmlns:a16="http://schemas.microsoft.com/office/drawing/2014/main" val="2519143307"/>
                  </a:ext>
                </a:extLst>
              </a:tr>
              <a:tr h="404977">
                <a:tc gridSpan="5">
                  <a:txBody>
                    <a:bodyPr/>
                    <a:lstStyle/>
                    <a:p>
                      <a:pPr marL="3149600" indent="-114300" algn="l">
                        <a:buFont typeface="Arial" panose="020B0604020202020204" pitchFamily="34" charset="0"/>
                        <a:buChar char="•"/>
                        <a:tabLst/>
                      </a:pPr>
                      <a:r>
                        <a:rPr lang="en-US" sz="1000" dirty="0">
                          <a:solidFill>
                            <a:schemeClr val="tx1"/>
                          </a:solidFill>
                        </a:rPr>
                        <a:t>Informal supervisor check-in</a:t>
                      </a:r>
                    </a:p>
                  </a:txBody>
                  <a:tcPr marL="45720" marR="4572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2486425"/>
                  </a:ext>
                </a:extLst>
              </a:tr>
              <a:tr h="404977">
                <a:tc gridSpan="5">
                  <a:txBody>
                    <a:bodyPr/>
                    <a:lstStyle/>
                    <a:p>
                      <a:pPr marL="3206750" indent="-171450" algn="l">
                        <a:buFont typeface="Arial" panose="020B0604020202020204" pitchFamily="34" charset="0"/>
                        <a:buChar char="•"/>
                      </a:pPr>
                      <a:endParaRPr lang="en-US" sz="1000" dirty="0">
                        <a:solidFill>
                          <a:schemeClr val="tx1"/>
                        </a:solidFill>
                      </a:endParaRP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772455448"/>
                  </a:ext>
                </a:extLst>
              </a:tr>
              <a:tr h="0">
                <a:tc>
                  <a:txBody>
                    <a:bodyPr/>
                    <a:lstStyle/>
                    <a:p>
                      <a:pPr marL="119063" indent="-119063" algn="l">
                        <a:buFont typeface="Arial" panose="020B0604020202020204" pitchFamily="34" charset="0"/>
                        <a:buChar char="•"/>
                        <a:tabLst/>
                      </a:pPr>
                      <a:r>
                        <a:rPr lang="en-US" sz="1000" dirty="0">
                          <a:solidFill>
                            <a:schemeClr val="tx1"/>
                          </a:solidFill>
                        </a:rPr>
                        <a:t>Executive Champion meeting</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Paired w Mentor</a:t>
                      </a:r>
                    </a:p>
                  </a:txBody>
                  <a:tcPr marL="45720" marR="45720" marT="0" marB="0" anchor="ctr"/>
                </a:tc>
                <a:tc gridSpan="4">
                  <a:txBody>
                    <a:bodyPr/>
                    <a:lstStyle/>
                    <a:p>
                      <a:pPr marL="2462213" indent="-171450" algn="l">
                        <a:buFont typeface="Arial" panose="020B0604020202020204" pitchFamily="34" charset="0"/>
                        <a:buChar char="•"/>
                      </a:pPr>
                      <a:endParaRPr lang="en-US" sz="1000" dirty="0">
                        <a:solidFill>
                          <a:schemeClr val="tx1"/>
                        </a:solidFill>
                      </a:endParaRP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2213672502"/>
                  </a:ext>
                </a:extLst>
              </a:tr>
              <a:tr h="427374">
                <a:tc gridSpan="5">
                  <a:txBody>
                    <a:bodyPr/>
                    <a:lstStyle/>
                    <a:p>
                      <a:pPr marL="3206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1885193615"/>
                  </a:ext>
                </a:extLst>
              </a:tr>
              <a:tr h="404977">
                <a:tc gridSpan="5">
                  <a:txBody>
                    <a:bodyPr/>
                    <a:lstStyle/>
                    <a:p>
                      <a:pPr marL="3149600" indent="-111125" algn="l">
                        <a:buFont typeface="Arial" panose="020B0604020202020204" pitchFamily="34" charset="0"/>
                        <a:buChar char="•"/>
                        <a:tabLst/>
                      </a:pPr>
                      <a:r>
                        <a:rPr lang="en-US" sz="1000" dirty="0">
                          <a:solidFill>
                            <a:schemeClr val="tx1"/>
                          </a:solidFill>
                        </a:rPr>
                        <a:t>Formal supervisor feedback</a:t>
                      </a:r>
                    </a:p>
                  </a:txBody>
                  <a:tcPr marL="45720" marR="45720" marT="0" marB="0" anchor="ctr"/>
                </a:tc>
                <a:tc hMerge="1">
                  <a:txBody>
                    <a:bodyPr/>
                    <a:lstStyle/>
                    <a:p>
                      <a:pPr marL="2462213" indent="-171450" algn="l">
                        <a:buFont typeface="Arial" panose="020B0604020202020204" pitchFamily="34" charset="0"/>
                        <a:buChar char="•"/>
                      </a:pPr>
                      <a:r>
                        <a:rPr lang="en-US" sz="1000" dirty="0">
                          <a:solidFill>
                            <a:schemeClr val="tx1"/>
                          </a:solidFill>
                        </a:rPr>
                        <a:t>Affinity Group Activity</a:t>
                      </a:r>
                    </a:p>
                    <a:p>
                      <a:pPr marL="2462213" indent="-171450" algn="l">
                        <a:buFont typeface="Arial" panose="020B0604020202020204" pitchFamily="34" charset="0"/>
                        <a:buChar char="•"/>
                      </a:pPr>
                      <a:r>
                        <a:rPr lang="en-US" sz="1000" dirty="0">
                          <a:solidFill>
                            <a:schemeClr val="tx1"/>
                          </a:solidFill>
                        </a:rPr>
                        <a:t>Formal supervisor feedback</a:t>
                      </a: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2446036156"/>
                  </a:ext>
                </a:extLst>
              </a:tr>
              <a:tr h="434586">
                <a:tc>
                  <a:txBody>
                    <a:bodyPr/>
                    <a:lstStyle/>
                    <a:p>
                      <a:pPr marL="119063" indent="-119063" algn="l">
                        <a:buFont typeface="Arial" panose="020B0604020202020204" pitchFamily="34" charset="0"/>
                        <a:buChar char="•"/>
                        <a:tabLst/>
                      </a:pPr>
                      <a:r>
                        <a:rPr lang="en-US" sz="1000" dirty="0">
                          <a:solidFill>
                            <a:schemeClr val="tx1"/>
                          </a:solidFill>
                        </a:rPr>
                        <a:t>Mentor touch-point</a:t>
                      </a:r>
                    </a:p>
                    <a:p>
                      <a:pPr marL="119063" indent="-119063" algn="l">
                        <a:buFont typeface="Arial" panose="020B0604020202020204" pitchFamily="34" charset="0"/>
                        <a:buChar char="•"/>
                        <a:tabLst/>
                      </a:pPr>
                      <a:r>
                        <a:rPr lang="en-US" sz="1000" dirty="0">
                          <a:solidFill>
                            <a:schemeClr val="tx1"/>
                          </a:solidFill>
                        </a:rPr>
                        <a:t>Veterans Assimilation Training</a:t>
                      </a:r>
                    </a:p>
                  </a:txBody>
                  <a:tcPr marL="45720" marR="45720" marT="0" marB="0" anchor="ctr"/>
                </a:tc>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Veterans Assimilation Training (optional)</a:t>
                      </a:r>
                    </a:p>
                  </a:txBody>
                  <a:tcPr marL="45720" marR="45720" marT="0" marB="0" anchor="ctr"/>
                </a:tc>
                <a:tc gridSpan="3">
                  <a:txBody>
                    <a:bodyPr/>
                    <a:lstStyle/>
                    <a:p>
                      <a:pPr marL="15478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654550408"/>
                  </a:ext>
                </a:extLst>
              </a:tr>
              <a:tr h="540094">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indent="-119063" algn="l">
                        <a:buFont typeface="Arial" panose="020B0604020202020204" pitchFamily="34" charset="0"/>
                        <a:buChar char="•"/>
                        <a:tabLst/>
                      </a:pPr>
                      <a:r>
                        <a:rPr lang="en-US" sz="1000" dirty="0"/>
                        <a:t>Informal supervisor </a:t>
                      </a:r>
                      <a:r>
                        <a:rPr lang="en-US" sz="1000" dirty="0">
                          <a:solidFill>
                            <a:schemeClr val="tx1"/>
                          </a:solidFill>
                        </a:rPr>
                        <a:t>check-in</a:t>
                      </a:r>
                    </a:p>
                  </a:txBody>
                  <a:tcPr marL="45720" marR="45720" marT="0" marB="0" anchor="ctr"/>
                </a:tc>
                <a:tc gridSpan="4">
                  <a:txBody>
                    <a:bodyPr/>
                    <a:lstStyle/>
                    <a:p>
                      <a:pPr marL="2409825" indent="-119063" algn="l">
                        <a:buFont typeface="Arial" panose="020B0604020202020204" pitchFamily="34" charset="0"/>
                        <a:buChar char="•"/>
                        <a:tabLst/>
                      </a:pPr>
                      <a:r>
                        <a:rPr lang="en-US" sz="1000" dirty="0"/>
                        <a:t>Informal supervisor </a:t>
                      </a:r>
                      <a:r>
                        <a:rPr lang="en-US" sz="1000" dirty="0">
                          <a:solidFill>
                            <a:schemeClr val="tx1"/>
                          </a:solidFill>
                        </a:rPr>
                        <a:t>check-in</a:t>
                      </a:r>
                    </a:p>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indent="-171450" algn="ctr">
                        <a:buFont typeface="Arial" panose="020B0604020202020204" pitchFamily="34" charset="0"/>
                        <a:buChar char="•"/>
                      </a:pPr>
                      <a:endParaRPr lang="en-US" sz="1000" dirty="0">
                        <a:solidFill>
                          <a:schemeClr val="tx1"/>
                        </a:solidFill>
                      </a:endParaRPr>
                    </a:p>
                  </a:txBody>
                  <a:tcPr marL="45720" marR="45720" anchor="ctr"/>
                </a:tc>
                <a:tc hMerge="1">
                  <a:txBody>
                    <a:bodyPr/>
                    <a:lstStyle/>
                    <a:p>
                      <a:pPr marL="171450" indent="-171450" algn="ctr">
                        <a:buFont typeface="Arial" panose="020B0604020202020204" pitchFamily="34" charset="0"/>
                        <a:buChar char="•"/>
                      </a:pPr>
                      <a:endParaRPr lang="en-US" sz="1000" dirty="0">
                        <a:solidFill>
                          <a:schemeClr val="tx1"/>
                        </a:solidFill>
                      </a:endParaRPr>
                    </a:p>
                  </a:txBody>
                  <a:tcPr marL="45720" marR="45720" anchor="ctr"/>
                </a:tc>
                <a:tc hMerge="1">
                  <a:txBody>
                    <a:bodyPr/>
                    <a:lstStyle/>
                    <a:p>
                      <a:pPr marL="171450" indent="-171450" algn="ctr">
                        <a:buFont typeface="Arial" panose="020B0604020202020204" pitchFamily="34" charset="0"/>
                        <a:buChar char="•"/>
                      </a:pPr>
                      <a:endParaRPr lang="en-US" sz="1000" dirty="0">
                        <a:solidFill>
                          <a:schemeClr val="tx1"/>
                        </a:solidFill>
                      </a:endParaRPr>
                    </a:p>
                  </a:txBody>
                  <a:tcPr marL="45720" marR="45720" anchor="ctr"/>
                </a:tc>
                <a:extLst>
                  <a:ext uri="{0D108BD9-81ED-4DB2-BD59-A6C34878D82A}">
                    <a16:rowId xmlns:a16="http://schemas.microsoft.com/office/drawing/2014/main" val="3494960651"/>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2166358281"/>
                  </a:ext>
                </a:extLst>
              </a:tr>
              <a:tr h="404977">
                <a:tc gridSpan="5">
                  <a:txBody>
                    <a:bodyPr/>
                    <a:lstStyle/>
                    <a:p>
                      <a:pPr marL="3149600"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txBody>
                  <a:tcPr marL="45720" marR="45720" marT="0" marB="0" anchor="ctr"/>
                </a:tc>
                <a:tc hMerge="1">
                  <a:txBody>
                    <a:bodyPr/>
                    <a:lstStyle/>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txBody>
                  <a:tcPr marL="45720" marR="45720" marT="0" marB="0"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nchor="ctr"/>
                </a:tc>
                <a:extLst>
                  <a:ext uri="{0D108BD9-81ED-4DB2-BD59-A6C34878D82A}">
                    <a16:rowId xmlns:a16="http://schemas.microsoft.com/office/drawing/2014/main" val="1403344850"/>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indent="-119063" algn="l">
                        <a:buFont typeface="Arial" panose="020B0604020202020204" pitchFamily="34" charset="0"/>
                        <a:buChar char="•"/>
                        <a:tabLst/>
                      </a:pPr>
                      <a:r>
                        <a:rPr lang="en-US" sz="1000" dirty="0"/>
                        <a:t>Informal supervisor </a:t>
                      </a:r>
                      <a:r>
                        <a:rPr lang="en-US" sz="1000" dirty="0">
                          <a:solidFill>
                            <a:schemeClr val="tx1"/>
                          </a:solidFill>
                        </a:rPr>
                        <a:t>check-in</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674832732"/>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4230619862"/>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1759364359"/>
                  </a:ext>
                </a:extLst>
              </a:tr>
              <a:tr h="404977">
                <a:tc gridSpan="5">
                  <a:txBody>
                    <a:bodyPr/>
                    <a:lstStyle/>
                    <a:p>
                      <a:pPr marL="3149600"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txBody>
                  <a:tcPr marL="45720" marR="45720" marT="0" marB="0" anchor="ctr"/>
                </a:tc>
                <a:tc hMerge="1">
                  <a:txBody>
                    <a:bodyPr/>
                    <a:lstStyle/>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3903675891"/>
                  </a:ext>
                </a:extLst>
              </a:tr>
            </a:tbl>
          </a:graphicData>
        </a:graphic>
      </p:graphicFrame>
      <p:sp>
        <p:nvSpPr>
          <p:cNvPr id="78" name="TextBox 77">
            <a:extLst>
              <a:ext uri="{FF2B5EF4-FFF2-40B4-BE49-F238E27FC236}">
                <a16:creationId xmlns:a16="http://schemas.microsoft.com/office/drawing/2014/main" id="{4557EA05-526D-A218-AB6B-C1E9F8BB3223}"/>
              </a:ext>
            </a:extLst>
          </p:cNvPr>
          <p:cNvSpPr txBox="1"/>
          <p:nvPr/>
        </p:nvSpPr>
        <p:spPr>
          <a:xfrm>
            <a:off x="5217450" y="365825"/>
            <a:ext cx="736210" cy="577081"/>
          </a:xfrm>
          <a:prstGeom prst="rect">
            <a:avLst/>
          </a:prstGeom>
          <a:noFill/>
        </p:spPr>
        <p:txBody>
          <a:bodyPr wrap="square" lIns="0" rIns="0" rtlCol="0">
            <a:spAutoFit/>
          </a:bodyPr>
          <a:lstStyle/>
          <a:p>
            <a:pPr algn="r"/>
            <a:r>
              <a:rPr lang="en-US" sz="1050" dirty="0"/>
              <a:t>Veteran Population Type</a:t>
            </a:r>
          </a:p>
        </p:txBody>
      </p:sp>
      <p:sp>
        <p:nvSpPr>
          <p:cNvPr id="79" name="TextBox 78">
            <a:extLst>
              <a:ext uri="{FF2B5EF4-FFF2-40B4-BE49-F238E27FC236}">
                <a16:creationId xmlns:a16="http://schemas.microsoft.com/office/drawing/2014/main" id="{CB557A4D-9239-7241-A5CF-070937239812}"/>
              </a:ext>
            </a:extLst>
          </p:cNvPr>
          <p:cNvSpPr txBox="1"/>
          <p:nvPr/>
        </p:nvSpPr>
        <p:spPr>
          <a:xfrm>
            <a:off x="9978361" y="1358370"/>
            <a:ext cx="2200589" cy="253916"/>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80" name="TextBox 79">
            <a:extLst>
              <a:ext uri="{FF2B5EF4-FFF2-40B4-BE49-F238E27FC236}">
                <a16:creationId xmlns:a16="http://schemas.microsoft.com/office/drawing/2014/main" id="{3DA97183-4022-DFE1-EB20-1A6A5B4647C5}"/>
              </a:ext>
            </a:extLst>
          </p:cNvPr>
          <p:cNvSpPr txBox="1"/>
          <p:nvPr/>
        </p:nvSpPr>
        <p:spPr>
          <a:xfrm>
            <a:off x="7859835" y="2225117"/>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81" name="TextBox 80">
            <a:extLst>
              <a:ext uri="{FF2B5EF4-FFF2-40B4-BE49-F238E27FC236}">
                <a16:creationId xmlns:a16="http://schemas.microsoft.com/office/drawing/2014/main" id="{8608FEC4-BD13-E224-ED3F-D6422537D29E}"/>
              </a:ext>
            </a:extLst>
          </p:cNvPr>
          <p:cNvSpPr txBox="1"/>
          <p:nvPr/>
        </p:nvSpPr>
        <p:spPr>
          <a:xfrm>
            <a:off x="7859835" y="1362218"/>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Personal goal identification</a:t>
            </a:r>
          </a:p>
        </p:txBody>
      </p:sp>
      <p:sp>
        <p:nvSpPr>
          <p:cNvPr id="82" name="TextBox 81">
            <a:extLst>
              <a:ext uri="{FF2B5EF4-FFF2-40B4-BE49-F238E27FC236}">
                <a16:creationId xmlns:a16="http://schemas.microsoft.com/office/drawing/2014/main" id="{650C56D2-9506-DDB7-BD61-2B8A569272F4}"/>
              </a:ext>
            </a:extLst>
          </p:cNvPr>
          <p:cNvSpPr txBox="1"/>
          <p:nvPr/>
        </p:nvSpPr>
        <p:spPr>
          <a:xfrm>
            <a:off x="9978361" y="1779508"/>
            <a:ext cx="2200589" cy="253916"/>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83" name="TextBox 82">
            <a:extLst>
              <a:ext uri="{FF2B5EF4-FFF2-40B4-BE49-F238E27FC236}">
                <a16:creationId xmlns:a16="http://schemas.microsoft.com/office/drawing/2014/main" id="{F2B3B7D7-8683-A1F2-FE58-6A2C787F2E4B}"/>
              </a:ext>
            </a:extLst>
          </p:cNvPr>
          <p:cNvSpPr txBox="1"/>
          <p:nvPr/>
        </p:nvSpPr>
        <p:spPr>
          <a:xfrm>
            <a:off x="7859835" y="1706411"/>
            <a:ext cx="2200589" cy="400110"/>
          </a:xfrm>
          <a:prstGeom prst="rect">
            <a:avLst/>
          </a:prstGeom>
          <a:noFill/>
        </p:spPr>
        <p:txBody>
          <a:bodyPr wrap="square" rtlCol="0">
            <a:spAutoFit/>
          </a:bodyPr>
          <a:lstStyle/>
          <a:p>
            <a:pPr marL="119063" indent="-119063">
              <a:buFont typeface="Arial" panose="020B0604020202020204" pitchFamily="34" charset="0"/>
              <a:buChar char="•"/>
            </a:pPr>
            <a:r>
              <a:rPr lang="en-US" sz="1000" dirty="0"/>
              <a:t>Executive Champion meeting</a:t>
            </a:r>
          </a:p>
          <a:p>
            <a:pPr marL="119063" indent="-119063">
              <a:buFont typeface="Arial" panose="020B0604020202020204" pitchFamily="34" charset="0"/>
              <a:buChar char="•"/>
            </a:pPr>
            <a:r>
              <a:rPr lang="en-US" sz="1000" dirty="0"/>
              <a:t>Paired w Mentor (optional)</a:t>
            </a:r>
          </a:p>
        </p:txBody>
      </p:sp>
      <p:sp>
        <p:nvSpPr>
          <p:cNvPr id="84" name="TextBox 83">
            <a:extLst>
              <a:ext uri="{FF2B5EF4-FFF2-40B4-BE49-F238E27FC236}">
                <a16:creationId xmlns:a16="http://schemas.microsoft.com/office/drawing/2014/main" id="{2F2CC493-D82A-A76C-D162-026DD2420CD3}"/>
              </a:ext>
            </a:extLst>
          </p:cNvPr>
          <p:cNvSpPr txBox="1"/>
          <p:nvPr/>
        </p:nvSpPr>
        <p:spPr>
          <a:xfrm>
            <a:off x="9978361" y="2221269"/>
            <a:ext cx="2200589" cy="253916"/>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85" name="TextBox 84">
            <a:extLst>
              <a:ext uri="{FF2B5EF4-FFF2-40B4-BE49-F238E27FC236}">
                <a16:creationId xmlns:a16="http://schemas.microsoft.com/office/drawing/2014/main" id="{F4FF83B5-753E-F434-0A2B-66F8AF8D7670}"/>
              </a:ext>
            </a:extLst>
          </p:cNvPr>
          <p:cNvSpPr txBox="1"/>
          <p:nvPr/>
        </p:nvSpPr>
        <p:spPr>
          <a:xfrm>
            <a:off x="5941385" y="1362218"/>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Onboarding training</a:t>
            </a:r>
          </a:p>
        </p:txBody>
      </p:sp>
      <p:sp>
        <p:nvSpPr>
          <p:cNvPr id="86" name="TextBox 85">
            <a:extLst>
              <a:ext uri="{FF2B5EF4-FFF2-40B4-BE49-F238E27FC236}">
                <a16:creationId xmlns:a16="http://schemas.microsoft.com/office/drawing/2014/main" id="{CD929802-C307-88FA-431C-99B052C9D813}"/>
              </a:ext>
            </a:extLst>
          </p:cNvPr>
          <p:cNvSpPr txBox="1"/>
          <p:nvPr/>
        </p:nvSpPr>
        <p:spPr>
          <a:xfrm>
            <a:off x="6759540" y="94812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Welcome briefing</a:t>
            </a:r>
          </a:p>
        </p:txBody>
      </p:sp>
      <p:sp>
        <p:nvSpPr>
          <p:cNvPr id="87" name="TextBox 86">
            <a:extLst>
              <a:ext uri="{FF2B5EF4-FFF2-40B4-BE49-F238E27FC236}">
                <a16:creationId xmlns:a16="http://schemas.microsoft.com/office/drawing/2014/main" id="{03E61485-EC1B-5831-2798-957C0E4FF2B7}"/>
              </a:ext>
            </a:extLst>
          </p:cNvPr>
          <p:cNvSpPr txBox="1"/>
          <p:nvPr/>
        </p:nvSpPr>
        <p:spPr>
          <a:xfrm>
            <a:off x="5933901" y="2225117"/>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Veteran Affinity Group Briefing</a:t>
            </a:r>
          </a:p>
        </p:txBody>
      </p:sp>
      <p:sp>
        <p:nvSpPr>
          <p:cNvPr id="88" name="TextBox 87">
            <a:extLst>
              <a:ext uri="{FF2B5EF4-FFF2-40B4-BE49-F238E27FC236}">
                <a16:creationId xmlns:a16="http://schemas.microsoft.com/office/drawing/2014/main" id="{37B896AD-AD17-D63A-7EEA-69856099287C}"/>
              </a:ext>
            </a:extLst>
          </p:cNvPr>
          <p:cNvSpPr txBox="1"/>
          <p:nvPr/>
        </p:nvSpPr>
        <p:spPr>
          <a:xfrm>
            <a:off x="6759540" y="2644429"/>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89" name="TextBox 88">
            <a:extLst>
              <a:ext uri="{FF2B5EF4-FFF2-40B4-BE49-F238E27FC236}">
                <a16:creationId xmlns:a16="http://schemas.microsoft.com/office/drawing/2014/main" id="{A6603246-4E72-BC1D-D350-F708A01085C4}"/>
              </a:ext>
            </a:extLst>
          </p:cNvPr>
          <p:cNvSpPr txBox="1"/>
          <p:nvPr/>
        </p:nvSpPr>
        <p:spPr>
          <a:xfrm>
            <a:off x="7859835" y="3566148"/>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90" name="TextBox 89">
            <a:extLst>
              <a:ext uri="{FF2B5EF4-FFF2-40B4-BE49-F238E27FC236}">
                <a16:creationId xmlns:a16="http://schemas.microsoft.com/office/drawing/2014/main" id="{F85A66AA-A6DF-66C8-6BE9-BCD6B4CA6725}"/>
              </a:ext>
            </a:extLst>
          </p:cNvPr>
          <p:cNvSpPr txBox="1"/>
          <p:nvPr/>
        </p:nvSpPr>
        <p:spPr>
          <a:xfrm>
            <a:off x="7859835" y="404115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91" name="TextBox 90">
            <a:extLst>
              <a:ext uri="{FF2B5EF4-FFF2-40B4-BE49-F238E27FC236}">
                <a16:creationId xmlns:a16="http://schemas.microsoft.com/office/drawing/2014/main" id="{E6457988-E22D-B701-2FE0-E4615D3A6F42}"/>
              </a:ext>
            </a:extLst>
          </p:cNvPr>
          <p:cNvSpPr txBox="1"/>
          <p:nvPr/>
        </p:nvSpPr>
        <p:spPr>
          <a:xfrm>
            <a:off x="6759540" y="446163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92" name="TextBox 91">
            <a:extLst>
              <a:ext uri="{FF2B5EF4-FFF2-40B4-BE49-F238E27FC236}">
                <a16:creationId xmlns:a16="http://schemas.microsoft.com/office/drawing/2014/main" id="{FD76054A-4821-09A4-1E54-E09D2396924C}"/>
              </a:ext>
            </a:extLst>
          </p:cNvPr>
          <p:cNvSpPr txBox="1"/>
          <p:nvPr/>
        </p:nvSpPr>
        <p:spPr>
          <a:xfrm>
            <a:off x="7859835" y="531817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93" name="TextBox 92">
            <a:extLst>
              <a:ext uri="{FF2B5EF4-FFF2-40B4-BE49-F238E27FC236}">
                <a16:creationId xmlns:a16="http://schemas.microsoft.com/office/drawing/2014/main" id="{57ACFE3F-BCE5-AEAA-2341-0AE94229A054}"/>
              </a:ext>
            </a:extLst>
          </p:cNvPr>
          <p:cNvSpPr txBox="1"/>
          <p:nvPr/>
        </p:nvSpPr>
        <p:spPr>
          <a:xfrm>
            <a:off x="7859835" y="5720995"/>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94" name="TextBox 93">
            <a:extLst>
              <a:ext uri="{FF2B5EF4-FFF2-40B4-BE49-F238E27FC236}">
                <a16:creationId xmlns:a16="http://schemas.microsoft.com/office/drawing/2014/main" id="{A1261EC9-C025-9BDB-0A08-9530AE1419F8}"/>
              </a:ext>
            </a:extLst>
          </p:cNvPr>
          <p:cNvSpPr txBox="1"/>
          <p:nvPr/>
        </p:nvSpPr>
        <p:spPr>
          <a:xfrm>
            <a:off x="6759540" y="610998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95" name="TextBox 94">
            <a:extLst>
              <a:ext uri="{FF2B5EF4-FFF2-40B4-BE49-F238E27FC236}">
                <a16:creationId xmlns:a16="http://schemas.microsoft.com/office/drawing/2014/main" id="{685BEA86-29AA-324E-E1AE-8F53538893C5}"/>
              </a:ext>
            </a:extLst>
          </p:cNvPr>
          <p:cNvSpPr txBox="1"/>
          <p:nvPr/>
        </p:nvSpPr>
        <p:spPr>
          <a:xfrm>
            <a:off x="7859835" y="488490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96" name="TextBox 95">
            <a:extLst>
              <a:ext uri="{FF2B5EF4-FFF2-40B4-BE49-F238E27FC236}">
                <a16:creationId xmlns:a16="http://schemas.microsoft.com/office/drawing/2014/main" id="{07289781-5FCF-BE33-113A-54862D49BC06}"/>
              </a:ext>
            </a:extLst>
          </p:cNvPr>
          <p:cNvSpPr txBox="1"/>
          <p:nvPr/>
        </p:nvSpPr>
        <p:spPr>
          <a:xfrm>
            <a:off x="9032582" y="306734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97" name="TextBox 96">
            <a:extLst>
              <a:ext uri="{FF2B5EF4-FFF2-40B4-BE49-F238E27FC236}">
                <a16:creationId xmlns:a16="http://schemas.microsoft.com/office/drawing/2014/main" id="{83130416-DB62-9D72-C02F-6EA81FAC4739}"/>
              </a:ext>
            </a:extLst>
          </p:cNvPr>
          <p:cNvSpPr txBox="1"/>
          <p:nvPr/>
        </p:nvSpPr>
        <p:spPr>
          <a:xfrm>
            <a:off x="10312514" y="3074346"/>
            <a:ext cx="2200589" cy="246221"/>
          </a:xfrm>
          <a:prstGeom prst="rect">
            <a:avLst/>
          </a:prstGeom>
          <a:noFill/>
        </p:spPr>
        <p:txBody>
          <a:bodyPr wrap="square" rtlCol="0">
            <a:spAutoFit/>
          </a:bodyPr>
          <a:lstStyle/>
          <a:p>
            <a:pPr marL="119063" marR="0" lvl="0" indent="-109538"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000" dirty="0">
                <a:solidFill>
                  <a:schemeClr val="tx1"/>
                </a:solidFill>
              </a:rPr>
              <a:t>Veterans Assimilation Training</a:t>
            </a:r>
          </a:p>
        </p:txBody>
      </p:sp>
      <p:sp>
        <p:nvSpPr>
          <p:cNvPr id="17" name="Footer Placeholder 14">
            <a:extLst>
              <a:ext uri="{FF2B5EF4-FFF2-40B4-BE49-F238E27FC236}">
                <a16:creationId xmlns:a16="http://schemas.microsoft.com/office/drawing/2014/main" id="{76B06C8D-93B6-80F6-0AA7-68F7D16D7135}"/>
              </a:ext>
            </a:extLst>
          </p:cNvPr>
          <p:cNvSpPr txBox="1">
            <a:spLocks/>
          </p:cNvSpPr>
          <p:nvPr/>
        </p:nvSpPr>
        <p:spPr>
          <a:xfrm>
            <a:off x="11183565" y="6470089"/>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COPYRIGHT</a:t>
            </a:r>
          </a:p>
        </p:txBody>
      </p:sp>
      <p:sp>
        <p:nvSpPr>
          <p:cNvPr id="98" name="TextBox 97">
            <a:extLst>
              <a:ext uri="{FF2B5EF4-FFF2-40B4-BE49-F238E27FC236}">
                <a16:creationId xmlns:a16="http://schemas.microsoft.com/office/drawing/2014/main" id="{CAB25FBA-5CB1-79C1-7B4F-FF2D79DBB869}"/>
              </a:ext>
            </a:extLst>
          </p:cNvPr>
          <p:cNvSpPr txBox="1"/>
          <p:nvPr/>
        </p:nvSpPr>
        <p:spPr>
          <a:xfrm>
            <a:off x="1550592" y="6270406"/>
            <a:ext cx="3677257" cy="507831"/>
          </a:xfrm>
          <a:prstGeom prst="rect">
            <a:avLst/>
          </a:prstGeom>
          <a:noFill/>
        </p:spPr>
        <p:txBody>
          <a:bodyPr wrap="square" rtlCol="0">
            <a:spAutoFit/>
          </a:bodyPr>
          <a:lstStyle/>
          <a:p>
            <a:r>
              <a:rPr lang="en-US" sz="900" dirty="0"/>
              <a:t>Source: Matthew J. Louis, </a:t>
            </a:r>
            <a:r>
              <a:rPr lang="en-US" sz="900" i="1" dirty="0"/>
              <a:t>Hiring Veterans: How to Leverage Military Talent for Organizational Growth </a:t>
            </a:r>
            <a:r>
              <a:rPr lang="en-US" sz="900" dirty="0"/>
              <a:t>(Newburyport, MA: Career Press, 2023). </a:t>
            </a:r>
          </a:p>
        </p:txBody>
      </p:sp>
    </p:spTree>
    <p:extLst>
      <p:ext uri="{BB962C8B-B14F-4D97-AF65-F5344CB8AC3E}">
        <p14:creationId xmlns:p14="http://schemas.microsoft.com/office/powerpoint/2010/main" val="1869185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1"/>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2923877"/>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0"/>
              </a:rPr>
              <a:t>Hiring Veterans</a:t>
            </a:r>
          </a:p>
          <a:p>
            <a:r>
              <a:rPr lang="en-US" sz="5400" dirty="0">
                <a:solidFill>
                  <a:schemeClr val="bg1"/>
                </a:solidFill>
                <a:latin typeface="Rockwell" panose="02060603020205020403" pitchFamily="18" charset="0"/>
              </a:rPr>
              <a:t>Veteran Talent Value Proposition</a:t>
            </a:r>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4D159BD-DF6F-CC16-3F87-87413600FB85}"/>
              </a:ext>
            </a:extLst>
          </p:cNvPr>
          <p:cNvPicPr>
            <a:picLocks noChangeAspect="1"/>
          </p:cNvPicPr>
          <p:nvPr/>
        </p:nvPicPr>
        <p:blipFill>
          <a:blip r:embed="rId3"/>
          <a:stretch>
            <a:fillRect/>
          </a:stretch>
        </p:blipFill>
        <p:spPr>
          <a:xfrm>
            <a:off x="1061546" y="2631989"/>
            <a:ext cx="1190901" cy="1782355"/>
          </a:xfrm>
          <a:prstGeom prst="rect">
            <a:avLst/>
          </a:prstGeom>
        </p:spPr>
      </p:pic>
      <p:pic>
        <p:nvPicPr>
          <p:cNvPr id="7" name="Picture 6">
            <a:extLst>
              <a:ext uri="{FF2B5EF4-FFF2-40B4-BE49-F238E27FC236}">
                <a16:creationId xmlns:a16="http://schemas.microsoft.com/office/drawing/2014/main" id="{3B0C9CB9-8FB2-FFD7-1F50-F945755DACE5}"/>
              </a:ext>
            </a:extLst>
          </p:cNvPr>
          <p:cNvPicPr>
            <a:picLocks noChangeAspect="1"/>
          </p:cNvPicPr>
          <p:nvPr/>
        </p:nvPicPr>
        <p:blipFill>
          <a:blip r:embed="rId4"/>
          <a:stretch>
            <a:fillRect/>
          </a:stretch>
        </p:blipFill>
        <p:spPr>
          <a:xfrm>
            <a:off x="10236103" y="226746"/>
            <a:ext cx="1898091" cy="653787"/>
          </a:xfrm>
          <a:prstGeom prst="rect">
            <a:avLst/>
          </a:prstGeom>
        </p:spPr>
      </p:pic>
    </p:spTree>
    <p:extLst>
      <p:ext uri="{BB962C8B-B14F-4D97-AF65-F5344CB8AC3E}">
        <p14:creationId xmlns:p14="http://schemas.microsoft.com/office/powerpoint/2010/main" val="3906832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2092881"/>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77"/>
              </a:rPr>
              <a:t>Closing Thoughts</a:t>
            </a:r>
          </a:p>
          <a:p>
            <a:pPr>
              <a:spcAft>
                <a:spcPts val="1200"/>
              </a:spcAft>
            </a:pPr>
            <a:r>
              <a:rPr lang="en-US" sz="5400" spc="170" dirty="0">
                <a:solidFill>
                  <a:schemeClr val="bg1"/>
                </a:solidFill>
                <a:latin typeface="Rockwell" panose="02060603020205020403" pitchFamily="18" charset="77"/>
              </a:rPr>
              <a:t>Questions</a:t>
            </a:r>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7223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7CBB432-5B8C-2242-C4BB-8D4A4955F811}"/>
              </a:ext>
            </a:extLst>
          </p:cNvPr>
          <p:cNvPicPr>
            <a:picLocks noChangeAspect="1"/>
          </p:cNvPicPr>
          <p:nvPr/>
        </p:nvPicPr>
        <p:blipFill>
          <a:blip r:embed="rId3"/>
          <a:stretch>
            <a:fillRect/>
          </a:stretch>
        </p:blipFill>
        <p:spPr>
          <a:xfrm>
            <a:off x="1061546" y="2631989"/>
            <a:ext cx="1190901" cy="1782355"/>
          </a:xfrm>
          <a:prstGeom prst="rect">
            <a:avLst/>
          </a:prstGeom>
        </p:spPr>
      </p:pic>
      <p:pic>
        <p:nvPicPr>
          <p:cNvPr id="7" name="Picture 6">
            <a:extLst>
              <a:ext uri="{FF2B5EF4-FFF2-40B4-BE49-F238E27FC236}">
                <a16:creationId xmlns:a16="http://schemas.microsoft.com/office/drawing/2014/main" id="{964EE658-5561-292B-5896-99EAEFF22D34}"/>
              </a:ext>
            </a:extLst>
          </p:cNvPr>
          <p:cNvPicPr>
            <a:picLocks noChangeAspect="1"/>
          </p:cNvPicPr>
          <p:nvPr/>
        </p:nvPicPr>
        <p:blipFill>
          <a:blip r:embed="rId4"/>
          <a:stretch>
            <a:fillRect/>
          </a:stretch>
        </p:blipFill>
        <p:spPr>
          <a:xfrm>
            <a:off x="10236103" y="226746"/>
            <a:ext cx="1898091" cy="653787"/>
          </a:xfrm>
          <a:prstGeom prst="rect">
            <a:avLst/>
          </a:prstGeom>
        </p:spPr>
      </p:pic>
    </p:spTree>
    <p:extLst>
      <p:ext uri="{BB962C8B-B14F-4D97-AF65-F5344CB8AC3E}">
        <p14:creationId xmlns:p14="http://schemas.microsoft.com/office/powerpoint/2010/main" val="2788967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6D06670-1655-8579-61FC-48769D5A864A}"/>
              </a:ext>
            </a:extLst>
          </p:cNvPr>
          <p:cNvSpPr>
            <a:spLocks noGrp="1"/>
          </p:cNvSpPr>
          <p:nvPr>
            <p:ph type="title"/>
          </p:nvPr>
        </p:nvSpPr>
        <p:spPr>
          <a:xfrm>
            <a:off x="557784" y="685800"/>
            <a:ext cx="9601200" cy="747074"/>
          </a:xfrm>
        </p:spPr>
        <p:txBody>
          <a:bodyPr/>
          <a:lstStyle/>
          <a:p>
            <a:r>
              <a:rPr lang="en-US" dirty="0">
                <a:latin typeface="Rockwell" panose="02060603020205020403" pitchFamily="18" charset="0"/>
              </a:rPr>
              <a:t>Our Agenda</a:t>
            </a:r>
          </a:p>
        </p:txBody>
      </p:sp>
      <p:sp>
        <p:nvSpPr>
          <p:cNvPr id="9" name="Content Placeholder 2">
            <a:extLst>
              <a:ext uri="{FF2B5EF4-FFF2-40B4-BE49-F238E27FC236}">
                <a16:creationId xmlns:a16="http://schemas.microsoft.com/office/drawing/2014/main" id="{14BFD05A-CDDA-E272-9D67-AB56084DFE8C}"/>
              </a:ext>
            </a:extLst>
          </p:cNvPr>
          <p:cNvSpPr>
            <a:spLocks noGrp="1"/>
          </p:cNvSpPr>
          <p:nvPr>
            <p:ph idx="1"/>
          </p:nvPr>
        </p:nvSpPr>
        <p:spPr>
          <a:xfrm>
            <a:off x="557783" y="1626729"/>
            <a:ext cx="11418573" cy="4302551"/>
          </a:xfrm>
        </p:spPr>
        <p:txBody>
          <a:bodyPr>
            <a:normAutofit/>
          </a:bodyPr>
          <a:lstStyle/>
          <a:p>
            <a:pPr>
              <a:buFont typeface="Wingdings" pitchFamily="2" charset="2"/>
              <a:buChar char="q"/>
            </a:pPr>
            <a:r>
              <a:rPr lang="en-US" dirty="0"/>
              <a:t>Our nation faces an unprecedented security crisis</a:t>
            </a:r>
          </a:p>
          <a:p>
            <a:pPr>
              <a:buFont typeface="Wingdings" pitchFamily="2" charset="2"/>
              <a:buChar char="q"/>
            </a:pPr>
            <a:r>
              <a:rPr lang="en-US" dirty="0"/>
              <a:t>The civil-military divide is a major cause of that crisis</a:t>
            </a:r>
          </a:p>
          <a:p>
            <a:pPr>
              <a:buFont typeface="Wingdings" pitchFamily="2" charset="2"/>
              <a:buChar char="q"/>
            </a:pPr>
            <a:r>
              <a:rPr lang="en-US" dirty="0"/>
              <a:t>There is something everyone in this room can do to help resolve this crisis</a:t>
            </a:r>
          </a:p>
          <a:p>
            <a:endParaRPr lang="en-US" sz="2400" dirty="0">
              <a:latin typeface="+mj-lt"/>
            </a:endParaRPr>
          </a:p>
          <a:p>
            <a:endParaRPr lang="en-US" sz="2400" dirty="0">
              <a:latin typeface="+mj-lt"/>
            </a:endParaRPr>
          </a:p>
        </p:txBody>
      </p:sp>
    </p:spTree>
    <p:extLst>
      <p:ext uri="{BB962C8B-B14F-4D97-AF65-F5344CB8AC3E}">
        <p14:creationId xmlns:p14="http://schemas.microsoft.com/office/powerpoint/2010/main" val="12829605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0"/>
            <a:ext cx="10315074" cy="6875556"/>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1491916" y="-1"/>
            <a:ext cx="10898204"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31BA07F5-6B53-E3A4-4588-27B788284CE8}"/>
              </a:ext>
            </a:extLst>
          </p:cNvPr>
          <p:cNvSpPr>
            <a:spLocks noGrp="1"/>
          </p:cNvSpPr>
          <p:nvPr>
            <p:ph type="title"/>
          </p:nvPr>
        </p:nvSpPr>
        <p:spPr>
          <a:xfrm>
            <a:off x="1933821" y="898342"/>
            <a:ext cx="4968240" cy="1179978"/>
          </a:xfrm>
        </p:spPr>
        <p:txBody>
          <a:bodyPr>
            <a:normAutofit/>
          </a:bodyPr>
          <a:lstStyle/>
          <a:p>
            <a:pPr algn="just"/>
            <a:r>
              <a:rPr lang="en-US" sz="6600" dirty="0">
                <a:latin typeface="Rockwell" panose="02060603020205020403" pitchFamily="18" charset="0"/>
              </a:rPr>
              <a:t>Thank You!  </a:t>
            </a:r>
          </a:p>
        </p:txBody>
      </p:sp>
      <p:sp>
        <p:nvSpPr>
          <p:cNvPr id="48" name="Content Placeholder 2">
            <a:extLst>
              <a:ext uri="{FF2B5EF4-FFF2-40B4-BE49-F238E27FC236}">
                <a16:creationId xmlns:a16="http://schemas.microsoft.com/office/drawing/2014/main" id="{4D3977E7-AAF3-7BF2-CF3B-B0B684967823}"/>
              </a:ext>
            </a:extLst>
          </p:cNvPr>
          <p:cNvSpPr>
            <a:spLocks noGrp="1"/>
          </p:cNvSpPr>
          <p:nvPr>
            <p:ph idx="1"/>
          </p:nvPr>
        </p:nvSpPr>
        <p:spPr>
          <a:xfrm>
            <a:off x="2032881" y="1797736"/>
            <a:ext cx="5212080" cy="4256206"/>
          </a:xfrm>
        </p:spPr>
        <p:txBody>
          <a:bodyPr>
            <a:normAutofit/>
          </a:bodyPr>
          <a:lstStyle/>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buNone/>
            </a:pPr>
            <a:r>
              <a:rPr lang="en-US" sz="2400" dirty="0">
                <a:hlinkClick r:id="rId4"/>
              </a:rPr>
              <a:t>Matt@matthewjlouis.com</a:t>
            </a:r>
            <a:endParaRPr lang="en-US" sz="2400"/>
          </a:p>
          <a:p>
            <a:pPr marL="0" indent="0">
              <a:buNone/>
            </a:pPr>
            <a:r>
              <a:rPr lang="en-US" sz="2400" dirty="0">
                <a:hlinkClick r:id="rId5"/>
              </a:rPr>
              <a:t>www.matthewjlouis.com</a:t>
            </a:r>
            <a:endParaRPr lang="en-US" sz="2400"/>
          </a:p>
          <a:p>
            <a:pPr marL="0" indent="0">
              <a:buNone/>
            </a:pPr>
            <a:r>
              <a:rPr lang="en-US" sz="2400" dirty="0">
                <a:hlinkClick r:id="rId6"/>
              </a:rPr>
              <a:t>www.purepost.co</a:t>
            </a:r>
            <a:endParaRPr lang="en-US" sz="2400" dirty="0"/>
          </a:p>
        </p:txBody>
      </p:sp>
      <p:sp>
        <p:nvSpPr>
          <p:cNvPr id="49" name="TextBox 48">
            <a:extLst>
              <a:ext uri="{FF2B5EF4-FFF2-40B4-BE49-F238E27FC236}">
                <a16:creationId xmlns:a16="http://schemas.microsoft.com/office/drawing/2014/main" id="{C56A0105-3AA4-36C4-79CF-519418CA3470}"/>
              </a:ext>
            </a:extLst>
          </p:cNvPr>
          <p:cNvSpPr txBox="1"/>
          <p:nvPr/>
        </p:nvSpPr>
        <p:spPr>
          <a:xfrm>
            <a:off x="2034544" y="1930916"/>
            <a:ext cx="5403829" cy="2308324"/>
          </a:xfrm>
          <a:prstGeom prst="rect">
            <a:avLst/>
          </a:prstGeom>
          <a:noFill/>
        </p:spPr>
        <p:txBody>
          <a:bodyPr wrap="square" rtlCol="0">
            <a:spAutoFit/>
          </a:bodyPr>
          <a:lstStyle/>
          <a:p>
            <a:endParaRPr lang="en-US" sz="2400" dirty="0"/>
          </a:p>
          <a:p>
            <a:r>
              <a:rPr lang="en-US" sz="2400" dirty="0"/>
              <a:t>Matthew J. Louis</a:t>
            </a:r>
          </a:p>
          <a:p>
            <a:r>
              <a:rPr lang="en-US" sz="2400" dirty="0"/>
              <a:t>Louis Advisors, LLC </a:t>
            </a:r>
          </a:p>
          <a:p>
            <a:r>
              <a:rPr lang="en-US" sz="2400" dirty="0"/>
              <a:t>A Veteran-Owned Small Business </a:t>
            </a:r>
          </a:p>
          <a:p>
            <a:r>
              <a:rPr lang="en-US" sz="2400" dirty="0"/>
              <a:t>513-314-9870 (mobile)</a:t>
            </a:r>
          </a:p>
          <a:p>
            <a:endParaRPr lang="en-US" sz="2400" dirty="0"/>
          </a:p>
        </p:txBody>
      </p:sp>
      <p:pic>
        <p:nvPicPr>
          <p:cNvPr id="50" name="Picture 49">
            <a:extLst>
              <a:ext uri="{FF2B5EF4-FFF2-40B4-BE49-F238E27FC236}">
                <a16:creationId xmlns:a16="http://schemas.microsoft.com/office/drawing/2014/main" id="{1E2BC8E2-B4BF-117D-010F-DDCDAE2B2745}"/>
              </a:ext>
            </a:extLst>
          </p:cNvPr>
          <p:cNvPicPr>
            <a:picLocks noChangeAspect="1"/>
          </p:cNvPicPr>
          <p:nvPr/>
        </p:nvPicPr>
        <p:blipFill>
          <a:blip r:embed="rId7"/>
          <a:stretch>
            <a:fillRect/>
          </a:stretch>
        </p:blipFill>
        <p:spPr>
          <a:xfrm>
            <a:off x="7752616" y="571555"/>
            <a:ext cx="3776016" cy="5664022"/>
          </a:xfrm>
          <a:prstGeom prst="rect">
            <a:avLst/>
          </a:prstGeom>
        </p:spPr>
      </p:pic>
      <p:sp>
        <p:nvSpPr>
          <p:cNvPr id="51" name="Footer Placeholder 14">
            <a:extLst>
              <a:ext uri="{FF2B5EF4-FFF2-40B4-BE49-F238E27FC236}">
                <a16:creationId xmlns:a16="http://schemas.microsoft.com/office/drawing/2014/main" id="{530A8320-0A6C-C614-96ED-F2CB201E53BB}"/>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84426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1107996"/>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77"/>
              </a:rPr>
              <a:t>Backup Slides</a:t>
            </a:r>
          </a:p>
        </p:txBody>
      </p:sp>
      <p:pic>
        <p:nvPicPr>
          <p:cNvPr id="3" name="Picture 2">
            <a:extLst>
              <a:ext uri="{FF2B5EF4-FFF2-40B4-BE49-F238E27FC236}">
                <a16:creationId xmlns:a16="http://schemas.microsoft.com/office/drawing/2014/main" id="{E8BAA2B3-B8D4-6CD5-7217-231B163920FB}"/>
              </a:ext>
            </a:extLst>
          </p:cNvPr>
          <p:cNvPicPr>
            <a:picLocks noChangeAspect="1"/>
          </p:cNvPicPr>
          <p:nvPr/>
        </p:nvPicPr>
        <p:blipFill>
          <a:blip r:embed="rId3"/>
          <a:stretch>
            <a:fillRect/>
          </a:stretch>
        </p:blipFill>
        <p:spPr>
          <a:xfrm>
            <a:off x="1061546" y="2631989"/>
            <a:ext cx="1190901" cy="1782355"/>
          </a:xfrm>
          <a:prstGeom prst="rect">
            <a:avLst/>
          </a:prstGeom>
        </p:spPr>
      </p:pic>
      <p:pic>
        <p:nvPicPr>
          <p:cNvPr id="7" name="Picture 6">
            <a:extLst>
              <a:ext uri="{FF2B5EF4-FFF2-40B4-BE49-F238E27FC236}">
                <a16:creationId xmlns:a16="http://schemas.microsoft.com/office/drawing/2014/main" id="{74318542-1791-9B87-A99A-4F115C0374FF}"/>
              </a:ext>
            </a:extLst>
          </p:cNvPr>
          <p:cNvPicPr>
            <a:picLocks noChangeAspect="1"/>
          </p:cNvPicPr>
          <p:nvPr/>
        </p:nvPicPr>
        <p:blipFill>
          <a:blip r:embed="rId4"/>
          <a:stretch>
            <a:fillRect/>
          </a:stretch>
        </p:blipFill>
        <p:spPr>
          <a:xfrm>
            <a:off x="10236103" y="226746"/>
            <a:ext cx="1898091" cy="653787"/>
          </a:xfrm>
          <a:prstGeom prst="rect">
            <a:avLst/>
          </a:prstGeom>
        </p:spPr>
      </p:pic>
    </p:spTree>
    <p:extLst>
      <p:ext uri="{BB962C8B-B14F-4D97-AF65-F5344CB8AC3E}">
        <p14:creationId xmlns:p14="http://schemas.microsoft.com/office/powerpoint/2010/main" val="2624728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483" y="-2"/>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0F787DA-591E-C2EB-0154-659EE3739A28}"/>
              </a:ext>
            </a:extLst>
          </p:cNvPr>
          <p:cNvSpPr txBox="1">
            <a:spLocks/>
          </p:cNvSpPr>
          <p:nvPr/>
        </p:nvSpPr>
        <p:spPr>
          <a:xfrm>
            <a:off x="689810" y="452718"/>
            <a:ext cx="10782720"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Rockwell" panose="02060603020205020403" pitchFamily="18" charset="0"/>
              </a:rPr>
              <a:t>Hiring Veterans: The Assimilation Process</a:t>
            </a:r>
          </a:p>
        </p:txBody>
      </p:sp>
      <p:sp>
        <p:nvSpPr>
          <p:cNvPr id="2" name="Arrow: Up 17">
            <a:extLst>
              <a:ext uri="{FF2B5EF4-FFF2-40B4-BE49-F238E27FC236}">
                <a16:creationId xmlns:a16="http://schemas.microsoft.com/office/drawing/2014/main" id="{C42985B9-39A5-5F53-2620-660BC2B3A734}"/>
              </a:ext>
            </a:extLst>
          </p:cNvPr>
          <p:cNvSpPr/>
          <p:nvPr/>
        </p:nvSpPr>
        <p:spPr>
          <a:xfrm rot="5400000">
            <a:off x="5125562" y="656667"/>
            <a:ext cx="256455" cy="6497053"/>
          </a:xfrm>
          <a:prstGeom prst="upArrow">
            <a:avLst>
              <a:gd name="adj1" fmla="val 38426"/>
              <a:gd name="adj2" fmla="val 119450"/>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FEDC6BC-2B07-CE28-3EDE-97E1200D462B}"/>
              </a:ext>
            </a:extLst>
          </p:cNvPr>
          <p:cNvSpPr txBox="1"/>
          <p:nvPr/>
        </p:nvSpPr>
        <p:spPr>
          <a:xfrm>
            <a:off x="4040147" y="3668926"/>
            <a:ext cx="1562427" cy="461665"/>
          </a:xfrm>
          <a:prstGeom prst="rect">
            <a:avLst/>
          </a:prstGeom>
          <a:solidFill>
            <a:schemeClr val="bg2"/>
          </a:solidFill>
        </p:spPr>
        <p:txBody>
          <a:bodyPr wrap="square" rtlCol="0">
            <a:spAutoFit/>
          </a:bodyPr>
          <a:lstStyle/>
          <a:p>
            <a:pPr algn="ctr"/>
            <a:r>
              <a:rPr lang="en-US" sz="1200" dirty="0"/>
              <a:t>Time (measured in months)</a:t>
            </a:r>
          </a:p>
        </p:txBody>
      </p:sp>
      <p:grpSp>
        <p:nvGrpSpPr>
          <p:cNvPr id="4" name="Group 3">
            <a:extLst>
              <a:ext uri="{FF2B5EF4-FFF2-40B4-BE49-F238E27FC236}">
                <a16:creationId xmlns:a16="http://schemas.microsoft.com/office/drawing/2014/main" id="{5903EDA9-7696-C97E-B409-5C17B78BCFD8}"/>
              </a:ext>
            </a:extLst>
          </p:cNvPr>
          <p:cNvGrpSpPr/>
          <p:nvPr/>
        </p:nvGrpSpPr>
        <p:grpSpPr>
          <a:xfrm>
            <a:off x="911712" y="1812050"/>
            <a:ext cx="9323151" cy="1781383"/>
            <a:chOff x="911712" y="1966041"/>
            <a:chExt cx="8730100" cy="1806068"/>
          </a:xfrm>
          <a:solidFill>
            <a:schemeClr val="bg1">
              <a:lumMod val="75000"/>
            </a:schemeClr>
          </a:solidFill>
        </p:grpSpPr>
        <p:sp>
          <p:nvSpPr>
            <p:cNvPr id="5" name="Pentagon 1">
              <a:extLst>
                <a:ext uri="{FF2B5EF4-FFF2-40B4-BE49-F238E27FC236}">
                  <a16:creationId xmlns:a16="http://schemas.microsoft.com/office/drawing/2014/main" id="{24ABE75E-A2DB-C844-8CAD-B2CCFEB52B2A}"/>
                </a:ext>
              </a:extLst>
            </p:cNvPr>
            <p:cNvSpPr/>
            <p:nvPr/>
          </p:nvSpPr>
          <p:spPr>
            <a:xfrm>
              <a:off x="1648945" y="1966041"/>
              <a:ext cx="128016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Understand veterans and  military culture</a:t>
              </a:r>
            </a:p>
          </p:txBody>
        </p:sp>
        <p:sp>
          <p:nvSpPr>
            <p:cNvPr id="8" name="Pentagon 2">
              <a:extLst>
                <a:ext uri="{FF2B5EF4-FFF2-40B4-BE49-F238E27FC236}">
                  <a16:creationId xmlns:a16="http://schemas.microsoft.com/office/drawing/2014/main" id="{3ED77D6F-E550-9690-993E-9326F55E2272}"/>
                </a:ext>
              </a:extLst>
            </p:cNvPr>
            <p:cNvSpPr/>
            <p:nvPr/>
          </p:nvSpPr>
          <p:spPr>
            <a:xfrm>
              <a:off x="2940861" y="3076784"/>
              <a:ext cx="146304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Set expectations internally &amp; externally</a:t>
              </a:r>
            </a:p>
          </p:txBody>
        </p:sp>
        <p:sp>
          <p:nvSpPr>
            <p:cNvPr id="12" name="Pentagon 3">
              <a:extLst>
                <a:ext uri="{FF2B5EF4-FFF2-40B4-BE49-F238E27FC236}">
                  <a16:creationId xmlns:a16="http://schemas.microsoft.com/office/drawing/2014/main" id="{240C9883-08C0-0AB1-B3DB-A021C013823D}"/>
                </a:ext>
              </a:extLst>
            </p:cNvPr>
            <p:cNvSpPr/>
            <p:nvPr/>
          </p:nvSpPr>
          <p:spPr>
            <a:xfrm>
              <a:off x="2940861" y="1966041"/>
              <a:ext cx="146304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Create support program content</a:t>
              </a:r>
            </a:p>
          </p:txBody>
        </p:sp>
        <p:sp>
          <p:nvSpPr>
            <p:cNvPr id="13" name="Pentagon 4">
              <a:extLst>
                <a:ext uri="{FF2B5EF4-FFF2-40B4-BE49-F238E27FC236}">
                  <a16:creationId xmlns:a16="http://schemas.microsoft.com/office/drawing/2014/main" id="{DAB0626C-8C00-CC55-2361-8C044B68596D}"/>
                </a:ext>
              </a:extLst>
            </p:cNvPr>
            <p:cNvSpPr/>
            <p:nvPr/>
          </p:nvSpPr>
          <p:spPr>
            <a:xfrm>
              <a:off x="4249703" y="2512646"/>
              <a:ext cx="109728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Identify &amp; Recruit candidates</a:t>
              </a:r>
            </a:p>
          </p:txBody>
        </p:sp>
        <p:sp>
          <p:nvSpPr>
            <p:cNvPr id="14" name="Diamond 13">
              <a:extLst>
                <a:ext uri="{FF2B5EF4-FFF2-40B4-BE49-F238E27FC236}">
                  <a16:creationId xmlns:a16="http://schemas.microsoft.com/office/drawing/2014/main" id="{DDFCEECA-7966-C31D-ABC3-CAA120941D05}"/>
                </a:ext>
              </a:extLst>
            </p:cNvPr>
            <p:cNvSpPr/>
            <p:nvPr/>
          </p:nvSpPr>
          <p:spPr>
            <a:xfrm>
              <a:off x="5372594" y="2403108"/>
              <a:ext cx="914400" cy="914400"/>
            </a:xfrm>
            <a:prstGeom prst="diamond">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Interview &amp; Decide on Hire</a:t>
              </a:r>
            </a:p>
          </p:txBody>
        </p:sp>
        <p:sp>
          <p:nvSpPr>
            <p:cNvPr id="15" name="Pentagon 7">
              <a:extLst>
                <a:ext uri="{FF2B5EF4-FFF2-40B4-BE49-F238E27FC236}">
                  <a16:creationId xmlns:a16="http://schemas.microsoft.com/office/drawing/2014/main" id="{B5093DB3-E4CF-FEF8-2C1D-AFD844061D13}"/>
                </a:ext>
              </a:extLst>
            </p:cNvPr>
            <p:cNvSpPr/>
            <p:nvPr/>
          </p:nvSpPr>
          <p:spPr>
            <a:xfrm>
              <a:off x="6298750" y="2512646"/>
              <a:ext cx="109728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Finalize offer</a:t>
              </a:r>
            </a:p>
          </p:txBody>
        </p:sp>
        <p:sp>
          <p:nvSpPr>
            <p:cNvPr id="17" name="Pentagon 8">
              <a:extLst>
                <a:ext uri="{FF2B5EF4-FFF2-40B4-BE49-F238E27FC236}">
                  <a16:creationId xmlns:a16="http://schemas.microsoft.com/office/drawing/2014/main" id="{084BE381-F50A-F081-D700-27018DBBB6A0}"/>
                </a:ext>
              </a:extLst>
            </p:cNvPr>
            <p:cNvSpPr/>
            <p:nvPr/>
          </p:nvSpPr>
          <p:spPr>
            <a:xfrm>
              <a:off x="8544532" y="2512646"/>
              <a:ext cx="109728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Validate Assimilation &amp; Measure Success</a:t>
              </a:r>
            </a:p>
          </p:txBody>
        </p:sp>
        <p:sp>
          <p:nvSpPr>
            <p:cNvPr id="18" name="Pentagon 9">
              <a:extLst>
                <a:ext uri="{FF2B5EF4-FFF2-40B4-BE49-F238E27FC236}">
                  <a16:creationId xmlns:a16="http://schemas.microsoft.com/office/drawing/2014/main" id="{46277693-680F-C40C-BF89-F853CE9EEDC1}"/>
                </a:ext>
              </a:extLst>
            </p:cNvPr>
            <p:cNvSpPr/>
            <p:nvPr/>
          </p:nvSpPr>
          <p:spPr>
            <a:xfrm>
              <a:off x="1635613" y="3076784"/>
              <a:ext cx="128016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Organize &amp; staff veteran support program</a:t>
              </a:r>
            </a:p>
          </p:txBody>
        </p:sp>
        <p:sp>
          <p:nvSpPr>
            <p:cNvPr id="21" name="Pentagon 10">
              <a:extLst>
                <a:ext uri="{FF2B5EF4-FFF2-40B4-BE49-F238E27FC236}">
                  <a16:creationId xmlns:a16="http://schemas.microsoft.com/office/drawing/2014/main" id="{3D2C3DC2-323D-1AE6-A34A-ECD1C61B15E4}"/>
                </a:ext>
              </a:extLst>
            </p:cNvPr>
            <p:cNvSpPr/>
            <p:nvPr/>
          </p:nvSpPr>
          <p:spPr>
            <a:xfrm>
              <a:off x="7421641" y="2512646"/>
              <a:ext cx="109728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t>Onboard,  Deploy &amp; Retain veteran hires</a:t>
              </a:r>
            </a:p>
          </p:txBody>
        </p:sp>
        <p:sp>
          <p:nvSpPr>
            <p:cNvPr id="22" name="Diamond 21">
              <a:extLst>
                <a:ext uri="{FF2B5EF4-FFF2-40B4-BE49-F238E27FC236}">
                  <a16:creationId xmlns:a16="http://schemas.microsoft.com/office/drawing/2014/main" id="{85E5D3F5-B568-8C43-16BC-B4980C761C08}"/>
                </a:ext>
              </a:extLst>
            </p:cNvPr>
            <p:cNvSpPr/>
            <p:nvPr/>
          </p:nvSpPr>
          <p:spPr>
            <a:xfrm>
              <a:off x="911712" y="2403108"/>
              <a:ext cx="914400" cy="914400"/>
            </a:xfrm>
            <a:prstGeom prst="diamond">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t>Decision to support veteran hires</a:t>
              </a:r>
            </a:p>
          </p:txBody>
        </p:sp>
      </p:grpSp>
      <p:graphicFrame>
        <p:nvGraphicFramePr>
          <p:cNvPr id="33" name="Content Placeholder 3">
            <a:extLst>
              <a:ext uri="{FF2B5EF4-FFF2-40B4-BE49-F238E27FC236}">
                <a16:creationId xmlns:a16="http://schemas.microsoft.com/office/drawing/2014/main" id="{68365A07-BC50-1903-DA69-2AB2BDD62565}"/>
              </a:ext>
            </a:extLst>
          </p:cNvPr>
          <p:cNvGraphicFramePr>
            <a:graphicFrameLocks/>
          </p:cNvGraphicFramePr>
          <p:nvPr/>
        </p:nvGraphicFramePr>
        <p:xfrm>
          <a:off x="1839939" y="4649843"/>
          <a:ext cx="9022326" cy="841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Curved Left Arrow 14">
            <a:extLst>
              <a:ext uri="{FF2B5EF4-FFF2-40B4-BE49-F238E27FC236}">
                <a16:creationId xmlns:a16="http://schemas.microsoft.com/office/drawing/2014/main" id="{CF137076-963A-19FA-35CA-2674039AC97D}"/>
              </a:ext>
            </a:extLst>
          </p:cNvPr>
          <p:cNvSpPr/>
          <p:nvPr/>
        </p:nvSpPr>
        <p:spPr>
          <a:xfrm rot="5400000">
            <a:off x="7877903" y="4841983"/>
            <a:ext cx="617973" cy="1652955"/>
          </a:xfrm>
          <a:prstGeom prst="curvedLeftArrow">
            <a:avLst>
              <a:gd name="adj1" fmla="val 41955"/>
              <a:gd name="adj2" fmla="val 76712"/>
              <a:gd name="adj3" fmla="val 39634"/>
            </a:avLst>
          </a:prstGeom>
          <a:solidFill>
            <a:schemeClr val="tx1"/>
          </a:solidFill>
          <a:ln>
            <a:solidFill>
              <a:srgbClr val="415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Curved Left Arrow 29">
            <a:extLst>
              <a:ext uri="{FF2B5EF4-FFF2-40B4-BE49-F238E27FC236}">
                <a16:creationId xmlns:a16="http://schemas.microsoft.com/office/drawing/2014/main" id="{BD6F7FC9-DF2D-3FBA-79C8-9B279DA47BB1}"/>
              </a:ext>
            </a:extLst>
          </p:cNvPr>
          <p:cNvSpPr/>
          <p:nvPr/>
        </p:nvSpPr>
        <p:spPr>
          <a:xfrm rot="16200000">
            <a:off x="7990111" y="3637861"/>
            <a:ext cx="617973" cy="1652955"/>
          </a:xfrm>
          <a:prstGeom prst="curvedLeftArrow">
            <a:avLst>
              <a:gd name="adj1" fmla="val 41955"/>
              <a:gd name="adj2" fmla="val 76712"/>
              <a:gd name="adj3" fmla="val 39634"/>
            </a:avLst>
          </a:prstGeom>
          <a:solidFill>
            <a:schemeClr val="tx1"/>
          </a:solidFill>
          <a:ln>
            <a:solidFill>
              <a:srgbClr val="415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TextBox 35">
            <a:extLst>
              <a:ext uri="{FF2B5EF4-FFF2-40B4-BE49-F238E27FC236}">
                <a16:creationId xmlns:a16="http://schemas.microsoft.com/office/drawing/2014/main" id="{064A453E-B317-1168-E12D-77C3FBADFEE6}"/>
              </a:ext>
            </a:extLst>
          </p:cNvPr>
          <p:cNvSpPr txBox="1"/>
          <p:nvPr/>
        </p:nvSpPr>
        <p:spPr>
          <a:xfrm>
            <a:off x="7786633" y="4372844"/>
            <a:ext cx="884255" cy="276999"/>
          </a:xfrm>
          <a:prstGeom prst="rect">
            <a:avLst/>
          </a:prstGeom>
          <a:noFill/>
          <a:ln>
            <a:noFill/>
          </a:ln>
        </p:spPr>
        <p:txBody>
          <a:bodyPr wrap="square" rtlCol="0">
            <a:spAutoFit/>
          </a:bodyPr>
          <a:lstStyle/>
          <a:p>
            <a:pPr algn="ctr"/>
            <a:r>
              <a:rPr lang="en-US" sz="1200" dirty="0"/>
              <a:t>Re-Deploy</a:t>
            </a:r>
          </a:p>
        </p:txBody>
      </p:sp>
      <p:sp>
        <p:nvSpPr>
          <p:cNvPr id="37" name="TextBox 36">
            <a:extLst>
              <a:ext uri="{FF2B5EF4-FFF2-40B4-BE49-F238E27FC236}">
                <a16:creationId xmlns:a16="http://schemas.microsoft.com/office/drawing/2014/main" id="{A90BC6A3-0069-6B03-6DC3-300269F70EB5}"/>
              </a:ext>
            </a:extLst>
          </p:cNvPr>
          <p:cNvSpPr txBox="1"/>
          <p:nvPr/>
        </p:nvSpPr>
        <p:spPr>
          <a:xfrm>
            <a:off x="7816777" y="5491321"/>
            <a:ext cx="884255" cy="276999"/>
          </a:xfrm>
          <a:prstGeom prst="rect">
            <a:avLst/>
          </a:prstGeom>
          <a:noFill/>
          <a:ln>
            <a:noFill/>
          </a:ln>
        </p:spPr>
        <p:txBody>
          <a:bodyPr wrap="square" rtlCol="0">
            <a:spAutoFit/>
          </a:bodyPr>
          <a:lstStyle/>
          <a:p>
            <a:pPr algn="ctr"/>
            <a:r>
              <a:rPr lang="en-US" sz="1200" dirty="0"/>
              <a:t>Re-Train</a:t>
            </a:r>
          </a:p>
        </p:txBody>
      </p:sp>
      <p:sp>
        <p:nvSpPr>
          <p:cNvPr id="38" name="Content Placeholder 2">
            <a:extLst>
              <a:ext uri="{FF2B5EF4-FFF2-40B4-BE49-F238E27FC236}">
                <a16:creationId xmlns:a16="http://schemas.microsoft.com/office/drawing/2014/main" id="{7E009078-691F-6D72-C4A7-0613B20B2A27}"/>
              </a:ext>
            </a:extLst>
          </p:cNvPr>
          <p:cNvSpPr txBox="1">
            <a:spLocks/>
          </p:cNvSpPr>
          <p:nvPr/>
        </p:nvSpPr>
        <p:spPr>
          <a:xfrm>
            <a:off x="1371599" y="4282155"/>
            <a:ext cx="9983337" cy="911858"/>
          </a:xfrm>
          <a:prstGeom prst="rect">
            <a:avLst/>
          </a:prstGeom>
          <a:ln>
            <a:noFill/>
          </a:ln>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dirty="0"/>
              <a:t>Scope includes the entire employment lifecycle:</a:t>
            </a:r>
          </a:p>
        </p:txBody>
      </p:sp>
    </p:spTree>
    <p:extLst>
      <p:ext uri="{BB962C8B-B14F-4D97-AF65-F5344CB8AC3E}">
        <p14:creationId xmlns:p14="http://schemas.microsoft.com/office/powerpoint/2010/main" val="1084402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AsOne/>
      </p:bldGraphic>
      <p:bldP spid="34" grpId="0" animBg="1"/>
      <p:bldP spid="35" grpId="0" animBg="1"/>
      <p:bldP spid="36" grpId="0" animBg="1"/>
      <p:bldP spid="37" grpId="0" animBg="1"/>
      <p:bldP spid="3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261259"/>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60176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D0894C6-E6F1-84DB-15A5-7C32E3F3A026}"/>
              </a:ext>
            </a:extLst>
          </p:cNvPr>
          <p:cNvSpPr>
            <a:spLocks noGrp="1"/>
          </p:cNvSpPr>
          <p:nvPr>
            <p:ph type="title"/>
          </p:nvPr>
        </p:nvSpPr>
        <p:spPr>
          <a:xfrm>
            <a:off x="443789" y="348193"/>
            <a:ext cx="9601200" cy="1485900"/>
          </a:xfrm>
        </p:spPr>
        <p:txBody>
          <a:bodyPr/>
          <a:lstStyle/>
          <a:p>
            <a:r>
              <a:rPr lang="en-US" dirty="0">
                <a:latin typeface="Rockwell" panose="02060603020205020403" pitchFamily="18" charset="0"/>
              </a:rPr>
              <a:t>Public Sector Supporting Practices</a:t>
            </a:r>
          </a:p>
        </p:txBody>
      </p:sp>
      <p:sp>
        <p:nvSpPr>
          <p:cNvPr id="11" name="Content Placeholder 2">
            <a:extLst>
              <a:ext uri="{FF2B5EF4-FFF2-40B4-BE49-F238E27FC236}">
                <a16:creationId xmlns:a16="http://schemas.microsoft.com/office/drawing/2014/main" id="{D5E2F56B-18EF-E89E-7F48-CFF65DA5FCDA}"/>
              </a:ext>
            </a:extLst>
          </p:cNvPr>
          <p:cNvSpPr>
            <a:spLocks noGrp="1"/>
          </p:cNvSpPr>
          <p:nvPr>
            <p:ph idx="1"/>
          </p:nvPr>
        </p:nvSpPr>
        <p:spPr>
          <a:xfrm>
            <a:off x="892554" y="1084577"/>
            <a:ext cx="10990636" cy="5760250"/>
          </a:xfrm>
        </p:spPr>
        <p:txBody>
          <a:bodyPr>
            <a:normAutofit/>
          </a:bodyPr>
          <a:lstStyle/>
          <a:p>
            <a:pPr lvl="0"/>
            <a:r>
              <a:rPr lang="en-US" dirty="0"/>
              <a:t>Leverage Special Hiring Authorities - Federal</a:t>
            </a:r>
          </a:p>
          <a:p>
            <a:pPr lvl="1"/>
            <a:r>
              <a:rPr lang="en-US" dirty="0"/>
              <a:t>Veterans</a:t>
            </a:r>
          </a:p>
          <a:p>
            <a:pPr lvl="2"/>
            <a:r>
              <a:rPr lang="en-US" sz="1400" dirty="0"/>
              <a:t>Veterans’ Recruitment Appointment (VRA)</a:t>
            </a:r>
          </a:p>
          <a:p>
            <a:pPr lvl="2"/>
            <a:r>
              <a:rPr lang="en-US" sz="1400" dirty="0"/>
              <a:t>Veterans Employment Opportunity Act (VEOA)</a:t>
            </a:r>
          </a:p>
          <a:p>
            <a:pPr lvl="2"/>
            <a:r>
              <a:rPr lang="en-US" sz="1400" dirty="0"/>
              <a:t>Schedule A Appointment Authority</a:t>
            </a:r>
          </a:p>
          <a:p>
            <a:pPr lvl="2"/>
            <a:r>
              <a:rPr lang="en-US" sz="1400" dirty="0"/>
              <a:t>30% or More Disabled Veteran</a:t>
            </a:r>
          </a:p>
          <a:p>
            <a:pPr lvl="2"/>
            <a:r>
              <a:rPr lang="en-US" sz="1400" dirty="0"/>
              <a:t>Disabled Veterans Enrolled in VA Training Program</a:t>
            </a:r>
          </a:p>
          <a:p>
            <a:pPr lvl="2"/>
            <a:r>
              <a:rPr lang="en-US" sz="1400" dirty="0"/>
              <a:t>Executive Order 13518: Veteran Employment Initiative </a:t>
            </a:r>
          </a:p>
          <a:p>
            <a:pPr lvl="1"/>
            <a:r>
              <a:rPr lang="en-US" dirty="0"/>
              <a:t>Military Spouses</a:t>
            </a:r>
          </a:p>
          <a:p>
            <a:pPr lvl="2"/>
            <a:r>
              <a:rPr lang="en-US" sz="1400" dirty="0"/>
              <a:t>Executive Order 13832: Enhancing Noncompetitive Civil Service Appointments of Military Spouses</a:t>
            </a:r>
          </a:p>
          <a:p>
            <a:pPr lvl="2"/>
            <a:r>
              <a:rPr lang="en-US" sz="1400" dirty="0"/>
              <a:t>Appointment of military spouses (5 US Code § 3330d)</a:t>
            </a:r>
          </a:p>
          <a:p>
            <a:pPr lvl="0"/>
            <a:r>
              <a:rPr lang="en-US" dirty="0"/>
              <a:t>Lean into your Veteran Employment Program Office (VEPO) – Federal</a:t>
            </a:r>
          </a:p>
          <a:p>
            <a:pPr lvl="1"/>
            <a:r>
              <a:rPr lang="en-US" dirty="0"/>
              <a:t>Effectively organize – State Department example</a:t>
            </a:r>
          </a:p>
          <a:p>
            <a:pPr lvl="0"/>
            <a:r>
              <a:rPr lang="en-US" dirty="0"/>
              <a:t>Leverage Employer Support of the Guard and Reserve (ESGR) – All levels of government</a:t>
            </a:r>
          </a:p>
          <a:p>
            <a:pPr lvl="1"/>
            <a:r>
              <a:rPr lang="en-US" dirty="0"/>
              <a:t>Employer awards</a:t>
            </a:r>
          </a:p>
          <a:p>
            <a:pPr lvl="1"/>
            <a:r>
              <a:rPr lang="en-US" dirty="0"/>
              <a:t>Resolution of military commitment conflicts</a:t>
            </a:r>
          </a:p>
        </p:txBody>
      </p:sp>
      <p:pic>
        <p:nvPicPr>
          <p:cNvPr id="23" name="Graphic 22" descr="Star">
            <a:extLst>
              <a:ext uri="{FF2B5EF4-FFF2-40B4-BE49-F238E27FC236}">
                <a16:creationId xmlns:a16="http://schemas.microsoft.com/office/drawing/2014/main" id="{51421534-632E-D404-F132-3480FAF6D6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6590" y="992540"/>
            <a:ext cx="2006600" cy="2006600"/>
          </a:xfrm>
          <a:prstGeom prst="rect">
            <a:avLst/>
          </a:prstGeom>
        </p:spPr>
      </p:pic>
    </p:spTree>
    <p:extLst>
      <p:ext uri="{BB962C8B-B14F-4D97-AF65-F5344CB8AC3E}">
        <p14:creationId xmlns:p14="http://schemas.microsoft.com/office/powerpoint/2010/main" val="3783855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261259"/>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59172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D0894C6-E6F1-84DB-15A5-7C32E3F3A026}"/>
              </a:ext>
            </a:extLst>
          </p:cNvPr>
          <p:cNvSpPr>
            <a:spLocks noGrp="1"/>
          </p:cNvSpPr>
          <p:nvPr>
            <p:ph type="title"/>
          </p:nvPr>
        </p:nvSpPr>
        <p:spPr>
          <a:xfrm>
            <a:off x="443789" y="348193"/>
            <a:ext cx="9601200" cy="1485900"/>
          </a:xfrm>
        </p:spPr>
        <p:txBody>
          <a:bodyPr/>
          <a:lstStyle/>
          <a:p>
            <a:r>
              <a:rPr lang="en-US" dirty="0">
                <a:latin typeface="Rockwell" panose="02060603020205020403" pitchFamily="18" charset="0"/>
              </a:rPr>
              <a:t>Public Sector Supporting Practices</a:t>
            </a:r>
          </a:p>
        </p:txBody>
      </p:sp>
      <p:sp>
        <p:nvSpPr>
          <p:cNvPr id="11" name="Content Placeholder 2">
            <a:extLst>
              <a:ext uri="{FF2B5EF4-FFF2-40B4-BE49-F238E27FC236}">
                <a16:creationId xmlns:a16="http://schemas.microsoft.com/office/drawing/2014/main" id="{D5E2F56B-18EF-E89E-7F48-CFF65DA5FCDA}"/>
              </a:ext>
            </a:extLst>
          </p:cNvPr>
          <p:cNvSpPr>
            <a:spLocks noGrp="1"/>
          </p:cNvSpPr>
          <p:nvPr>
            <p:ph idx="1"/>
          </p:nvPr>
        </p:nvSpPr>
        <p:spPr>
          <a:xfrm>
            <a:off x="892554" y="1014235"/>
            <a:ext cx="10602759" cy="5760250"/>
          </a:xfrm>
        </p:spPr>
        <p:txBody>
          <a:bodyPr>
            <a:normAutofit/>
          </a:bodyPr>
          <a:lstStyle/>
          <a:p>
            <a:r>
              <a:rPr lang="en-US" dirty="0"/>
              <a:t>Utilize additional sources of veteran talent</a:t>
            </a:r>
          </a:p>
          <a:p>
            <a:pPr lvl="1"/>
            <a:r>
              <a:rPr lang="en-US" dirty="0"/>
              <a:t>Military scholars fellowships (all levels of government)</a:t>
            </a:r>
          </a:p>
          <a:p>
            <a:pPr lvl="2"/>
            <a:r>
              <a:rPr lang="en-US" sz="1400" dirty="0"/>
              <a:t>Council on Foreign Relations (CFR) Military Fellowship</a:t>
            </a:r>
          </a:p>
          <a:p>
            <a:pPr lvl="2"/>
            <a:r>
              <a:rPr lang="en-US" sz="1400" dirty="0"/>
              <a:t>White House Fellowship</a:t>
            </a:r>
          </a:p>
          <a:p>
            <a:pPr lvl="2"/>
            <a:r>
              <a:rPr lang="en-US" sz="1400" dirty="0"/>
              <a:t>Veterans of Foreign Wars (VFW) – Student Veterans of America (SVA) Legislative Fellowship</a:t>
            </a:r>
          </a:p>
          <a:p>
            <a:pPr lvl="2"/>
            <a:r>
              <a:rPr lang="en-US" sz="1400" dirty="0"/>
              <a:t>Anna </a:t>
            </a:r>
            <a:r>
              <a:rPr lang="en-US" sz="1400" dirty="0" err="1"/>
              <a:t>Sobol</a:t>
            </a:r>
            <a:r>
              <a:rPr lang="en-US" sz="1400" dirty="0"/>
              <a:t> Levy Foundation Fellowship</a:t>
            </a:r>
          </a:p>
          <a:p>
            <a:pPr lvl="2"/>
            <a:r>
              <a:rPr lang="en-US" sz="1400" dirty="0"/>
              <a:t>Department of Homeland Security’s Secretary’s Honors Program</a:t>
            </a:r>
          </a:p>
          <a:p>
            <a:pPr lvl="2"/>
            <a:r>
              <a:rPr lang="en-US" sz="1400" dirty="0"/>
              <a:t>The Smith Richardson Foundation Strategy and Policy Fellows Program</a:t>
            </a:r>
          </a:p>
          <a:p>
            <a:pPr lvl="2"/>
            <a:r>
              <a:rPr lang="en-US" sz="1400" dirty="0" err="1"/>
              <a:t>Hertog</a:t>
            </a:r>
            <a:r>
              <a:rPr lang="en-US" sz="1400" dirty="0"/>
              <a:t> War Studies Program</a:t>
            </a:r>
          </a:p>
          <a:p>
            <a:pPr lvl="2"/>
            <a:r>
              <a:rPr lang="en-US" sz="1400" dirty="0" err="1"/>
              <a:t>Belfer</a:t>
            </a:r>
            <a:r>
              <a:rPr lang="en-US" sz="1400" dirty="0"/>
              <a:t> Center Fellowships</a:t>
            </a:r>
          </a:p>
          <a:p>
            <a:pPr lvl="1"/>
            <a:r>
              <a:rPr lang="en-US" dirty="0"/>
              <a:t>Disabled Veterans’ Outreach Program (DVOP) - all levels of government</a:t>
            </a:r>
          </a:p>
          <a:p>
            <a:pPr lvl="1"/>
            <a:r>
              <a:rPr lang="en-US" dirty="0"/>
              <a:t>Local Veterans’ Employment Representatives (LVER) program - all levels of government</a:t>
            </a:r>
          </a:p>
          <a:p>
            <a:pPr lvl="1"/>
            <a:r>
              <a:rPr lang="en-US" dirty="0"/>
              <a:t>Federal agency hiring programs</a:t>
            </a:r>
          </a:p>
          <a:p>
            <a:pPr lvl="2"/>
            <a:r>
              <a:rPr lang="en-US" sz="1400" dirty="0"/>
              <a:t>Vets-to-Feds (V2F) Program</a:t>
            </a:r>
          </a:p>
          <a:p>
            <a:pPr lvl="2"/>
            <a:r>
              <a:rPr lang="en-US" sz="1400" dirty="0"/>
              <a:t>Reintegration of Guard and Reserve Members</a:t>
            </a:r>
          </a:p>
          <a:p>
            <a:pPr lvl="2"/>
            <a:r>
              <a:rPr lang="en-US" sz="1400" dirty="0"/>
              <a:t>Disabled Veterans Affirmative Action Program</a:t>
            </a:r>
          </a:p>
          <a:p>
            <a:pPr lvl="2"/>
            <a:r>
              <a:rPr lang="en-US" sz="1400" dirty="0"/>
              <a:t>Women Veterans Hiring Initiative</a:t>
            </a:r>
          </a:p>
        </p:txBody>
      </p:sp>
      <p:pic>
        <p:nvPicPr>
          <p:cNvPr id="23" name="Graphic 22" descr="Star">
            <a:extLst>
              <a:ext uri="{FF2B5EF4-FFF2-40B4-BE49-F238E27FC236}">
                <a16:creationId xmlns:a16="http://schemas.microsoft.com/office/drawing/2014/main" id="{51421534-632E-D404-F132-3480FAF6D6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6590" y="992540"/>
            <a:ext cx="2006600" cy="2006600"/>
          </a:xfrm>
          <a:prstGeom prst="rect">
            <a:avLst/>
          </a:prstGeom>
        </p:spPr>
      </p:pic>
    </p:spTree>
    <p:extLst>
      <p:ext uri="{BB962C8B-B14F-4D97-AF65-F5344CB8AC3E}">
        <p14:creationId xmlns:p14="http://schemas.microsoft.com/office/powerpoint/2010/main" val="2431557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261259"/>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60176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D0894C6-E6F1-84DB-15A5-7C32E3F3A026}"/>
              </a:ext>
            </a:extLst>
          </p:cNvPr>
          <p:cNvSpPr>
            <a:spLocks noGrp="1"/>
          </p:cNvSpPr>
          <p:nvPr>
            <p:ph type="title"/>
          </p:nvPr>
        </p:nvSpPr>
        <p:spPr>
          <a:xfrm>
            <a:off x="443789" y="348193"/>
            <a:ext cx="9601200" cy="1485900"/>
          </a:xfrm>
        </p:spPr>
        <p:txBody>
          <a:bodyPr/>
          <a:lstStyle/>
          <a:p>
            <a:r>
              <a:rPr lang="en-US" dirty="0">
                <a:latin typeface="Rockwell" panose="02060603020205020403" pitchFamily="18" charset="0"/>
              </a:rPr>
              <a:t>Public Sector Supporting Practices</a:t>
            </a:r>
          </a:p>
        </p:txBody>
      </p:sp>
      <p:sp>
        <p:nvSpPr>
          <p:cNvPr id="11" name="Content Placeholder 2">
            <a:extLst>
              <a:ext uri="{FF2B5EF4-FFF2-40B4-BE49-F238E27FC236}">
                <a16:creationId xmlns:a16="http://schemas.microsoft.com/office/drawing/2014/main" id="{D5E2F56B-18EF-E89E-7F48-CFF65DA5FCDA}"/>
              </a:ext>
            </a:extLst>
          </p:cNvPr>
          <p:cNvSpPr>
            <a:spLocks noGrp="1"/>
          </p:cNvSpPr>
          <p:nvPr>
            <p:ph idx="1"/>
          </p:nvPr>
        </p:nvSpPr>
        <p:spPr>
          <a:xfrm>
            <a:off x="892554" y="1014235"/>
            <a:ext cx="10602759" cy="5760250"/>
          </a:xfrm>
        </p:spPr>
        <p:txBody>
          <a:bodyPr>
            <a:normAutofit/>
          </a:bodyPr>
          <a:lstStyle/>
          <a:p>
            <a:r>
              <a:rPr lang="en-US" dirty="0"/>
              <a:t>Utilize additional sources of veteran talent (continued)</a:t>
            </a:r>
          </a:p>
          <a:p>
            <a:pPr lvl="1"/>
            <a:r>
              <a:rPr lang="en-US" dirty="0"/>
              <a:t>Federally Sponsored Apprenticeship programs</a:t>
            </a:r>
          </a:p>
          <a:p>
            <a:pPr lvl="2"/>
            <a:r>
              <a:rPr lang="en-US" sz="1400" dirty="0"/>
              <a:t>Department of Labor apprenticeships (all levels of government)</a:t>
            </a:r>
          </a:p>
          <a:p>
            <a:pPr lvl="2"/>
            <a:r>
              <a:rPr lang="en-US" sz="1400" dirty="0"/>
              <a:t>Hiring Our Heroes Corporate Fellowship Program (all levels of government)</a:t>
            </a:r>
          </a:p>
          <a:p>
            <a:pPr lvl="2"/>
            <a:r>
              <a:rPr lang="en-US" sz="1400" dirty="0"/>
              <a:t>Department of Defense </a:t>
            </a:r>
            <a:r>
              <a:rPr lang="en-US" sz="1400" dirty="0" err="1"/>
              <a:t>Skillbridge</a:t>
            </a:r>
            <a:r>
              <a:rPr lang="en-US" sz="1400" dirty="0"/>
              <a:t> Program (all levels of government)</a:t>
            </a:r>
          </a:p>
          <a:p>
            <a:pPr lvl="2"/>
            <a:r>
              <a:rPr lang="en-US" sz="1400" dirty="0"/>
              <a:t>Army Career Skills Program (all levels of government)</a:t>
            </a:r>
          </a:p>
          <a:p>
            <a:pPr lvl="2"/>
            <a:r>
              <a:rPr lang="en-US" sz="1400" dirty="0"/>
              <a:t>The State Department’s Veterans Innovation Partnership (VIP) Fellowship (Federal)</a:t>
            </a:r>
          </a:p>
          <a:p>
            <a:pPr lvl="2"/>
            <a:r>
              <a:rPr lang="en-US" sz="1400" dirty="0"/>
              <a:t>The Department of Energy’s Veterans Programs (Federal)</a:t>
            </a:r>
          </a:p>
          <a:p>
            <a:pPr lvl="2"/>
            <a:r>
              <a:rPr lang="en-US" sz="1400" dirty="0"/>
              <a:t>Office of the Secretary of Defense Fellows Program (Federal)</a:t>
            </a:r>
          </a:p>
          <a:p>
            <a:pPr lvl="2"/>
            <a:r>
              <a:rPr lang="en-US" sz="1400" dirty="0"/>
              <a:t>United Services Military Apprenticeship Program (USMAP) - all levels of government</a:t>
            </a:r>
          </a:p>
          <a:p>
            <a:pPr lvl="2"/>
            <a:r>
              <a:rPr lang="en-US" sz="1400" dirty="0"/>
              <a:t>The VA’s Veteran Readiness and Employment (VR&amp;E) program (all levels of government)</a:t>
            </a:r>
            <a:endParaRPr lang="en-US" sz="1600" dirty="0"/>
          </a:p>
          <a:p>
            <a:pPr lvl="1"/>
            <a:r>
              <a:rPr lang="en-US" dirty="0"/>
              <a:t>State Vocational Rehabilitation Agencies - State and Local</a:t>
            </a:r>
          </a:p>
          <a:p>
            <a:pPr lvl="1"/>
            <a:r>
              <a:rPr lang="en-US" dirty="0"/>
              <a:t>Federal agency internships</a:t>
            </a:r>
          </a:p>
          <a:p>
            <a:pPr lvl="2"/>
            <a:r>
              <a:rPr lang="en-US" sz="1400" dirty="0"/>
              <a:t>DoD’s Operation Warfighter</a:t>
            </a:r>
          </a:p>
          <a:p>
            <a:pPr lvl="2"/>
            <a:r>
              <a:rPr lang="en-US" sz="1400" dirty="0"/>
              <a:t>Pathways</a:t>
            </a:r>
          </a:p>
          <a:p>
            <a:pPr lvl="2"/>
            <a:r>
              <a:rPr lang="en-US" sz="1400" dirty="0"/>
              <a:t>VA Intern Programs</a:t>
            </a:r>
          </a:p>
          <a:p>
            <a:pPr lvl="2"/>
            <a:endParaRPr lang="en-US" sz="1400" dirty="0"/>
          </a:p>
        </p:txBody>
      </p:sp>
      <p:pic>
        <p:nvPicPr>
          <p:cNvPr id="23" name="Graphic 22" descr="Star">
            <a:extLst>
              <a:ext uri="{FF2B5EF4-FFF2-40B4-BE49-F238E27FC236}">
                <a16:creationId xmlns:a16="http://schemas.microsoft.com/office/drawing/2014/main" id="{51421534-632E-D404-F132-3480FAF6D6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6590" y="992540"/>
            <a:ext cx="2006600" cy="2006600"/>
          </a:xfrm>
          <a:prstGeom prst="rect">
            <a:avLst/>
          </a:prstGeom>
        </p:spPr>
      </p:pic>
    </p:spTree>
    <p:extLst>
      <p:ext uri="{BB962C8B-B14F-4D97-AF65-F5344CB8AC3E}">
        <p14:creationId xmlns:p14="http://schemas.microsoft.com/office/powerpoint/2010/main" val="2662639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261259"/>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60176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D0894C6-E6F1-84DB-15A5-7C32E3F3A026}"/>
              </a:ext>
            </a:extLst>
          </p:cNvPr>
          <p:cNvSpPr>
            <a:spLocks noGrp="1"/>
          </p:cNvSpPr>
          <p:nvPr>
            <p:ph type="title"/>
          </p:nvPr>
        </p:nvSpPr>
        <p:spPr>
          <a:xfrm>
            <a:off x="443789" y="348193"/>
            <a:ext cx="9601200" cy="1485900"/>
          </a:xfrm>
        </p:spPr>
        <p:txBody>
          <a:bodyPr/>
          <a:lstStyle/>
          <a:p>
            <a:r>
              <a:rPr lang="en-US" dirty="0">
                <a:latin typeface="Rockwell" panose="02060603020205020403" pitchFamily="18" charset="0"/>
              </a:rPr>
              <a:t>Public Sector Supporting Practices</a:t>
            </a:r>
          </a:p>
        </p:txBody>
      </p:sp>
      <p:sp>
        <p:nvSpPr>
          <p:cNvPr id="11" name="Content Placeholder 2">
            <a:extLst>
              <a:ext uri="{FF2B5EF4-FFF2-40B4-BE49-F238E27FC236}">
                <a16:creationId xmlns:a16="http://schemas.microsoft.com/office/drawing/2014/main" id="{D5E2F56B-18EF-E89E-7F48-CFF65DA5FCDA}"/>
              </a:ext>
            </a:extLst>
          </p:cNvPr>
          <p:cNvSpPr>
            <a:spLocks noGrp="1"/>
          </p:cNvSpPr>
          <p:nvPr>
            <p:ph idx="1"/>
          </p:nvPr>
        </p:nvSpPr>
        <p:spPr>
          <a:xfrm>
            <a:off x="892554" y="1014235"/>
            <a:ext cx="10990636" cy="5760250"/>
          </a:xfrm>
        </p:spPr>
        <p:txBody>
          <a:bodyPr>
            <a:normAutofit/>
          </a:bodyPr>
          <a:lstStyle/>
          <a:p>
            <a:r>
              <a:rPr lang="en-US" dirty="0"/>
              <a:t>Employee Assistance Programs (EAP)</a:t>
            </a:r>
          </a:p>
          <a:p>
            <a:pPr lvl="1"/>
            <a:r>
              <a:rPr lang="en-US" dirty="0"/>
              <a:t>Federal - mandatory</a:t>
            </a:r>
          </a:p>
          <a:p>
            <a:pPr lvl="1"/>
            <a:r>
              <a:rPr lang="en-US" dirty="0"/>
              <a:t>State &amp; Local</a:t>
            </a:r>
          </a:p>
          <a:p>
            <a:r>
              <a:rPr lang="en-US" dirty="0"/>
              <a:t>Veterans’ Preference in Reductions in Force (RIFs, Federal)</a:t>
            </a:r>
          </a:p>
          <a:p>
            <a:r>
              <a:rPr lang="en-US" dirty="0"/>
              <a:t>Lessons Learned &amp; Continuous Improvement</a:t>
            </a:r>
          </a:p>
          <a:p>
            <a:pPr lvl="1"/>
            <a:r>
              <a:rPr lang="en-US" dirty="0"/>
              <a:t>National Veteran Workforce Development Conference (NVWDC) – all levels of government</a:t>
            </a:r>
          </a:p>
          <a:p>
            <a:pPr lvl="1"/>
            <a:r>
              <a:rPr lang="en-US" dirty="0"/>
              <a:t>Chief Human Capital Officers Council webpage (Federal)</a:t>
            </a:r>
          </a:p>
          <a:p>
            <a:pPr lvl="1"/>
            <a:r>
              <a:rPr lang="en-US" dirty="0"/>
              <a:t>US Office of Personnel Management’s Reintegration Framework for Guard and Reserve members (all levels of government)</a:t>
            </a:r>
          </a:p>
          <a:p>
            <a:r>
              <a:rPr lang="en-US" dirty="0"/>
              <a:t>Awards</a:t>
            </a:r>
          </a:p>
          <a:p>
            <a:pPr lvl="1"/>
            <a:r>
              <a:rPr lang="en-US" dirty="0"/>
              <a:t>DOL’s HIRE Vets Medallion Program</a:t>
            </a:r>
          </a:p>
          <a:p>
            <a:pPr lvl="1"/>
            <a:r>
              <a:rPr lang="en-US" dirty="0"/>
              <a:t>ESGR Awards</a:t>
            </a:r>
          </a:p>
          <a:p>
            <a:pPr lvl="1"/>
            <a:r>
              <a:rPr lang="en-US" dirty="0"/>
              <a:t>VETS Indexes</a:t>
            </a:r>
          </a:p>
          <a:p>
            <a:pPr lvl="2"/>
            <a:endParaRPr lang="en-US" sz="1400" dirty="0"/>
          </a:p>
        </p:txBody>
      </p:sp>
      <p:pic>
        <p:nvPicPr>
          <p:cNvPr id="23" name="Graphic 22" descr="Star">
            <a:extLst>
              <a:ext uri="{FF2B5EF4-FFF2-40B4-BE49-F238E27FC236}">
                <a16:creationId xmlns:a16="http://schemas.microsoft.com/office/drawing/2014/main" id="{51421534-632E-D404-F132-3480FAF6D6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6590" y="992540"/>
            <a:ext cx="2006600" cy="2006600"/>
          </a:xfrm>
          <a:prstGeom prst="rect">
            <a:avLst/>
          </a:prstGeom>
        </p:spPr>
      </p:pic>
    </p:spTree>
    <p:extLst>
      <p:ext uri="{BB962C8B-B14F-4D97-AF65-F5344CB8AC3E}">
        <p14:creationId xmlns:p14="http://schemas.microsoft.com/office/powerpoint/2010/main" val="620732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Group success">
            <a:extLst>
              <a:ext uri="{FF2B5EF4-FFF2-40B4-BE49-F238E27FC236}">
                <a16:creationId xmlns:a16="http://schemas.microsoft.com/office/drawing/2014/main" id="{26BCCE31-A540-60A7-CFEB-35C58203D1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74908" y="-76199"/>
            <a:ext cx="1385595" cy="1385595"/>
          </a:xfrm>
          <a:prstGeom prst="rect">
            <a:avLst/>
          </a:prstGeom>
        </p:spPr>
      </p:pic>
      <p:sp>
        <p:nvSpPr>
          <p:cNvPr id="3" name="Title 1">
            <a:extLst>
              <a:ext uri="{FF2B5EF4-FFF2-40B4-BE49-F238E27FC236}">
                <a16:creationId xmlns:a16="http://schemas.microsoft.com/office/drawing/2014/main" id="{B8D2E616-5E4A-4ABA-2E0F-22558632AAF5}"/>
              </a:ext>
            </a:extLst>
          </p:cNvPr>
          <p:cNvSpPr>
            <a:spLocks noGrp="1"/>
          </p:cNvSpPr>
          <p:nvPr>
            <p:ph type="title"/>
          </p:nvPr>
        </p:nvSpPr>
        <p:spPr>
          <a:xfrm>
            <a:off x="776694" y="236624"/>
            <a:ext cx="10196106" cy="1485900"/>
          </a:xfrm>
        </p:spPr>
        <p:txBody>
          <a:bodyPr/>
          <a:lstStyle/>
          <a:p>
            <a:r>
              <a:rPr lang="en-US" dirty="0">
                <a:latin typeface="Rockwell" panose="02060603020205020403" pitchFamily="18" charset="0"/>
              </a:rPr>
              <a:t>Keys to Success</a:t>
            </a:r>
          </a:p>
        </p:txBody>
      </p:sp>
      <p:sp>
        <p:nvSpPr>
          <p:cNvPr id="4" name="Content Placeholder 2">
            <a:extLst>
              <a:ext uri="{FF2B5EF4-FFF2-40B4-BE49-F238E27FC236}">
                <a16:creationId xmlns:a16="http://schemas.microsoft.com/office/drawing/2014/main" id="{C024518D-1FCA-0C69-D3D2-4D79FFC6FC58}"/>
              </a:ext>
            </a:extLst>
          </p:cNvPr>
          <p:cNvSpPr>
            <a:spLocks noGrp="1"/>
          </p:cNvSpPr>
          <p:nvPr>
            <p:ph idx="1"/>
          </p:nvPr>
        </p:nvSpPr>
        <p:spPr>
          <a:xfrm>
            <a:off x="776694" y="1047168"/>
            <a:ext cx="10320985" cy="5434314"/>
          </a:xfrm>
        </p:spPr>
        <p:txBody>
          <a:bodyPr>
            <a:normAutofit fontScale="92500" lnSpcReduction="10000"/>
          </a:bodyPr>
          <a:lstStyle/>
          <a:p>
            <a:r>
              <a:rPr lang="en-US" dirty="0"/>
              <a:t>Support focused hiring efforts on veterans of all backgrounds, as well as their spouses. Support military spouse employment with child care options and flexible schedules.</a:t>
            </a:r>
          </a:p>
          <a:p>
            <a:r>
              <a:rPr lang="en-US" dirty="0"/>
              <a:t>Leverage the veterans you already have in-house in doing all of the above (i.e., internal referrals, mentoring, BRG leadership, training leads, etc.)</a:t>
            </a:r>
          </a:p>
          <a:p>
            <a:r>
              <a:rPr lang="en-US" dirty="0"/>
              <a:t>Utilize Purepost, the best way to match talent to your open requirements (www.purepost.co)</a:t>
            </a:r>
          </a:p>
          <a:p>
            <a:r>
              <a:rPr lang="en-US" dirty="0"/>
              <a:t>Encourage veterans to self-identify &amp; read </a:t>
            </a:r>
            <a:r>
              <a:rPr lang="en-US" b="1" i="1" dirty="0"/>
              <a:t>Mission Transition</a:t>
            </a:r>
            <a:endParaRPr lang="en-US" b="1" i="1" dirty="0">
              <a:solidFill>
                <a:schemeClr val="tx1"/>
              </a:solidFill>
            </a:endParaRPr>
          </a:p>
          <a:p>
            <a:r>
              <a:rPr lang="en-US" dirty="0"/>
              <a:t>Educate your employees @ veterans, especially managers and peers of veteran hires</a:t>
            </a:r>
          </a:p>
          <a:p>
            <a:r>
              <a:rPr lang="en-US" dirty="0"/>
              <a:t>Train recruiters and interviewers of veterans; have them read </a:t>
            </a:r>
            <a:r>
              <a:rPr lang="en-US" b="1" i="1" dirty="0"/>
              <a:t>Hiring Veterans</a:t>
            </a:r>
          </a:p>
          <a:p>
            <a:r>
              <a:rPr lang="en-US" dirty="0"/>
              <a:t>Make the culture of your organization transparent to veteran candidates.</a:t>
            </a:r>
          </a:p>
          <a:p>
            <a:r>
              <a:rPr lang="en-US" dirty="0"/>
              <a:t>Leverage apprenticeship or rotational onboarding programs and Veteran Collaboratives</a:t>
            </a:r>
          </a:p>
          <a:p>
            <a:r>
              <a:rPr lang="en-US" dirty="0"/>
              <a:t>Team with ESGR and leverage their support of your Reserve Component employees</a:t>
            </a:r>
          </a:p>
          <a:p>
            <a:r>
              <a:rPr lang="en-US" dirty="0"/>
              <a:t>Identify relevant events (Veterans Day, Memorial Day, etc.) and celebrate success</a:t>
            </a:r>
          </a:p>
          <a:p>
            <a:r>
              <a:rPr lang="en-US" dirty="0"/>
              <a:t>Apply to all applicable military initiative recognition programs and for applicable tax incentives</a:t>
            </a:r>
          </a:p>
          <a:p>
            <a:r>
              <a:rPr lang="en-US" dirty="0"/>
              <a:t>Incorporate an experienced external advisor to enable your program’s success</a:t>
            </a:r>
          </a:p>
          <a:p>
            <a:endParaRPr lang="en-US" dirty="0"/>
          </a:p>
        </p:txBody>
      </p:sp>
    </p:spTree>
    <p:extLst>
      <p:ext uri="{BB962C8B-B14F-4D97-AF65-F5344CB8AC3E}">
        <p14:creationId xmlns:p14="http://schemas.microsoft.com/office/powerpoint/2010/main" val="92737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1411286"/>
            <a:ext cx="5897880" cy="5315681"/>
          </a:xfrm>
        </p:spPr>
        <p:txBody>
          <a:bodyPr>
            <a:normAutofit/>
          </a:bodyPr>
          <a:lstStyle/>
          <a:p>
            <a:pPr marL="0" indent="0" algn="ctr">
              <a:buNone/>
            </a:pPr>
            <a:r>
              <a:rPr lang="en-US" sz="4000" dirty="0">
                <a:latin typeface="+mj-lt"/>
                <a:cs typeface="Aharoni" panose="02010803020104030203" pitchFamily="2" charset="-79"/>
              </a:rPr>
              <a:t>Are veterans </a:t>
            </a:r>
            <a:r>
              <a:rPr lang="en-US" sz="4000" i="1" dirty="0">
                <a:latin typeface="+mj-lt"/>
                <a:cs typeface="Aharoni" panose="02010803020104030203" pitchFamily="2" charset="-79"/>
              </a:rPr>
              <a:t>more</a:t>
            </a:r>
            <a:r>
              <a:rPr lang="en-US" sz="4000" dirty="0">
                <a:latin typeface="+mj-lt"/>
                <a:cs typeface="Aharoni" panose="02010803020104030203" pitchFamily="2" charset="-79"/>
              </a:rPr>
              <a:t> or </a:t>
            </a:r>
            <a:r>
              <a:rPr lang="en-US" sz="4000" i="1" dirty="0">
                <a:latin typeface="+mj-lt"/>
                <a:cs typeface="Aharoni" panose="02010803020104030203" pitchFamily="2" charset="-79"/>
              </a:rPr>
              <a:t>less</a:t>
            </a:r>
            <a:r>
              <a:rPr lang="en-US" sz="4000" dirty="0">
                <a:latin typeface="+mj-lt"/>
                <a:cs typeface="Aharoni" panose="02010803020104030203" pitchFamily="2" charset="-79"/>
              </a:rPr>
              <a:t> educated than their civilian peers?</a:t>
            </a:r>
          </a:p>
          <a:p>
            <a:pPr marL="0" indent="0">
              <a:buNone/>
            </a:pPr>
            <a:endParaRPr lang="en-US" dirty="0">
              <a:latin typeface="Garamond" panose="02020404030301010803" pitchFamily="18" charset="0"/>
            </a:endParaRPr>
          </a:p>
        </p:txBody>
      </p:sp>
      <p:sp>
        <p:nvSpPr>
          <p:cNvPr id="2" name="Rectangle: Rounded Corners 1">
            <a:extLst>
              <a:ext uri="{FF2B5EF4-FFF2-40B4-BE49-F238E27FC236}">
                <a16:creationId xmlns:a16="http://schemas.microsoft.com/office/drawing/2014/main" id="{3D06DF73-ED31-30A0-7118-11035D30888C}"/>
              </a:ext>
            </a:extLst>
          </p:cNvPr>
          <p:cNvSpPr/>
          <p:nvPr/>
        </p:nvSpPr>
        <p:spPr>
          <a:xfrm>
            <a:off x="1656855" y="3365586"/>
            <a:ext cx="1291472" cy="3032892"/>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MORE</a:t>
            </a:r>
          </a:p>
        </p:txBody>
      </p:sp>
      <p:sp>
        <p:nvSpPr>
          <p:cNvPr id="3" name="Rectangle: Rounded Corners 2">
            <a:extLst>
              <a:ext uri="{FF2B5EF4-FFF2-40B4-BE49-F238E27FC236}">
                <a16:creationId xmlns:a16="http://schemas.microsoft.com/office/drawing/2014/main" id="{600903F9-6DC3-1624-A02C-3C40E8AAAADB}"/>
              </a:ext>
            </a:extLst>
          </p:cNvPr>
          <p:cNvSpPr/>
          <p:nvPr/>
        </p:nvSpPr>
        <p:spPr>
          <a:xfrm>
            <a:off x="4193844" y="3365586"/>
            <a:ext cx="1291472" cy="3032892"/>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LESS</a:t>
            </a:r>
          </a:p>
        </p:txBody>
      </p:sp>
      <p:graphicFrame>
        <p:nvGraphicFramePr>
          <p:cNvPr id="4" name="Table 5">
            <a:extLst>
              <a:ext uri="{FF2B5EF4-FFF2-40B4-BE49-F238E27FC236}">
                <a16:creationId xmlns:a16="http://schemas.microsoft.com/office/drawing/2014/main" id="{8AA1DDCD-CC68-8F80-7E0D-0298E9789E2C}"/>
              </a:ext>
            </a:extLst>
          </p:cNvPr>
          <p:cNvGraphicFramePr>
            <a:graphicFrameLocks noGrp="1"/>
          </p:cNvGraphicFramePr>
          <p:nvPr/>
        </p:nvGraphicFramePr>
        <p:xfrm>
          <a:off x="-5883256" y="3205264"/>
          <a:ext cx="5771102" cy="1010920"/>
        </p:xfrm>
        <a:graphic>
          <a:graphicData uri="http://schemas.openxmlformats.org/drawingml/2006/table">
            <a:tbl>
              <a:tblPr firstRow="1" bandRow="1">
                <a:tableStyleId>{5C22544A-7EE6-4342-B048-85BDC9FD1C3A}</a:tableStyleId>
              </a:tblPr>
              <a:tblGrid>
                <a:gridCol w="2826937">
                  <a:extLst>
                    <a:ext uri="{9D8B030D-6E8A-4147-A177-3AD203B41FA5}">
                      <a16:colId xmlns:a16="http://schemas.microsoft.com/office/drawing/2014/main" val="2722699052"/>
                    </a:ext>
                  </a:extLst>
                </a:gridCol>
                <a:gridCol w="1457009">
                  <a:extLst>
                    <a:ext uri="{9D8B030D-6E8A-4147-A177-3AD203B41FA5}">
                      <a16:colId xmlns:a16="http://schemas.microsoft.com/office/drawing/2014/main" val="3521267290"/>
                    </a:ext>
                  </a:extLst>
                </a:gridCol>
                <a:gridCol w="1487156">
                  <a:extLst>
                    <a:ext uri="{9D8B030D-6E8A-4147-A177-3AD203B41FA5}">
                      <a16:colId xmlns:a16="http://schemas.microsoft.com/office/drawing/2014/main" val="387009885"/>
                    </a:ext>
                  </a:extLst>
                </a:gridCol>
              </a:tblGrid>
              <a:tr h="370840">
                <a:tc>
                  <a:txBody>
                    <a:bodyPr/>
                    <a:lstStyle/>
                    <a:p>
                      <a:r>
                        <a:rPr lang="en-US" dirty="0"/>
                        <a:t>Statistic</a:t>
                      </a:r>
                    </a:p>
                  </a:txBody>
                  <a:tcPr>
                    <a:solidFill>
                      <a:schemeClr val="tx1"/>
                    </a:solidFill>
                  </a:tcPr>
                </a:tc>
                <a:tc>
                  <a:txBody>
                    <a:bodyPr/>
                    <a:lstStyle/>
                    <a:p>
                      <a:r>
                        <a:rPr lang="en-US" dirty="0"/>
                        <a:t>Veterans</a:t>
                      </a:r>
                    </a:p>
                  </a:txBody>
                  <a:tcPr>
                    <a:solidFill>
                      <a:schemeClr val="tx1"/>
                    </a:solidFill>
                  </a:tcPr>
                </a:tc>
                <a:tc>
                  <a:txBody>
                    <a:bodyPr/>
                    <a:lstStyle/>
                    <a:p>
                      <a:r>
                        <a:rPr lang="en-US" dirty="0"/>
                        <a:t>Non-Veterans</a:t>
                      </a:r>
                    </a:p>
                  </a:txBody>
                  <a:tcPr>
                    <a:solidFill>
                      <a:schemeClr val="tx1"/>
                    </a:solidFill>
                  </a:tcPr>
                </a:tc>
                <a:extLst>
                  <a:ext uri="{0D108BD9-81ED-4DB2-BD59-A6C34878D82A}">
                    <a16:rowId xmlns:a16="http://schemas.microsoft.com/office/drawing/2014/main" val="103204684"/>
                  </a:ext>
                </a:extLst>
              </a:tr>
              <a:tr h="370840">
                <a:tc>
                  <a:txBody>
                    <a:bodyPr/>
                    <a:lstStyle/>
                    <a:p>
                      <a:r>
                        <a:rPr lang="en-US" dirty="0"/>
                        <a:t>% with High School Degree</a:t>
                      </a:r>
                    </a:p>
                  </a:txBody>
                  <a:tcPr/>
                </a:tc>
                <a:tc>
                  <a:txBody>
                    <a:bodyPr/>
                    <a:lstStyle/>
                    <a:p>
                      <a:r>
                        <a:rPr lang="en-US" dirty="0"/>
                        <a:t>96.4%</a:t>
                      </a:r>
                    </a:p>
                  </a:txBody>
                  <a:tcPr/>
                </a:tc>
                <a:tc>
                  <a:txBody>
                    <a:bodyPr/>
                    <a:lstStyle/>
                    <a:p>
                      <a:r>
                        <a:rPr lang="en-US" dirty="0"/>
                        <a:t>90.6%</a:t>
                      </a:r>
                    </a:p>
                  </a:txBody>
                  <a:tcPr/>
                </a:tc>
                <a:extLst>
                  <a:ext uri="{0D108BD9-81ED-4DB2-BD59-A6C34878D82A}">
                    <a16:rowId xmlns:a16="http://schemas.microsoft.com/office/drawing/2014/main" val="1370580684"/>
                  </a:ext>
                </a:extLst>
              </a:tr>
            </a:tbl>
          </a:graphicData>
        </a:graphic>
      </p:graphicFrame>
    </p:spTree>
    <p:extLst>
      <p:ext uri="{BB962C8B-B14F-4D97-AF65-F5344CB8AC3E}">
        <p14:creationId xmlns:p14="http://schemas.microsoft.com/office/powerpoint/2010/main" val="1982471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0"/>
            <a:ext cx="10315074" cy="6875556"/>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1034981" y="-1"/>
            <a:ext cx="11355140"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DA5FF70-E636-28FB-ABED-D593E01F2220}"/>
              </a:ext>
            </a:extLst>
          </p:cNvPr>
          <p:cNvSpPr>
            <a:spLocks noGrp="1"/>
          </p:cNvSpPr>
          <p:nvPr>
            <p:ph type="title"/>
          </p:nvPr>
        </p:nvSpPr>
        <p:spPr>
          <a:xfrm>
            <a:off x="1204490" y="252167"/>
            <a:ext cx="9601200" cy="1485900"/>
          </a:xfrm>
        </p:spPr>
        <p:txBody>
          <a:bodyPr/>
          <a:lstStyle/>
          <a:p>
            <a:r>
              <a:rPr lang="en-US" dirty="0">
                <a:latin typeface="Rockwell" panose="02060603020205020403" pitchFamily="18" charset="0"/>
              </a:rPr>
              <a:t>If You Have RC Members…</a:t>
            </a:r>
          </a:p>
        </p:txBody>
      </p:sp>
      <p:sp>
        <p:nvSpPr>
          <p:cNvPr id="8" name="Content Placeholder 2">
            <a:extLst>
              <a:ext uri="{FF2B5EF4-FFF2-40B4-BE49-F238E27FC236}">
                <a16:creationId xmlns:a16="http://schemas.microsoft.com/office/drawing/2014/main" id="{001D6013-092B-A5F1-B21A-174224A626BC}"/>
              </a:ext>
            </a:extLst>
          </p:cNvPr>
          <p:cNvSpPr>
            <a:spLocks noGrp="1"/>
          </p:cNvSpPr>
          <p:nvPr>
            <p:ph idx="1"/>
          </p:nvPr>
        </p:nvSpPr>
        <p:spPr>
          <a:xfrm>
            <a:off x="1204490" y="1013746"/>
            <a:ext cx="10468466" cy="5147691"/>
          </a:xfrm>
        </p:spPr>
        <p:txBody>
          <a:bodyPr vert="horz" lIns="91440" tIns="45720" rIns="91440" bIns="45720" rtlCol="0">
            <a:noAutofit/>
          </a:bodyPr>
          <a:lstStyle/>
          <a:p>
            <a:r>
              <a:rPr lang="en-US" sz="1400" dirty="0"/>
              <a:t>Thank military members for their service, but remember to thank their families. Kids and spouses make huge sacrifices to support their deployed family member.</a:t>
            </a:r>
          </a:p>
          <a:p>
            <a:r>
              <a:rPr lang="en-US" sz="1400" dirty="0"/>
              <a:t>Send deployed service members cards and care packages. They really enjoy getting them.</a:t>
            </a:r>
          </a:p>
          <a:p>
            <a:r>
              <a:rPr lang="en-US" sz="1400" dirty="0"/>
              <a:t>Acknowledge people who have been deployed. Say something to the service members themselves, like “It’s so good to see you home with us again. What are you up to this weekend?” or to their family, “I know your son was deployed last year, and I’m so happy he’s back home now,” or “I know your uncle died in combat, and I’m so very sorry for your loss.”</a:t>
            </a:r>
          </a:p>
          <a:p>
            <a:r>
              <a:rPr lang="en-US" sz="1400" dirty="0"/>
              <a:t>Be available to talk and listen about things in general, including the important aspects of returning to everyday life—job, hobbies, activities, etc. A simple, “How are you doing” or “How’s the job search going?” can be very comforting.</a:t>
            </a:r>
          </a:p>
          <a:p>
            <a:r>
              <a:rPr lang="en-US" sz="1400" dirty="0"/>
              <a:t>Engage in community activities. Some military members return to a huge network of friends and family; others do not. Arrange outings to baseball games, museums, or the movies.</a:t>
            </a:r>
          </a:p>
          <a:p>
            <a:r>
              <a:rPr lang="en-US" sz="1400" dirty="0"/>
              <a:t>Offer help in specific ways. Rather than saying “Let me know if I can help…” say, “I’d like to babysit for you this weekend—you deserve a night out.”</a:t>
            </a:r>
          </a:p>
          <a:p>
            <a:r>
              <a:rPr lang="en-US" sz="1400" dirty="0"/>
              <a:t>Help them feel like their service matters</a:t>
            </a:r>
          </a:p>
          <a:p>
            <a:r>
              <a:rPr lang="en-US" sz="1400" dirty="0"/>
              <a:t>Ensure them that, though the transition to the real world is difficult, there is a place for them </a:t>
            </a:r>
          </a:p>
          <a:p>
            <a:r>
              <a:rPr lang="en-US" sz="1400" dirty="0"/>
              <a:t>Offer a job if you or someone you know is hiring.</a:t>
            </a:r>
          </a:p>
          <a:p>
            <a:r>
              <a:rPr lang="en-US" sz="1400" dirty="0"/>
              <a:t>Encourage the use of:</a:t>
            </a:r>
          </a:p>
          <a:p>
            <a:pPr lvl="1"/>
            <a:r>
              <a:rPr lang="en-US" sz="1400" dirty="0"/>
              <a:t>My book and my website</a:t>
            </a:r>
          </a:p>
          <a:p>
            <a:pPr lvl="1"/>
            <a:r>
              <a:rPr lang="en-US" sz="1400" dirty="0"/>
              <a:t>Purepost Passports</a:t>
            </a:r>
          </a:p>
          <a:p>
            <a:pPr lvl="1"/>
            <a:r>
              <a:rPr lang="en-US" sz="1400" dirty="0"/>
              <a:t>Veteran Collaboratives</a:t>
            </a:r>
          </a:p>
          <a:p>
            <a:pPr lvl="1"/>
            <a:r>
              <a:rPr lang="en-US" sz="1400" dirty="0"/>
              <a:t>Internships or Apprenticeships</a:t>
            </a:r>
          </a:p>
        </p:txBody>
      </p:sp>
      <p:pic>
        <p:nvPicPr>
          <p:cNvPr id="9" name="Picture 8">
            <a:extLst>
              <a:ext uri="{FF2B5EF4-FFF2-40B4-BE49-F238E27FC236}">
                <a16:creationId xmlns:a16="http://schemas.microsoft.com/office/drawing/2014/main" id="{B13A646D-F6C0-995E-E649-019ECEFFFC73}"/>
              </a:ext>
            </a:extLst>
          </p:cNvPr>
          <p:cNvPicPr>
            <a:picLocks noChangeAspect="1"/>
          </p:cNvPicPr>
          <p:nvPr/>
        </p:nvPicPr>
        <p:blipFill>
          <a:blip r:embed="rId4"/>
          <a:stretch>
            <a:fillRect/>
          </a:stretch>
        </p:blipFill>
        <p:spPr>
          <a:xfrm>
            <a:off x="7558674" y="5459003"/>
            <a:ext cx="4449832" cy="603746"/>
          </a:xfrm>
          <a:prstGeom prst="rect">
            <a:avLst/>
          </a:prstGeom>
        </p:spPr>
      </p:pic>
      <p:pic>
        <p:nvPicPr>
          <p:cNvPr id="10" name="Picture 9">
            <a:extLst>
              <a:ext uri="{FF2B5EF4-FFF2-40B4-BE49-F238E27FC236}">
                <a16:creationId xmlns:a16="http://schemas.microsoft.com/office/drawing/2014/main" id="{EEE721A3-0405-4D39-32B8-A729FB22108C}"/>
              </a:ext>
            </a:extLst>
          </p:cNvPr>
          <p:cNvPicPr>
            <a:picLocks noChangeAspect="1"/>
          </p:cNvPicPr>
          <p:nvPr/>
        </p:nvPicPr>
        <p:blipFill rotWithShape="1">
          <a:blip r:embed="rId5"/>
          <a:srcRect l="14058" t="8489" r="13925" b="7624"/>
          <a:stretch/>
        </p:blipFill>
        <p:spPr>
          <a:xfrm>
            <a:off x="11226830" y="4050558"/>
            <a:ext cx="909920" cy="1371600"/>
          </a:xfrm>
          <a:prstGeom prst="rect">
            <a:avLst/>
          </a:prstGeom>
          <a:solidFill>
            <a:schemeClr val="tx1"/>
          </a:solidFill>
        </p:spPr>
      </p:pic>
      <p:pic>
        <p:nvPicPr>
          <p:cNvPr id="11" name="Picture 2" descr="DOD SkillBridge">
            <a:extLst>
              <a:ext uri="{FF2B5EF4-FFF2-40B4-BE49-F238E27FC236}">
                <a16:creationId xmlns:a16="http://schemas.microsoft.com/office/drawing/2014/main" id="{DBBBB36A-BC1D-3F7F-0EF0-7CB916D00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3147" y="5040374"/>
            <a:ext cx="4445000" cy="381000"/>
          </a:xfrm>
          <a:prstGeom prst="rect">
            <a:avLst/>
          </a:prstGeom>
          <a:solidFill>
            <a:schemeClr val="tx1"/>
          </a:solidFill>
        </p:spPr>
      </p:pic>
      <p:sp>
        <p:nvSpPr>
          <p:cNvPr id="13" name="Rounded Rectangle 8">
            <a:extLst>
              <a:ext uri="{FF2B5EF4-FFF2-40B4-BE49-F238E27FC236}">
                <a16:creationId xmlns:a16="http://schemas.microsoft.com/office/drawing/2014/main" id="{A3B48323-A866-192E-CCA8-7775E0030CD8}"/>
              </a:ext>
            </a:extLst>
          </p:cNvPr>
          <p:cNvSpPr/>
          <p:nvPr/>
        </p:nvSpPr>
        <p:spPr>
          <a:xfrm>
            <a:off x="8209502" y="100484"/>
            <a:ext cx="3999529" cy="863022"/>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Watch this PsychArmor video:</a:t>
            </a:r>
          </a:p>
          <a:p>
            <a:pPr algn="ctr"/>
            <a:r>
              <a:rPr lang="en-US" dirty="0"/>
              <a:t> </a:t>
            </a:r>
            <a:r>
              <a:rPr lang="en-US" dirty="0">
                <a:highlight>
                  <a:srgbClr val="FFFF00"/>
                </a:highlight>
                <a:hlinkClick r:id="rId7"/>
              </a:rPr>
              <a:t>15 Things Veterans Want You to Know</a:t>
            </a:r>
            <a:endParaRPr lang="en-US" dirty="0">
              <a:highlight>
                <a:srgbClr val="FFFF00"/>
              </a:highlight>
            </a:endParaRPr>
          </a:p>
        </p:txBody>
      </p:sp>
      <p:sp>
        <p:nvSpPr>
          <p:cNvPr id="14" name="Footer Placeholder 14">
            <a:extLst>
              <a:ext uri="{FF2B5EF4-FFF2-40B4-BE49-F238E27FC236}">
                <a16:creationId xmlns:a16="http://schemas.microsoft.com/office/drawing/2014/main" id="{E82B8822-7396-F917-BF25-ED44529EE52D}"/>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3" name="Picture 2">
            <a:extLst>
              <a:ext uri="{FF2B5EF4-FFF2-40B4-BE49-F238E27FC236}">
                <a16:creationId xmlns:a16="http://schemas.microsoft.com/office/drawing/2014/main" id="{E8061CB0-16ED-6B09-D753-BB83B245C44A}"/>
              </a:ext>
            </a:extLst>
          </p:cNvPr>
          <p:cNvPicPr>
            <a:picLocks noChangeAspect="1"/>
          </p:cNvPicPr>
          <p:nvPr/>
        </p:nvPicPr>
        <p:blipFill>
          <a:blip r:embed="rId8"/>
          <a:stretch>
            <a:fillRect/>
          </a:stretch>
        </p:blipFill>
        <p:spPr>
          <a:xfrm>
            <a:off x="8701873" y="6114770"/>
            <a:ext cx="2741986" cy="691209"/>
          </a:xfrm>
          <a:prstGeom prst="rect">
            <a:avLst/>
          </a:prstGeom>
        </p:spPr>
      </p:pic>
    </p:spTree>
    <p:extLst>
      <p:ext uri="{BB962C8B-B14F-4D97-AF65-F5344CB8AC3E}">
        <p14:creationId xmlns:p14="http://schemas.microsoft.com/office/powerpoint/2010/main" val="3025711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48C6F-AC53-4F8A-DE51-DF6C2A3C3FF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C4A4FFB-F532-CA0C-5DBA-11E56F4F85D3}"/>
              </a:ext>
            </a:extLst>
          </p:cNvPr>
          <p:cNvPicPr>
            <a:picLocks noGrp="1" noChangeAspect="1"/>
          </p:cNvPicPr>
          <p:nvPr>
            <p:ph idx="1"/>
          </p:nvPr>
        </p:nvPicPr>
        <p:blipFill>
          <a:blip r:embed="rId2"/>
          <a:stretch>
            <a:fillRect/>
          </a:stretch>
        </p:blipFill>
        <p:spPr>
          <a:xfrm>
            <a:off x="30144" y="-214801"/>
            <a:ext cx="5878286" cy="7661368"/>
          </a:xfrm>
        </p:spPr>
      </p:pic>
      <p:pic>
        <p:nvPicPr>
          <p:cNvPr id="7" name="Picture 6">
            <a:extLst>
              <a:ext uri="{FF2B5EF4-FFF2-40B4-BE49-F238E27FC236}">
                <a16:creationId xmlns:a16="http://schemas.microsoft.com/office/drawing/2014/main" id="{3B5B00E7-8E0A-D811-9BA8-5D89261EDC70}"/>
              </a:ext>
            </a:extLst>
          </p:cNvPr>
          <p:cNvPicPr>
            <a:picLocks noChangeAspect="1"/>
          </p:cNvPicPr>
          <p:nvPr/>
        </p:nvPicPr>
        <p:blipFill>
          <a:blip r:embed="rId3"/>
          <a:stretch>
            <a:fillRect/>
          </a:stretch>
        </p:blipFill>
        <p:spPr>
          <a:xfrm>
            <a:off x="6270163" y="-214801"/>
            <a:ext cx="5893361" cy="7661368"/>
          </a:xfrm>
          <a:prstGeom prst="rect">
            <a:avLst/>
          </a:prstGeom>
        </p:spPr>
      </p:pic>
    </p:spTree>
    <p:extLst>
      <p:ext uri="{BB962C8B-B14F-4D97-AF65-F5344CB8AC3E}">
        <p14:creationId xmlns:p14="http://schemas.microsoft.com/office/powerpoint/2010/main" val="15514323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7864" y="0"/>
            <a:ext cx="12390120" cy="63715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383570-6CFF-9346-213C-260B140E0800}"/>
              </a:ext>
            </a:extLst>
          </p:cNvPr>
          <p:cNvSpPr>
            <a:spLocks noGrp="1"/>
          </p:cNvSpPr>
          <p:nvPr>
            <p:ph type="title"/>
          </p:nvPr>
        </p:nvSpPr>
        <p:spPr>
          <a:xfrm>
            <a:off x="367589" y="267983"/>
            <a:ext cx="9601200" cy="1485900"/>
          </a:xfrm>
        </p:spPr>
        <p:txBody>
          <a:bodyPr/>
          <a:lstStyle/>
          <a:p>
            <a:r>
              <a:rPr lang="en-US" dirty="0">
                <a:latin typeface="Rockwell" panose="02060603020205020403" pitchFamily="18" charset="0"/>
              </a:rPr>
              <a:t>Case Studies</a:t>
            </a:r>
          </a:p>
        </p:txBody>
      </p:sp>
      <p:sp>
        <p:nvSpPr>
          <p:cNvPr id="3" name="Content Placeholder 2">
            <a:extLst>
              <a:ext uri="{FF2B5EF4-FFF2-40B4-BE49-F238E27FC236}">
                <a16:creationId xmlns:a16="http://schemas.microsoft.com/office/drawing/2014/main" id="{D999B1B7-63D0-4CDF-8DFD-11BF9AB6A8D3}"/>
              </a:ext>
            </a:extLst>
          </p:cNvPr>
          <p:cNvSpPr>
            <a:spLocks noGrp="1"/>
          </p:cNvSpPr>
          <p:nvPr>
            <p:ph idx="1"/>
          </p:nvPr>
        </p:nvSpPr>
        <p:spPr>
          <a:xfrm>
            <a:off x="627584" y="1010933"/>
            <a:ext cx="9601200" cy="5214812"/>
          </a:xfrm>
        </p:spPr>
        <p:txBody>
          <a:bodyPr>
            <a:normAutofit fontScale="92500" lnSpcReduction="10000"/>
          </a:bodyPr>
          <a:lstStyle/>
          <a:p>
            <a:r>
              <a:rPr lang="en-US" dirty="0"/>
              <a:t>JPMorgan Chase</a:t>
            </a:r>
          </a:p>
          <a:p>
            <a:r>
              <a:rPr lang="en-US" dirty="0"/>
              <a:t>Prudential</a:t>
            </a:r>
          </a:p>
          <a:p>
            <a:r>
              <a:rPr lang="en-US" dirty="0"/>
              <a:t>Amazon</a:t>
            </a:r>
          </a:p>
          <a:p>
            <a:r>
              <a:rPr lang="en-US" dirty="0"/>
              <a:t>P&amp;G</a:t>
            </a:r>
          </a:p>
          <a:p>
            <a:r>
              <a:rPr lang="en-US" dirty="0"/>
              <a:t>Wal-Mart</a:t>
            </a:r>
          </a:p>
          <a:p>
            <a:r>
              <a:rPr lang="en-US" dirty="0"/>
              <a:t>Tesla</a:t>
            </a:r>
          </a:p>
          <a:p>
            <a:r>
              <a:rPr lang="en-US" dirty="0"/>
              <a:t>USAA</a:t>
            </a:r>
          </a:p>
          <a:p>
            <a:r>
              <a:rPr lang="en-US" dirty="0"/>
              <a:t>ADP</a:t>
            </a:r>
          </a:p>
          <a:p>
            <a:r>
              <a:rPr lang="en-US" dirty="0"/>
              <a:t>Schlumberger</a:t>
            </a:r>
          </a:p>
          <a:p>
            <a:r>
              <a:rPr lang="en-US" dirty="0"/>
              <a:t>Cajun Industries</a:t>
            </a:r>
          </a:p>
          <a:p>
            <a:r>
              <a:rPr lang="en-US" dirty="0"/>
              <a:t>Performance Contractors</a:t>
            </a:r>
          </a:p>
          <a:p>
            <a:r>
              <a:rPr lang="en-US" dirty="0"/>
              <a:t>State Department</a:t>
            </a:r>
          </a:p>
          <a:p>
            <a:r>
              <a:rPr lang="en-US" dirty="0"/>
              <a:t>Xavier University</a:t>
            </a:r>
          </a:p>
        </p:txBody>
      </p:sp>
      <p:pic>
        <p:nvPicPr>
          <p:cNvPr id="4" name="Picture 3" descr="A close up of a logo&#10;&#10;Description generated with very high confidence">
            <a:extLst>
              <a:ext uri="{FF2B5EF4-FFF2-40B4-BE49-F238E27FC236}">
                <a16:creationId xmlns:a16="http://schemas.microsoft.com/office/drawing/2014/main" id="{C3855531-0F18-86B5-64B4-28AC0930A36D}"/>
              </a:ext>
            </a:extLst>
          </p:cNvPr>
          <p:cNvPicPr>
            <a:picLocks noChangeAspect="1"/>
          </p:cNvPicPr>
          <p:nvPr/>
        </p:nvPicPr>
        <p:blipFill>
          <a:blip r:embed="rId4"/>
          <a:stretch>
            <a:fillRect/>
          </a:stretch>
        </p:blipFill>
        <p:spPr>
          <a:xfrm>
            <a:off x="4070684" y="1634633"/>
            <a:ext cx="2349305" cy="548640"/>
          </a:xfrm>
          <a:prstGeom prst="rect">
            <a:avLst/>
          </a:prstGeom>
          <a:solidFill>
            <a:srgbClr val="0033CC"/>
          </a:solidFill>
        </p:spPr>
      </p:pic>
      <p:pic>
        <p:nvPicPr>
          <p:cNvPr id="5" name="Picture 4" descr="A close up of a logo&#10;&#10;Description generated with high confidence">
            <a:extLst>
              <a:ext uri="{FF2B5EF4-FFF2-40B4-BE49-F238E27FC236}">
                <a16:creationId xmlns:a16="http://schemas.microsoft.com/office/drawing/2014/main" id="{5779F0F7-8C19-ADA1-0CC2-15CDB1615B76}"/>
              </a:ext>
            </a:extLst>
          </p:cNvPr>
          <p:cNvPicPr>
            <a:picLocks noChangeAspect="1"/>
          </p:cNvPicPr>
          <p:nvPr/>
        </p:nvPicPr>
        <p:blipFill rotWithShape="1">
          <a:blip r:embed="rId5"/>
          <a:srcRect t="37304" b="31740"/>
          <a:stretch/>
        </p:blipFill>
        <p:spPr>
          <a:xfrm>
            <a:off x="3833875" y="2519330"/>
            <a:ext cx="1990725" cy="616248"/>
          </a:xfrm>
          <a:prstGeom prst="rect">
            <a:avLst/>
          </a:prstGeom>
        </p:spPr>
      </p:pic>
      <p:pic>
        <p:nvPicPr>
          <p:cNvPr id="8" name="Picture 7">
            <a:extLst>
              <a:ext uri="{FF2B5EF4-FFF2-40B4-BE49-F238E27FC236}">
                <a16:creationId xmlns:a16="http://schemas.microsoft.com/office/drawing/2014/main" id="{DAF7C885-A58A-CD1F-6E45-B71565BFCE32}"/>
              </a:ext>
            </a:extLst>
          </p:cNvPr>
          <p:cNvPicPr>
            <a:picLocks noChangeAspect="1"/>
          </p:cNvPicPr>
          <p:nvPr/>
        </p:nvPicPr>
        <p:blipFill>
          <a:blip r:embed="rId6"/>
          <a:stretch>
            <a:fillRect/>
          </a:stretch>
        </p:blipFill>
        <p:spPr>
          <a:xfrm>
            <a:off x="6008509" y="2795379"/>
            <a:ext cx="822960" cy="822960"/>
          </a:xfrm>
          <a:prstGeom prst="rect">
            <a:avLst/>
          </a:prstGeom>
        </p:spPr>
      </p:pic>
      <p:pic>
        <p:nvPicPr>
          <p:cNvPr id="9" name="Picture 8">
            <a:extLst>
              <a:ext uri="{FF2B5EF4-FFF2-40B4-BE49-F238E27FC236}">
                <a16:creationId xmlns:a16="http://schemas.microsoft.com/office/drawing/2014/main" id="{D4BFEB1C-0492-1B4C-7197-A4E6B9C4FD54}"/>
              </a:ext>
            </a:extLst>
          </p:cNvPr>
          <p:cNvPicPr>
            <a:picLocks noChangeAspect="1"/>
          </p:cNvPicPr>
          <p:nvPr/>
        </p:nvPicPr>
        <p:blipFill rotWithShape="1">
          <a:blip r:embed="rId7"/>
          <a:srcRect l="1599" t="13096" r="82606" b="78594"/>
          <a:stretch/>
        </p:blipFill>
        <p:spPr>
          <a:xfrm>
            <a:off x="9067797" y="1370285"/>
            <a:ext cx="1925763" cy="569626"/>
          </a:xfrm>
          <a:prstGeom prst="rect">
            <a:avLst/>
          </a:prstGeom>
        </p:spPr>
      </p:pic>
      <p:pic>
        <p:nvPicPr>
          <p:cNvPr id="11" name="Picture 10" descr="A picture containing clipart&#10;&#10;Description generated with very high confidence">
            <a:extLst>
              <a:ext uri="{FF2B5EF4-FFF2-40B4-BE49-F238E27FC236}">
                <a16:creationId xmlns:a16="http://schemas.microsoft.com/office/drawing/2014/main" id="{71D89EC9-C107-B8EA-1903-F6A861891521}"/>
              </a:ext>
            </a:extLst>
          </p:cNvPr>
          <p:cNvPicPr>
            <a:picLocks noChangeAspect="1"/>
          </p:cNvPicPr>
          <p:nvPr/>
        </p:nvPicPr>
        <p:blipFill>
          <a:blip r:embed="rId8"/>
          <a:stretch>
            <a:fillRect/>
          </a:stretch>
        </p:blipFill>
        <p:spPr>
          <a:xfrm>
            <a:off x="6850689" y="1893651"/>
            <a:ext cx="1066800" cy="1000125"/>
          </a:xfrm>
          <a:prstGeom prst="rect">
            <a:avLst/>
          </a:prstGeom>
        </p:spPr>
      </p:pic>
      <p:pic>
        <p:nvPicPr>
          <p:cNvPr id="12" name="Graphic 11">
            <a:extLst>
              <a:ext uri="{FF2B5EF4-FFF2-40B4-BE49-F238E27FC236}">
                <a16:creationId xmlns:a16="http://schemas.microsoft.com/office/drawing/2014/main" id="{B1211603-C24F-C7D7-96FA-7FBBA99C2A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01398" y="1556341"/>
            <a:ext cx="785553" cy="822960"/>
          </a:xfrm>
          <a:prstGeom prst="rect">
            <a:avLst/>
          </a:prstGeom>
        </p:spPr>
      </p:pic>
      <p:pic>
        <p:nvPicPr>
          <p:cNvPr id="13" name="Picture 12" descr="A picture containing object, clock&#10;&#10;Description generated with very high confidence">
            <a:extLst>
              <a:ext uri="{FF2B5EF4-FFF2-40B4-BE49-F238E27FC236}">
                <a16:creationId xmlns:a16="http://schemas.microsoft.com/office/drawing/2014/main" id="{4E2905F1-6DBD-0452-63B9-417EEA336ABF}"/>
              </a:ext>
            </a:extLst>
          </p:cNvPr>
          <p:cNvPicPr>
            <a:picLocks noChangeAspect="1"/>
          </p:cNvPicPr>
          <p:nvPr/>
        </p:nvPicPr>
        <p:blipFill>
          <a:blip r:embed="rId11"/>
          <a:stretch>
            <a:fillRect/>
          </a:stretch>
        </p:blipFill>
        <p:spPr>
          <a:xfrm>
            <a:off x="4750192" y="3484154"/>
            <a:ext cx="1238866" cy="548640"/>
          </a:xfrm>
          <a:prstGeom prst="rect">
            <a:avLst/>
          </a:prstGeom>
        </p:spPr>
      </p:pic>
      <p:pic>
        <p:nvPicPr>
          <p:cNvPr id="14" name="Graphic 13">
            <a:extLst>
              <a:ext uri="{FF2B5EF4-FFF2-40B4-BE49-F238E27FC236}">
                <a16:creationId xmlns:a16="http://schemas.microsoft.com/office/drawing/2014/main" id="{523A23F1-475A-6DF6-4481-9C83175EE8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84821" y="4961075"/>
            <a:ext cx="3264338" cy="685511"/>
          </a:xfrm>
          <a:prstGeom prst="rect">
            <a:avLst/>
          </a:prstGeom>
        </p:spPr>
      </p:pic>
      <p:pic>
        <p:nvPicPr>
          <p:cNvPr id="15" name="Picture 14">
            <a:extLst>
              <a:ext uri="{FF2B5EF4-FFF2-40B4-BE49-F238E27FC236}">
                <a16:creationId xmlns:a16="http://schemas.microsoft.com/office/drawing/2014/main" id="{812CB6D5-3382-D113-B121-FD52528939B7}"/>
              </a:ext>
            </a:extLst>
          </p:cNvPr>
          <p:cNvPicPr>
            <a:picLocks noChangeAspect="1"/>
          </p:cNvPicPr>
          <p:nvPr/>
        </p:nvPicPr>
        <p:blipFill>
          <a:blip r:embed="rId14"/>
          <a:stretch>
            <a:fillRect/>
          </a:stretch>
        </p:blipFill>
        <p:spPr>
          <a:xfrm>
            <a:off x="7073840" y="3089069"/>
            <a:ext cx="2343150" cy="828675"/>
          </a:xfrm>
          <a:prstGeom prst="rect">
            <a:avLst/>
          </a:prstGeom>
        </p:spPr>
      </p:pic>
      <p:pic>
        <p:nvPicPr>
          <p:cNvPr id="17" name="Picture 16">
            <a:extLst>
              <a:ext uri="{FF2B5EF4-FFF2-40B4-BE49-F238E27FC236}">
                <a16:creationId xmlns:a16="http://schemas.microsoft.com/office/drawing/2014/main" id="{2522D68F-78BE-D612-0839-3D7A674C8FBB}"/>
              </a:ext>
            </a:extLst>
          </p:cNvPr>
          <p:cNvPicPr>
            <a:picLocks noChangeAspect="1"/>
          </p:cNvPicPr>
          <p:nvPr/>
        </p:nvPicPr>
        <p:blipFill rotWithShape="1">
          <a:blip r:embed="rId15"/>
          <a:srcRect l="10129" r="364"/>
          <a:stretch/>
        </p:blipFill>
        <p:spPr>
          <a:xfrm>
            <a:off x="5168189" y="4238386"/>
            <a:ext cx="2343836" cy="1571157"/>
          </a:xfrm>
          <a:prstGeom prst="rect">
            <a:avLst/>
          </a:prstGeom>
          <a:solidFill>
            <a:srgbClr val="000066"/>
          </a:solidFill>
        </p:spPr>
      </p:pic>
      <p:pic>
        <p:nvPicPr>
          <p:cNvPr id="18" name="Picture 17">
            <a:extLst>
              <a:ext uri="{FF2B5EF4-FFF2-40B4-BE49-F238E27FC236}">
                <a16:creationId xmlns:a16="http://schemas.microsoft.com/office/drawing/2014/main" id="{D8895196-4B9C-9D36-AA60-1973297E69B7}"/>
              </a:ext>
            </a:extLst>
          </p:cNvPr>
          <p:cNvPicPr>
            <a:picLocks noChangeAspect="1"/>
          </p:cNvPicPr>
          <p:nvPr/>
        </p:nvPicPr>
        <p:blipFill>
          <a:blip r:embed="rId16"/>
          <a:stretch>
            <a:fillRect/>
          </a:stretch>
        </p:blipFill>
        <p:spPr>
          <a:xfrm>
            <a:off x="9067797" y="2256556"/>
            <a:ext cx="1905000" cy="520700"/>
          </a:xfrm>
          <a:prstGeom prst="rect">
            <a:avLst/>
          </a:prstGeom>
        </p:spPr>
      </p:pic>
      <p:pic>
        <p:nvPicPr>
          <p:cNvPr id="21" name="Picture 20">
            <a:extLst>
              <a:ext uri="{FF2B5EF4-FFF2-40B4-BE49-F238E27FC236}">
                <a16:creationId xmlns:a16="http://schemas.microsoft.com/office/drawing/2014/main" id="{26059382-B113-7313-5410-AF092097669F}"/>
              </a:ext>
            </a:extLst>
          </p:cNvPr>
          <p:cNvPicPr>
            <a:picLocks noChangeAspect="1"/>
          </p:cNvPicPr>
          <p:nvPr/>
        </p:nvPicPr>
        <p:blipFill rotWithShape="1">
          <a:blip r:embed="rId17"/>
          <a:srcRect l="31001" r="31552" b="32533"/>
          <a:stretch/>
        </p:blipFill>
        <p:spPr>
          <a:xfrm>
            <a:off x="9143907" y="3033544"/>
            <a:ext cx="2420509" cy="1995141"/>
          </a:xfrm>
          <a:prstGeom prst="rect">
            <a:avLst/>
          </a:prstGeom>
        </p:spPr>
      </p:pic>
      <p:pic>
        <p:nvPicPr>
          <p:cNvPr id="22" name="Picture 2" descr="JPMorgan Chase &amp; Co logo">
            <a:extLst>
              <a:ext uri="{FF2B5EF4-FFF2-40B4-BE49-F238E27FC236}">
                <a16:creationId xmlns:a16="http://schemas.microsoft.com/office/drawing/2014/main" id="{1E239E03-E7E1-A06A-974A-FEF8EDBDA54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06163" y="1163075"/>
            <a:ext cx="36830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55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0"/>
            <a:ext cx="10315074" cy="6875556"/>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1491916" y="-1"/>
            <a:ext cx="10898204"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FC0587E-C205-FF6A-05FB-27E01368772C}"/>
              </a:ext>
            </a:extLst>
          </p:cNvPr>
          <p:cNvSpPr>
            <a:spLocks noGrp="1"/>
          </p:cNvSpPr>
          <p:nvPr>
            <p:ph type="title"/>
          </p:nvPr>
        </p:nvSpPr>
        <p:spPr>
          <a:xfrm>
            <a:off x="2125577" y="685800"/>
            <a:ext cx="9601200" cy="1485900"/>
          </a:xfrm>
        </p:spPr>
        <p:txBody>
          <a:bodyPr/>
          <a:lstStyle/>
          <a:p>
            <a:r>
              <a:rPr lang="en-US" dirty="0">
                <a:latin typeface="Rockwell" panose="02060603020205020403" pitchFamily="18" charset="0"/>
              </a:rPr>
              <a:t>Don’t…</a:t>
            </a:r>
          </a:p>
        </p:txBody>
      </p:sp>
      <p:sp>
        <p:nvSpPr>
          <p:cNvPr id="15" name="Content Placeholder 2">
            <a:extLst>
              <a:ext uri="{FF2B5EF4-FFF2-40B4-BE49-F238E27FC236}">
                <a16:creationId xmlns:a16="http://schemas.microsoft.com/office/drawing/2014/main" id="{4B0FB40B-A533-A64C-9DD3-82D45F2DAF8B}"/>
              </a:ext>
            </a:extLst>
          </p:cNvPr>
          <p:cNvSpPr>
            <a:spLocks noGrp="1"/>
          </p:cNvSpPr>
          <p:nvPr>
            <p:ph idx="1"/>
          </p:nvPr>
        </p:nvSpPr>
        <p:spPr>
          <a:xfrm>
            <a:off x="2125577" y="1668379"/>
            <a:ext cx="9601200" cy="4038600"/>
          </a:xfrm>
        </p:spPr>
        <p:txBody>
          <a:bodyPr>
            <a:noAutofit/>
          </a:bodyPr>
          <a:lstStyle/>
          <a:p>
            <a:r>
              <a:rPr lang="en-US" dirty="0"/>
              <a:t>Ask for specific details about combat</a:t>
            </a:r>
          </a:p>
          <a:p>
            <a:r>
              <a:rPr lang="en-US" dirty="0"/>
              <a:t>Ask a military member if he/she has shot or killed someone</a:t>
            </a:r>
          </a:p>
          <a:p>
            <a:r>
              <a:rPr lang="en-US" dirty="0"/>
              <a:t>Discuss politics or other current events involving combat</a:t>
            </a:r>
          </a:p>
          <a:p>
            <a:r>
              <a:rPr lang="en-US" dirty="0"/>
              <a:t>Confuse branches of the military</a:t>
            </a:r>
          </a:p>
          <a:p>
            <a:pPr lvl="1"/>
            <a:r>
              <a:rPr lang="en-US" dirty="0"/>
              <a:t>Army = Soldiers</a:t>
            </a:r>
          </a:p>
          <a:p>
            <a:pPr lvl="1"/>
            <a:r>
              <a:rPr lang="en-US" dirty="0"/>
              <a:t>Navy = Sailors</a:t>
            </a:r>
          </a:p>
          <a:p>
            <a:pPr lvl="1"/>
            <a:r>
              <a:rPr lang="en-US" dirty="0"/>
              <a:t>Marines = Marine</a:t>
            </a:r>
          </a:p>
          <a:p>
            <a:pPr lvl="1"/>
            <a:r>
              <a:rPr lang="en-US" dirty="0"/>
              <a:t>Air Force = Airmen/women</a:t>
            </a:r>
          </a:p>
          <a:p>
            <a:pPr lvl="1"/>
            <a:r>
              <a:rPr lang="en-US" dirty="0"/>
              <a:t>Space Force = Guardians</a:t>
            </a:r>
          </a:p>
          <a:p>
            <a:pPr lvl="1"/>
            <a:r>
              <a:rPr lang="en-US" dirty="0"/>
              <a:t>When in doubt, use the terms “service member,” “military,” or “veteran,” which apply to all branches</a:t>
            </a:r>
          </a:p>
        </p:txBody>
      </p:sp>
      <p:sp>
        <p:nvSpPr>
          <p:cNvPr id="17" name="Footer Placeholder 14">
            <a:extLst>
              <a:ext uri="{FF2B5EF4-FFF2-40B4-BE49-F238E27FC236}">
                <a16:creationId xmlns:a16="http://schemas.microsoft.com/office/drawing/2014/main" id="{76B06C8D-93B6-80F6-0AA7-68F7D16D7135}"/>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78944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790774"/>
            <a:ext cx="5897880" cy="5315681"/>
          </a:xfrm>
        </p:spPr>
        <p:txBody>
          <a:bodyPr>
            <a:normAutofit/>
          </a:bodyPr>
          <a:lstStyle/>
          <a:p>
            <a:pPr marL="0" indent="0" algn="ctr">
              <a:buNone/>
            </a:pPr>
            <a:r>
              <a:rPr lang="en-US" sz="4000" dirty="0">
                <a:latin typeface="+mj-lt"/>
                <a:cs typeface="Aharoni" panose="02010803020104030203" pitchFamily="2" charset="-79"/>
              </a:rPr>
              <a:t>Are veterans </a:t>
            </a:r>
            <a:r>
              <a:rPr lang="en-US" sz="4000" i="1" dirty="0">
                <a:latin typeface="+mj-lt"/>
                <a:cs typeface="Aharoni" panose="02010803020104030203" pitchFamily="2" charset="-79"/>
              </a:rPr>
              <a:t>more</a:t>
            </a:r>
            <a:r>
              <a:rPr lang="en-US" sz="4000" dirty="0">
                <a:latin typeface="+mj-lt"/>
                <a:cs typeface="Aharoni" panose="02010803020104030203" pitchFamily="2" charset="-79"/>
              </a:rPr>
              <a:t> or </a:t>
            </a:r>
            <a:r>
              <a:rPr lang="en-US" sz="4000" i="1" dirty="0">
                <a:latin typeface="+mj-lt"/>
                <a:cs typeface="Aharoni" panose="02010803020104030203" pitchFamily="2" charset="-79"/>
              </a:rPr>
              <a:t>less</a:t>
            </a:r>
            <a:r>
              <a:rPr lang="en-US" sz="4000" dirty="0">
                <a:latin typeface="+mj-lt"/>
                <a:cs typeface="Aharoni" panose="02010803020104030203" pitchFamily="2" charset="-79"/>
              </a:rPr>
              <a:t> educated than their civilian peers?</a:t>
            </a:r>
          </a:p>
          <a:p>
            <a:pPr marL="0" indent="0">
              <a:buNone/>
            </a:pPr>
            <a:endParaRPr lang="en-US" dirty="0">
              <a:latin typeface="Garamond" panose="02020404030301010803" pitchFamily="18" charset="0"/>
            </a:endParaRPr>
          </a:p>
        </p:txBody>
      </p:sp>
      <p:sp>
        <p:nvSpPr>
          <p:cNvPr id="8" name="TextBox 7">
            <a:extLst>
              <a:ext uri="{FF2B5EF4-FFF2-40B4-BE49-F238E27FC236}">
                <a16:creationId xmlns:a16="http://schemas.microsoft.com/office/drawing/2014/main" id="{8B84A66B-154E-C5FB-50CD-860C196B7E68}"/>
              </a:ext>
            </a:extLst>
          </p:cNvPr>
          <p:cNvSpPr txBox="1"/>
          <p:nvPr/>
        </p:nvSpPr>
        <p:spPr>
          <a:xfrm>
            <a:off x="492419" y="6142007"/>
            <a:ext cx="6430945" cy="507831"/>
          </a:xfrm>
          <a:prstGeom prst="rect">
            <a:avLst/>
          </a:prstGeom>
          <a:noFill/>
        </p:spPr>
        <p:txBody>
          <a:bodyPr wrap="square" rtlCol="0">
            <a:spAutoFit/>
          </a:bodyPr>
          <a:lstStyle/>
          <a:p>
            <a:r>
              <a:rPr lang="en-US" sz="900" dirty="0"/>
              <a:t>Source: U. S. Department of Labor, Bureau of Labor Statistics, Current Population Survey, Table 3: Employment status of persons 25 years and over by veteran status, period of service, and educational attainment, 2021 annual averages. https://www.bls.gov/news.release/vet.t03.htm. Accessed August 26, 2022.</a:t>
            </a:r>
          </a:p>
        </p:txBody>
      </p:sp>
      <p:graphicFrame>
        <p:nvGraphicFramePr>
          <p:cNvPr id="9" name="Table 5">
            <a:extLst>
              <a:ext uri="{FF2B5EF4-FFF2-40B4-BE49-F238E27FC236}">
                <a16:creationId xmlns:a16="http://schemas.microsoft.com/office/drawing/2014/main" id="{FB3D4861-8467-1C6A-32CC-86260C808D21}"/>
              </a:ext>
            </a:extLst>
          </p:cNvPr>
          <p:cNvGraphicFramePr>
            <a:graphicFrameLocks noGrp="1"/>
          </p:cNvGraphicFramePr>
          <p:nvPr/>
        </p:nvGraphicFramePr>
        <p:xfrm>
          <a:off x="822340" y="3205264"/>
          <a:ext cx="5771102" cy="1010920"/>
        </p:xfrm>
        <a:graphic>
          <a:graphicData uri="http://schemas.openxmlformats.org/drawingml/2006/table">
            <a:tbl>
              <a:tblPr firstRow="1" bandRow="1">
                <a:tableStyleId>{5C22544A-7EE6-4342-B048-85BDC9FD1C3A}</a:tableStyleId>
              </a:tblPr>
              <a:tblGrid>
                <a:gridCol w="2826937">
                  <a:extLst>
                    <a:ext uri="{9D8B030D-6E8A-4147-A177-3AD203B41FA5}">
                      <a16:colId xmlns:a16="http://schemas.microsoft.com/office/drawing/2014/main" val="2722699052"/>
                    </a:ext>
                  </a:extLst>
                </a:gridCol>
                <a:gridCol w="1457009">
                  <a:extLst>
                    <a:ext uri="{9D8B030D-6E8A-4147-A177-3AD203B41FA5}">
                      <a16:colId xmlns:a16="http://schemas.microsoft.com/office/drawing/2014/main" val="3521267290"/>
                    </a:ext>
                  </a:extLst>
                </a:gridCol>
                <a:gridCol w="1487156">
                  <a:extLst>
                    <a:ext uri="{9D8B030D-6E8A-4147-A177-3AD203B41FA5}">
                      <a16:colId xmlns:a16="http://schemas.microsoft.com/office/drawing/2014/main" val="387009885"/>
                    </a:ext>
                  </a:extLst>
                </a:gridCol>
              </a:tblGrid>
              <a:tr h="370840">
                <a:tc>
                  <a:txBody>
                    <a:bodyPr/>
                    <a:lstStyle/>
                    <a:p>
                      <a:r>
                        <a:rPr lang="en-US" dirty="0"/>
                        <a:t>Statistic</a:t>
                      </a:r>
                    </a:p>
                  </a:txBody>
                  <a:tcPr>
                    <a:solidFill>
                      <a:schemeClr val="tx1"/>
                    </a:solidFill>
                  </a:tcPr>
                </a:tc>
                <a:tc>
                  <a:txBody>
                    <a:bodyPr/>
                    <a:lstStyle/>
                    <a:p>
                      <a:r>
                        <a:rPr lang="en-US" dirty="0"/>
                        <a:t>Veterans</a:t>
                      </a:r>
                    </a:p>
                  </a:txBody>
                  <a:tcPr>
                    <a:solidFill>
                      <a:schemeClr val="tx1"/>
                    </a:solidFill>
                  </a:tcPr>
                </a:tc>
                <a:tc>
                  <a:txBody>
                    <a:bodyPr/>
                    <a:lstStyle/>
                    <a:p>
                      <a:r>
                        <a:rPr lang="en-US" dirty="0"/>
                        <a:t>Non-Veterans</a:t>
                      </a:r>
                    </a:p>
                  </a:txBody>
                  <a:tcPr>
                    <a:solidFill>
                      <a:schemeClr val="tx1"/>
                    </a:solidFill>
                  </a:tcPr>
                </a:tc>
                <a:extLst>
                  <a:ext uri="{0D108BD9-81ED-4DB2-BD59-A6C34878D82A}">
                    <a16:rowId xmlns:a16="http://schemas.microsoft.com/office/drawing/2014/main" val="103204684"/>
                  </a:ext>
                </a:extLst>
              </a:tr>
              <a:tr h="370840">
                <a:tc>
                  <a:txBody>
                    <a:bodyPr/>
                    <a:lstStyle/>
                    <a:p>
                      <a:r>
                        <a:rPr lang="en-US" dirty="0"/>
                        <a:t>% with High School Degree</a:t>
                      </a:r>
                    </a:p>
                  </a:txBody>
                  <a:tcPr/>
                </a:tc>
                <a:tc>
                  <a:txBody>
                    <a:bodyPr/>
                    <a:lstStyle/>
                    <a:p>
                      <a:r>
                        <a:rPr lang="en-US" dirty="0"/>
                        <a:t>96.4%</a:t>
                      </a:r>
                    </a:p>
                  </a:txBody>
                  <a:tcPr/>
                </a:tc>
                <a:tc>
                  <a:txBody>
                    <a:bodyPr/>
                    <a:lstStyle/>
                    <a:p>
                      <a:r>
                        <a:rPr lang="en-US" dirty="0"/>
                        <a:t>90.6%</a:t>
                      </a:r>
                    </a:p>
                  </a:txBody>
                  <a:tcPr/>
                </a:tc>
                <a:extLst>
                  <a:ext uri="{0D108BD9-81ED-4DB2-BD59-A6C34878D82A}">
                    <a16:rowId xmlns:a16="http://schemas.microsoft.com/office/drawing/2014/main" val="1370580684"/>
                  </a:ext>
                </a:extLst>
              </a:tr>
            </a:tbl>
          </a:graphicData>
        </a:graphic>
      </p:graphicFrame>
    </p:spTree>
    <p:extLst>
      <p:ext uri="{BB962C8B-B14F-4D97-AF65-F5344CB8AC3E}">
        <p14:creationId xmlns:p14="http://schemas.microsoft.com/office/powerpoint/2010/main" val="440154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 dockstate="right" visibility="0" width="350" row="7">
    <wetp:webextensionref xmlns:r="http://schemas.openxmlformats.org/officeDocument/2006/relationships" r:id="rId2"/>
  </wetp:taskpane>
  <wetp:taskpane dockstate="right" visibility="0" width="350" row="8">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0FBBC759-FA83-41C8-82BD-026E9E9CB1A2}">
  <we:reference id="wa104178141" version="3.10.0.52" store="en-US" storeType="OMEX"/>
  <we:alternateReferences>
    <we:reference id="wa104178141" version="3.10.0.52" store="WA10417814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C2FBB49-3283-4C5F-A1A8-8FCBBBBCDC0A}">
  <we:reference id="wa104380510" version="1.0.0.3" store="en-US" storeType="OMEX"/>
  <we:alternateReferences>
    <we:reference id="wa104380510" version="1.0.0.3" store="WA104380510"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E8F34BDE-2FD6-4070-8D59-3BE149CD7BC1}">
  <we:reference id="wa104380169" version="1.1.0.0" store="en-US" storeType="OMEX"/>
  <we:alternateReferences>
    <we:reference id="wa104380169" version="1.1.0.0" store="WA10438016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EAA20407F3E143B477EAFF5F63F02E" ma:contentTypeVersion="1" ma:contentTypeDescription="Create a new document." ma:contentTypeScope="" ma:versionID="f32fbddb64f18bbc3739577d7e8cce7f">
  <xsd:schema xmlns:xsd="http://www.w3.org/2001/XMLSchema" xmlns:xs="http://www.w3.org/2001/XMLSchema" xmlns:p="http://schemas.microsoft.com/office/2006/metadata/properties" xmlns:ns2="f315ef80-3f01-45a9-a112-a61ae164693c" targetNamespace="http://schemas.microsoft.com/office/2006/metadata/properties" ma:root="true" ma:fieldsID="e17584b578328d274de0e652acc5f0bf" ns2:_="">
    <xsd:import namespace="f315ef80-3f01-45a9-a112-a61ae164693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5ef80-3f01-45a9-a112-a61ae164693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42F3C5-0B38-442A-A803-6296566376FF}">
  <ds:schemaRefs>
    <ds:schemaRef ds:uri="http://schemas.microsoft.com/office/2006/metadata/properties"/>
    <ds:schemaRef ds:uri="f315ef80-3f01-45a9-a112-a61ae164693c"/>
    <ds:schemaRef ds:uri="http://purl.org/dc/dcmitype/"/>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3F98F594-3A17-481B-AEBD-B30DFAA19F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15ef80-3f01-45a9-a112-a61ae16469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D7A467-B652-444F-A39B-23B2587302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501024</TotalTime>
  <Words>8006</Words>
  <Application>Microsoft Macintosh PowerPoint</Application>
  <PresentationFormat>Widescreen</PresentationFormat>
  <Paragraphs>1246</Paragraphs>
  <Slides>83</Slides>
  <Notes>28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83</vt:i4>
      </vt:variant>
    </vt:vector>
  </HeadingPairs>
  <TitlesOfParts>
    <vt:vector size="98" baseType="lpstr">
      <vt:lpstr>Arial</vt:lpstr>
      <vt:lpstr>Arimo</vt:lpstr>
      <vt:lpstr>Calibri</vt:lpstr>
      <vt:lpstr>Cambria</vt:lpstr>
      <vt:lpstr>Century Gothic</vt:lpstr>
      <vt:lpstr>Courier New</vt:lpstr>
      <vt:lpstr>Franklin Gothic Book</vt:lpstr>
      <vt:lpstr>Garamond</vt:lpstr>
      <vt:lpstr>Open Sans</vt:lpstr>
      <vt:lpstr>Rockwell</vt:lpstr>
      <vt:lpstr>Symbol</vt:lpstr>
      <vt:lpstr>Times New Roman</vt:lpstr>
      <vt:lpstr>Wingdings</vt:lpstr>
      <vt:lpstr>Crop</vt:lpstr>
      <vt:lpstr>1_Crop</vt:lpstr>
      <vt:lpstr>PowerPoint Presentation</vt:lpstr>
      <vt:lpstr>Matt Louis – Career on One Page </vt:lpstr>
      <vt:lpstr>PowerPoint Presentation</vt:lpstr>
      <vt:lpstr>Our Agenda</vt:lpstr>
      <vt:lpstr>PowerPoint Presentation</vt:lpstr>
      <vt:lpstr>A National Security Crisis</vt:lpstr>
      <vt:lpstr>PowerPoint Presentation</vt:lpstr>
      <vt:lpstr>Question:</vt:lpstr>
      <vt:lpstr>PowerPoint Presentation</vt:lpstr>
      <vt:lpstr>Question:</vt:lpstr>
      <vt:lpstr>Question:</vt:lpstr>
      <vt:lpstr>PowerPoint Presentation</vt:lpstr>
      <vt:lpstr>Question:</vt:lpstr>
      <vt:lpstr>Question:</vt:lpstr>
      <vt:lpstr>PowerPoint Presentation</vt:lpstr>
      <vt:lpstr>Question:</vt:lpstr>
      <vt:lpstr>PowerPoint Presentation</vt:lpstr>
      <vt:lpstr>Question:</vt:lpstr>
      <vt:lpstr>PowerPoint Presentation</vt:lpstr>
      <vt:lpstr>Question:</vt:lpstr>
      <vt:lpstr>Veteran Myths</vt:lpstr>
      <vt:lpstr>PowerPoint Presentation</vt:lpstr>
      <vt:lpstr>Veteran Myths</vt:lpstr>
      <vt:lpstr>PowerPoint Presentation</vt:lpstr>
      <vt:lpstr>Veteran Myths</vt:lpstr>
      <vt:lpstr>Question:</vt:lpstr>
      <vt:lpstr>Veteran Myths</vt:lpstr>
      <vt:lpstr>PowerPoint Presentation</vt:lpstr>
      <vt:lpstr>Veteran Myths</vt:lpstr>
      <vt:lpstr>PowerPoint Presentation</vt:lpstr>
      <vt:lpstr>Veteran Myths</vt:lpstr>
      <vt:lpstr>Business Value of Veterans</vt:lpstr>
      <vt:lpstr>PowerPoint Presentation</vt:lpstr>
      <vt:lpstr>PowerPoint Presentation</vt:lpstr>
      <vt:lpstr>The Civil-Military Divide – A Definition</vt:lpstr>
      <vt:lpstr>The Civil-Military Divide Illustrated</vt:lpstr>
      <vt:lpstr>PowerPoint Presentation</vt:lpstr>
      <vt:lpstr>Veteran Definition &amp; Demographics</vt:lpstr>
      <vt:lpstr>The Civil-Military Divide</vt:lpstr>
      <vt:lpstr>The Civil-Military Divide</vt:lpstr>
      <vt:lpstr>Elected veteran leadership is at an historic low</vt:lpstr>
      <vt:lpstr>Public Confidence Levels in the US Armed Forces</vt:lpstr>
      <vt:lpstr>The Civil-Military Divide</vt:lpstr>
      <vt:lpstr>The Civil-Military Divide</vt:lpstr>
      <vt:lpstr>Large numbers of veterans enter a workforce whose leaders no longer include them</vt:lpstr>
      <vt:lpstr>Today’s veterans have the opposite problem of Vietnam-era veterans</vt:lpstr>
      <vt:lpstr>The Civil-Military Divide</vt:lpstr>
      <vt:lpstr>The Civil-Military Divide</vt:lpstr>
      <vt:lpstr>The American public does not live near or interact with the military population</vt:lpstr>
      <vt:lpstr>The Civil-Military Divide</vt:lpstr>
      <vt:lpstr>The Civil-Military Divide</vt:lpstr>
      <vt:lpstr>A new veteran population is growing, but without a safety net…</vt:lpstr>
      <vt:lpstr>…while most organizations are not structured to capitalize on the opportunity</vt:lpstr>
      <vt:lpstr>So What?</vt:lpstr>
      <vt:lpstr>PowerPoint Presentation</vt:lpstr>
      <vt:lpstr>Three Points</vt:lpstr>
      <vt:lpstr>PowerPoint Presentation</vt:lpstr>
      <vt:lpstr>Resources for Supporting Veteran Mental Health</vt:lpstr>
      <vt:lpstr>Resources for Supporting Veteran Mental Health</vt:lpstr>
      <vt:lpstr>My Website www.matthewjlouis.com </vt:lpstr>
      <vt:lpstr>Purepost Services &amp; Who We Serve  </vt:lpstr>
      <vt:lpstr>PowerPoint Presentation</vt:lpstr>
      <vt:lpstr>Minimum Requirements for Success</vt:lpstr>
      <vt:lpstr>PowerPoint Presentation</vt:lpstr>
      <vt:lpstr>“Table Stakes” Supporting Practices</vt:lpstr>
      <vt:lpstr>Comparing Values, Behavior, and Culture</vt:lpstr>
      <vt:lpstr>Interviewing &amp; Interfacing with Veterans</vt:lpstr>
      <vt:lpstr>Networking Assimilation Process</vt:lpstr>
      <vt:lpstr>Tailor Hiring &amp; Onboarding Process by Veteran Hire Type</vt:lpstr>
      <vt:lpstr>PowerPoint Presentation</vt:lpstr>
      <vt:lpstr>Our Agenda</vt:lpstr>
      <vt:lpstr>Thank You!  </vt:lpstr>
      <vt:lpstr>PowerPoint Presentation</vt:lpstr>
      <vt:lpstr>PowerPoint Presentation</vt:lpstr>
      <vt:lpstr>Public Sector Supporting Practices</vt:lpstr>
      <vt:lpstr>Public Sector Supporting Practices</vt:lpstr>
      <vt:lpstr>Public Sector Supporting Practices</vt:lpstr>
      <vt:lpstr>Public Sector Supporting Practices</vt:lpstr>
      <vt:lpstr>Keys to Success</vt:lpstr>
      <vt:lpstr>If You Have RC Members…</vt:lpstr>
      <vt:lpstr>PowerPoint Presentation</vt:lpstr>
      <vt:lpstr>Case Studies</vt:lpstr>
      <vt:lpstr>Don’t…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Louis</dc:creator>
  <cp:lastModifiedBy>Matt Louis</cp:lastModifiedBy>
  <cp:revision>605</cp:revision>
  <cp:lastPrinted>2023-03-30T17:09:41Z</cp:lastPrinted>
  <dcterms:created xsi:type="dcterms:W3CDTF">2018-08-16T10:27:31Z</dcterms:created>
  <dcterms:modified xsi:type="dcterms:W3CDTF">2025-04-24T10:57:05Z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ea8ce42-0a38-4038-af78-0463c9adb574_Enabled">
    <vt:lpwstr>true</vt:lpwstr>
  </property>
  <property fmtid="{D5CDD505-2E9C-101B-9397-08002B2CF9AE}" pid="3" name="MSIP_Label_cea8ce42-0a38-4038-af78-0463c9adb574_SetDate">
    <vt:lpwstr>2022-05-16T12:41:16Z</vt:lpwstr>
  </property>
  <property fmtid="{D5CDD505-2E9C-101B-9397-08002B2CF9AE}" pid="4" name="MSIP_Label_cea8ce42-0a38-4038-af78-0463c9adb574_Method">
    <vt:lpwstr>Standard</vt:lpwstr>
  </property>
  <property fmtid="{D5CDD505-2E9C-101B-9397-08002B2CF9AE}" pid="5" name="MSIP_Label_cea8ce42-0a38-4038-af78-0463c9adb574_Name">
    <vt:lpwstr>cea8ce42-0a38-4038-af78-0463c9adb574</vt:lpwstr>
  </property>
  <property fmtid="{D5CDD505-2E9C-101B-9397-08002B2CF9AE}" pid="6" name="MSIP_Label_cea8ce42-0a38-4038-af78-0463c9adb574_SiteId">
    <vt:lpwstr>5d25c963-07db-4627-9db3-720b2ff89865</vt:lpwstr>
  </property>
  <property fmtid="{D5CDD505-2E9C-101B-9397-08002B2CF9AE}" pid="7" name="MSIP_Label_cea8ce42-0a38-4038-af78-0463c9adb574_ActionId">
    <vt:lpwstr>d77b55a7-be9f-4b78-8db7-4669abd810a4</vt:lpwstr>
  </property>
  <property fmtid="{D5CDD505-2E9C-101B-9397-08002B2CF9AE}" pid="8" name="MSIP_Label_cea8ce42-0a38-4038-af78-0463c9adb574_ContentBits">
    <vt:lpwstr>0</vt:lpwstr>
  </property>
  <property fmtid="{D5CDD505-2E9C-101B-9397-08002B2CF9AE}" pid="9" name="ContentTypeId">
    <vt:lpwstr>0x0101005FEAA20407F3E143B477EAFF5F63F02E</vt:lpwstr>
  </property>
</Properties>
</file>